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 id="2147483788" r:id="rId2"/>
  </p:sldMasterIdLst>
  <p:notesMasterIdLst>
    <p:notesMasterId r:id="rId167"/>
  </p:notesMasterIdLst>
  <p:handoutMasterIdLst>
    <p:handoutMasterId r:id="rId168"/>
  </p:handoutMasterIdLst>
  <p:sldIdLst>
    <p:sldId id="268" r:id="rId3"/>
    <p:sldId id="257" r:id="rId4"/>
    <p:sldId id="258" r:id="rId5"/>
    <p:sldId id="296" r:id="rId6"/>
    <p:sldId id="261" r:id="rId7"/>
    <p:sldId id="274" r:id="rId8"/>
    <p:sldId id="263" r:id="rId9"/>
    <p:sldId id="271" r:id="rId10"/>
    <p:sldId id="297" r:id="rId11"/>
    <p:sldId id="295" r:id="rId12"/>
    <p:sldId id="270" r:id="rId13"/>
    <p:sldId id="281" r:id="rId14"/>
    <p:sldId id="278" r:id="rId15"/>
    <p:sldId id="282" r:id="rId16"/>
    <p:sldId id="280" r:id="rId17"/>
    <p:sldId id="277" r:id="rId18"/>
    <p:sldId id="272" r:id="rId19"/>
    <p:sldId id="286" r:id="rId20"/>
    <p:sldId id="285" r:id="rId21"/>
    <p:sldId id="284" r:id="rId22"/>
    <p:sldId id="283" r:id="rId23"/>
    <p:sldId id="273" r:id="rId24"/>
    <p:sldId id="276" r:id="rId25"/>
    <p:sldId id="287" r:id="rId26"/>
    <p:sldId id="288" r:id="rId27"/>
    <p:sldId id="289" r:id="rId28"/>
    <p:sldId id="290" r:id="rId29"/>
    <p:sldId id="291" r:id="rId30"/>
    <p:sldId id="292" r:id="rId31"/>
    <p:sldId id="293" r:id="rId32"/>
    <p:sldId id="294" r:id="rId33"/>
    <p:sldId id="301" r:id="rId34"/>
    <p:sldId id="298" r:id="rId35"/>
    <p:sldId id="299" r:id="rId36"/>
    <p:sldId id="300"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20" r:id="rId54"/>
    <p:sldId id="318" r:id="rId55"/>
    <p:sldId id="319" r:id="rId56"/>
    <p:sldId id="321" r:id="rId57"/>
    <p:sldId id="322" r:id="rId58"/>
    <p:sldId id="323" r:id="rId59"/>
    <p:sldId id="324" r:id="rId60"/>
    <p:sldId id="325" r:id="rId61"/>
    <p:sldId id="328" r:id="rId62"/>
    <p:sldId id="326" r:id="rId63"/>
    <p:sldId id="327" r:id="rId64"/>
    <p:sldId id="329" r:id="rId65"/>
    <p:sldId id="330" r:id="rId66"/>
    <p:sldId id="333" r:id="rId67"/>
    <p:sldId id="331" r:id="rId68"/>
    <p:sldId id="332"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60" r:id="rId94"/>
    <p:sldId id="359" r:id="rId95"/>
    <p:sldId id="358" r:id="rId96"/>
    <p:sldId id="361" r:id="rId97"/>
    <p:sldId id="362" r:id="rId98"/>
    <p:sldId id="365" r:id="rId99"/>
    <p:sldId id="363" r:id="rId100"/>
    <p:sldId id="364" r:id="rId101"/>
    <p:sldId id="366" r:id="rId102"/>
    <p:sldId id="367" r:id="rId103"/>
    <p:sldId id="369" r:id="rId104"/>
    <p:sldId id="368" r:id="rId105"/>
    <p:sldId id="370" r:id="rId106"/>
    <p:sldId id="371" r:id="rId107"/>
    <p:sldId id="372" r:id="rId108"/>
    <p:sldId id="373" r:id="rId109"/>
    <p:sldId id="377" r:id="rId110"/>
    <p:sldId id="375" r:id="rId111"/>
    <p:sldId id="376" r:id="rId112"/>
    <p:sldId id="379" r:id="rId113"/>
    <p:sldId id="380" r:id="rId114"/>
    <p:sldId id="378" r:id="rId115"/>
    <p:sldId id="381" r:id="rId116"/>
    <p:sldId id="382" r:id="rId117"/>
    <p:sldId id="383" r:id="rId118"/>
    <p:sldId id="384" r:id="rId119"/>
    <p:sldId id="385" r:id="rId120"/>
    <p:sldId id="386" r:id="rId121"/>
    <p:sldId id="387" r:id="rId122"/>
    <p:sldId id="388" r:id="rId123"/>
    <p:sldId id="389" r:id="rId124"/>
    <p:sldId id="390" r:id="rId125"/>
    <p:sldId id="392" r:id="rId126"/>
    <p:sldId id="391" r:id="rId127"/>
    <p:sldId id="394" r:id="rId128"/>
    <p:sldId id="393" r:id="rId129"/>
    <p:sldId id="395" r:id="rId130"/>
    <p:sldId id="396" r:id="rId131"/>
    <p:sldId id="397" r:id="rId132"/>
    <p:sldId id="398" r:id="rId133"/>
    <p:sldId id="399" r:id="rId134"/>
    <p:sldId id="400" r:id="rId135"/>
    <p:sldId id="401" r:id="rId136"/>
    <p:sldId id="264" r:id="rId137"/>
    <p:sldId id="402" r:id="rId138"/>
    <p:sldId id="403" r:id="rId139"/>
    <p:sldId id="404" r:id="rId140"/>
    <p:sldId id="405" r:id="rId141"/>
    <p:sldId id="406" r:id="rId142"/>
    <p:sldId id="407" r:id="rId143"/>
    <p:sldId id="408" r:id="rId144"/>
    <p:sldId id="409" r:id="rId145"/>
    <p:sldId id="410" r:id="rId146"/>
    <p:sldId id="411" r:id="rId147"/>
    <p:sldId id="412" r:id="rId148"/>
    <p:sldId id="413" r:id="rId149"/>
    <p:sldId id="414" r:id="rId150"/>
    <p:sldId id="417" r:id="rId151"/>
    <p:sldId id="415" r:id="rId152"/>
    <p:sldId id="416" r:id="rId153"/>
    <p:sldId id="421" r:id="rId154"/>
    <p:sldId id="418" r:id="rId155"/>
    <p:sldId id="420" r:id="rId156"/>
    <p:sldId id="419" r:id="rId157"/>
    <p:sldId id="422" r:id="rId158"/>
    <p:sldId id="423" r:id="rId159"/>
    <p:sldId id="424" r:id="rId160"/>
    <p:sldId id="425" r:id="rId161"/>
    <p:sldId id="426" r:id="rId162"/>
    <p:sldId id="427" r:id="rId163"/>
    <p:sldId id="428" r:id="rId164"/>
    <p:sldId id="256" r:id="rId165"/>
    <p:sldId id="265" r:id="rId166"/>
  </p:sldIdLst>
  <p:sldSz cx="10801350" cy="6480175"/>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41089140-4E44-2D4E-94EB-9ABDA00D28A1}">
          <p14:sldIdLst>
            <p14:sldId id="268"/>
            <p14:sldId id="257"/>
            <p14:sldId id="258"/>
            <p14:sldId id="296"/>
            <p14:sldId id="261"/>
            <p14:sldId id="274"/>
            <p14:sldId id="263"/>
            <p14:sldId id="271"/>
            <p14:sldId id="297"/>
            <p14:sldId id="295"/>
            <p14:sldId id="270"/>
            <p14:sldId id="281"/>
            <p14:sldId id="278"/>
            <p14:sldId id="282"/>
            <p14:sldId id="280"/>
            <p14:sldId id="277"/>
            <p14:sldId id="272"/>
            <p14:sldId id="286"/>
            <p14:sldId id="285"/>
            <p14:sldId id="284"/>
            <p14:sldId id="283"/>
            <p14:sldId id="273"/>
            <p14:sldId id="276"/>
            <p14:sldId id="287"/>
            <p14:sldId id="288"/>
            <p14:sldId id="289"/>
            <p14:sldId id="290"/>
            <p14:sldId id="291"/>
            <p14:sldId id="292"/>
            <p14:sldId id="293"/>
            <p14:sldId id="294"/>
            <p14:sldId id="301"/>
            <p14:sldId id="298"/>
            <p14:sldId id="299"/>
            <p14:sldId id="300"/>
            <p14:sldId id="302"/>
            <p14:sldId id="303"/>
            <p14:sldId id="304"/>
            <p14:sldId id="305"/>
            <p14:sldId id="306"/>
            <p14:sldId id="307"/>
            <p14:sldId id="308"/>
            <p14:sldId id="309"/>
            <p14:sldId id="310"/>
            <p14:sldId id="311"/>
            <p14:sldId id="312"/>
            <p14:sldId id="313"/>
            <p14:sldId id="314"/>
            <p14:sldId id="315"/>
            <p14:sldId id="316"/>
            <p14:sldId id="317"/>
            <p14:sldId id="320"/>
            <p14:sldId id="318"/>
            <p14:sldId id="319"/>
            <p14:sldId id="321"/>
            <p14:sldId id="322"/>
            <p14:sldId id="323"/>
            <p14:sldId id="324"/>
            <p14:sldId id="325"/>
            <p14:sldId id="328"/>
            <p14:sldId id="326"/>
            <p14:sldId id="327"/>
            <p14:sldId id="329"/>
            <p14:sldId id="330"/>
            <p14:sldId id="333"/>
            <p14:sldId id="331"/>
            <p14:sldId id="33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60"/>
            <p14:sldId id="359"/>
            <p14:sldId id="358"/>
            <p14:sldId id="361"/>
            <p14:sldId id="362"/>
            <p14:sldId id="365"/>
            <p14:sldId id="363"/>
            <p14:sldId id="364"/>
            <p14:sldId id="366"/>
            <p14:sldId id="367"/>
            <p14:sldId id="369"/>
            <p14:sldId id="368"/>
            <p14:sldId id="370"/>
            <p14:sldId id="371"/>
            <p14:sldId id="372"/>
            <p14:sldId id="373"/>
            <p14:sldId id="377"/>
            <p14:sldId id="375"/>
            <p14:sldId id="376"/>
            <p14:sldId id="379"/>
            <p14:sldId id="380"/>
            <p14:sldId id="378"/>
            <p14:sldId id="381"/>
            <p14:sldId id="382"/>
            <p14:sldId id="383"/>
            <p14:sldId id="384"/>
            <p14:sldId id="385"/>
            <p14:sldId id="386"/>
            <p14:sldId id="387"/>
            <p14:sldId id="388"/>
            <p14:sldId id="389"/>
            <p14:sldId id="390"/>
            <p14:sldId id="392"/>
            <p14:sldId id="391"/>
            <p14:sldId id="394"/>
            <p14:sldId id="393"/>
            <p14:sldId id="395"/>
            <p14:sldId id="396"/>
            <p14:sldId id="397"/>
            <p14:sldId id="398"/>
            <p14:sldId id="399"/>
            <p14:sldId id="400"/>
            <p14:sldId id="401"/>
            <p14:sldId id="264"/>
            <p14:sldId id="402"/>
            <p14:sldId id="403"/>
            <p14:sldId id="404"/>
            <p14:sldId id="405"/>
            <p14:sldId id="406"/>
            <p14:sldId id="407"/>
            <p14:sldId id="408"/>
            <p14:sldId id="409"/>
            <p14:sldId id="410"/>
            <p14:sldId id="411"/>
            <p14:sldId id="412"/>
            <p14:sldId id="413"/>
            <p14:sldId id="414"/>
            <p14:sldId id="417"/>
            <p14:sldId id="415"/>
            <p14:sldId id="416"/>
            <p14:sldId id="421"/>
            <p14:sldId id="418"/>
            <p14:sldId id="420"/>
            <p14:sldId id="419"/>
            <p14:sldId id="422"/>
            <p14:sldId id="423"/>
            <p14:sldId id="424"/>
            <p14:sldId id="425"/>
            <p14:sldId id="426"/>
            <p14:sldId id="427"/>
            <p14:sldId id="428"/>
            <p14:sldId id="256"/>
            <p14:sldId id="265"/>
          </p14:sldIdLst>
        </p14:section>
      </p14:sectionLst>
    </p:ext>
    <p:ext uri="{EFAFB233-063F-42B5-8137-9DF3F51BA10A}">
      <p15:sldGuideLst xmlns:p15="http://schemas.microsoft.com/office/powerpoint/2012/main">
        <p15:guide id="2" pos="3402">
          <p15:clr>
            <a:srgbClr val="A4A3A4"/>
          </p15:clr>
        </p15:guide>
        <p15:guide id="3" orient="horz" pos="204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3"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79CC"/>
    <a:srgbClr val="00B4D2"/>
    <a:srgbClr val="00B2F2"/>
    <a:srgbClr val="00AEEF"/>
    <a:srgbClr val="132D87"/>
    <a:srgbClr val="1544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96" autoAdjust="0"/>
    <p:restoredTop sz="92121" autoAdjust="0"/>
  </p:normalViewPr>
  <p:slideViewPr>
    <p:cSldViewPr>
      <p:cViewPr varScale="1">
        <p:scale>
          <a:sx n="87" d="100"/>
          <a:sy n="87" d="100"/>
        </p:scale>
        <p:origin x="468" y="90"/>
      </p:cViewPr>
      <p:guideLst>
        <p:guide pos="3402"/>
        <p:guide orient="horz" pos="2041"/>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70" d="100"/>
          <a:sy n="70" d="100"/>
        </p:scale>
        <p:origin x="3240" y="60"/>
      </p:cViewPr>
      <p:guideLst/>
    </p:cSldViewPr>
  </p:notes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viewProps" Target="view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microsoft.com/office/2015/10/relationships/revisionInfo" Target="revisionInfo.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4T16:52:25.832" idx="2">
    <p:pos x="4990" y="11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58C04-FA12-47F1-8429-52C112582084}" type="datetimeFigureOut">
              <a:rPr lang="zh-CN" altLang="en-US" smtClean="0"/>
              <a:t>2017/9/4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AB589-71D6-44D3-81B0-EFC74F482F25}" type="slidenum">
              <a:rPr lang="zh-CN" altLang="en-US" smtClean="0"/>
              <a:t>‹#›</a:t>
            </a:fld>
            <a:endParaRPr lang="zh-CN" altLang="en-US"/>
          </a:p>
        </p:txBody>
      </p:sp>
    </p:spTree>
    <p:extLst>
      <p:ext uri="{BB962C8B-B14F-4D97-AF65-F5344CB8AC3E}">
        <p14:creationId xmlns:p14="http://schemas.microsoft.com/office/powerpoint/2010/main" val="1693652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3F13C-F9C1-4F97-9B28-47667705C768}" type="datetimeFigureOut">
              <a:rPr lang="zh-CN" altLang="en-US" smtClean="0"/>
              <a:t>2017/9/4</a:t>
            </a:fld>
            <a:endParaRPr lang="zh-CN" altLang="en-US"/>
          </a:p>
        </p:txBody>
      </p:sp>
      <p:sp>
        <p:nvSpPr>
          <p:cNvPr id="4" name="幻灯片图像占位符 3"/>
          <p:cNvSpPr>
            <a:spLocks noGrp="1" noRot="1" noChangeAspect="1"/>
          </p:cNvSpPr>
          <p:nvPr>
            <p:ph type="sldImg" idx="2"/>
          </p:nvPr>
        </p:nvSpPr>
        <p:spPr>
          <a:xfrm>
            <a:off x="857250" y="1143000"/>
            <a:ext cx="51435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E028F-FBE7-4300-A0DC-7DD2AC467B54}" type="slidenum">
              <a:rPr lang="zh-CN" altLang="en-US" smtClean="0"/>
              <a:t>‹#›</a:t>
            </a:fld>
            <a:endParaRPr lang="zh-CN" altLang="en-US"/>
          </a:p>
        </p:txBody>
      </p:sp>
    </p:spTree>
    <p:extLst>
      <p:ext uri="{BB962C8B-B14F-4D97-AF65-F5344CB8AC3E}">
        <p14:creationId xmlns:p14="http://schemas.microsoft.com/office/powerpoint/2010/main" val="4113164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69</a:t>
            </a:fld>
            <a:endParaRPr lang="zh-CN" altLang="en-US"/>
          </a:p>
        </p:txBody>
      </p:sp>
    </p:spTree>
    <p:extLst>
      <p:ext uri="{BB962C8B-B14F-4D97-AF65-F5344CB8AC3E}">
        <p14:creationId xmlns:p14="http://schemas.microsoft.com/office/powerpoint/2010/main" val="2852898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113</a:t>
            </a:fld>
            <a:endParaRPr lang="zh-CN" altLang="en-US"/>
          </a:p>
        </p:txBody>
      </p:sp>
    </p:spTree>
    <p:extLst>
      <p:ext uri="{BB962C8B-B14F-4D97-AF65-F5344CB8AC3E}">
        <p14:creationId xmlns:p14="http://schemas.microsoft.com/office/powerpoint/2010/main" val="1496250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114</a:t>
            </a:fld>
            <a:endParaRPr lang="zh-CN" altLang="en-US"/>
          </a:p>
        </p:txBody>
      </p:sp>
    </p:spTree>
    <p:extLst>
      <p:ext uri="{BB962C8B-B14F-4D97-AF65-F5344CB8AC3E}">
        <p14:creationId xmlns:p14="http://schemas.microsoft.com/office/powerpoint/2010/main" val="1496250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115</a:t>
            </a:fld>
            <a:endParaRPr lang="zh-CN" altLang="en-US"/>
          </a:p>
        </p:txBody>
      </p:sp>
    </p:spTree>
    <p:extLst>
      <p:ext uri="{BB962C8B-B14F-4D97-AF65-F5344CB8AC3E}">
        <p14:creationId xmlns:p14="http://schemas.microsoft.com/office/powerpoint/2010/main" val="1496250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163</a:t>
            </a:fld>
            <a:endParaRPr lang="zh-CN" altLang="en-US"/>
          </a:p>
        </p:txBody>
      </p:sp>
    </p:spTree>
    <p:extLst>
      <p:ext uri="{BB962C8B-B14F-4D97-AF65-F5344CB8AC3E}">
        <p14:creationId xmlns:p14="http://schemas.microsoft.com/office/powerpoint/2010/main" val="120494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105</a:t>
            </a:fld>
            <a:endParaRPr lang="zh-CN" altLang="en-US"/>
          </a:p>
        </p:txBody>
      </p:sp>
    </p:spTree>
    <p:extLst>
      <p:ext uri="{BB962C8B-B14F-4D97-AF65-F5344CB8AC3E}">
        <p14:creationId xmlns:p14="http://schemas.microsoft.com/office/powerpoint/2010/main" val="1496250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106</a:t>
            </a:fld>
            <a:endParaRPr lang="zh-CN" altLang="en-US"/>
          </a:p>
        </p:txBody>
      </p:sp>
    </p:spTree>
    <p:extLst>
      <p:ext uri="{BB962C8B-B14F-4D97-AF65-F5344CB8AC3E}">
        <p14:creationId xmlns:p14="http://schemas.microsoft.com/office/powerpoint/2010/main" val="149625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107</a:t>
            </a:fld>
            <a:endParaRPr lang="zh-CN" altLang="en-US"/>
          </a:p>
        </p:txBody>
      </p:sp>
    </p:spTree>
    <p:extLst>
      <p:ext uri="{BB962C8B-B14F-4D97-AF65-F5344CB8AC3E}">
        <p14:creationId xmlns:p14="http://schemas.microsoft.com/office/powerpoint/2010/main" val="1496250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108</a:t>
            </a:fld>
            <a:endParaRPr lang="zh-CN" altLang="en-US"/>
          </a:p>
        </p:txBody>
      </p:sp>
    </p:spTree>
    <p:extLst>
      <p:ext uri="{BB962C8B-B14F-4D97-AF65-F5344CB8AC3E}">
        <p14:creationId xmlns:p14="http://schemas.microsoft.com/office/powerpoint/2010/main" val="1496250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109</a:t>
            </a:fld>
            <a:endParaRPr lang="zh-CN" altLang="en-US"/>
          </a:p>
        </p:txBody>
      </p:sp>
    </p:spTree>
    <p:extLst>
      <p:ext uri="{BB962C8B-B14F-4D97-AF65-F5344CB8AC3E}">
        <p14:creationId xmlns:p14="http://schemas.microsoft.com/office/powerpoint/2010/main" val="1496250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110</a:t>
            </a:fld>
            <a:endParaRPr lang="zh-CN" altLang="en-US"/>
          </a:p>
        </p:txBody>
      </p:sp>
    </p:spTree>
    <p:extLst>
      <p:ext uri="{BB962C8B-B14F-4D97-AF65-F5344CB8AC3E}">
        <p14:creationId xmlns:p14="http://schemas.microsoft.com/office/powerpoint/2010/main" val="1496250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111</a:t>
            </a:fld>
            <a:endParaRPr lang="zh-CN" altLang="en-US"/>
          </a:p>
        </p:txBody>
      </p:sp>
    </p:spTree>
    <p:extLst>
      <p:ext uri="{BB962C8B-B14F-4D97-AF65-F5344CB8AC3E}">
        <p14:creationId xmlns:p14="http://schemas.microsoft.com/office/powerpoint/2010/main" val="1496250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112</a:t>
            </a:fld>
            <a:endParaRPr lang="zh-CN" altLang="en-US"/>
          </a:p>
        </p:txBody>
      </p:sp>
    </p:spTree>
    <p:extLst>
      <p:ext uri="{BB962C8B-B14F-4D97-AF65-F5344CB8AC3E}">
        <p14:creationId xmlns:p14="http://schemas.microsoft.com/office/powerpoint/2010/main" val="1496250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Tree>
    <p:extLst>
      <p:ext uri="{BB962C8B-B14F-4D97-AF65-F5344CB8AC3E}">
        <p14:creationId xmlns:p14="http://schemas.microsoft.com/office/powerpoint/2010/main" val="3641055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9" name="图片 8" descr="sino-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5190" y="371610"/>
            <a:ext cx="1330970" cy="380990"/>
          </a:xfrm>
          <a:prstGeom prst="rect">
            <a:avLst/>
          </a:prstGeom>
        </p:spPr>
      </p:pic>
      <p:pic>
        <p:nvPicPr>
          <p:cNvPr id="10" name="图片 9" descr="ppt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33903" y="5738652"/>
            <a:ext cx="2133544" cy="473157"/>
          </a:xfrm>
          <a:prstGeom prst="rect">
            <a:avLst/>
          </a:prstGeom>
        </p:spPr>
      </p:pic>
      <p:sp>
        <p:nvSpPr>
          <p:cNvPr id="11" name="文本框 10"/>
          <p:cNvSpPr txBox="1"/>
          <p:nvPr userDrawn="1"/>
        </p:nvSpPr>
        <p:spPr>
          <a:xfrm>
            <a:off x="4371537" y="2605566"/>
            <a:ext cx="2251856" cy="707886"/>
          </a:xfrm>
          <a:prstGeom prst="rect">
            <a:avLst/>
          </a:prstGeom>
          <a:noFill/>
        </p:spPr>
        <p:txBody>
          <a:bodyPr wrap="square" rtlCol="0">
            <a:spAutoFit/>
          </a:bodyPr>
          <a:lstStyle/>
          <a:p>
            <a:pPr algn="ctr"/>
            <a:r>
              <a:rPr kumimoji="1" lang="en-US" altLang="zh-CN" sz="4000" b="1" dirty="0">
                <a:solidFill>
                  <a:schemeClr val="bg1"/>
                </a:solidFill>
                <a:latin typeface="微软雅黑" panose="020B0503020204020204" pitchFamily="34" charset="-122"/>
                <a:ea typeface="微软雅黑" panose="020B0503020204020204" pitchFamily="34" charset="-122"/>
                <a:cs typeface="Helvetica Light"/>
              </a:rPr>
              <a:t>Thanks.</a:t>
            </a:r>
            <a:endParaRPr kumimoji="1" lang="zh-CN" altLang="en-US" sz="4000" b="1" dirty="0">
              <a:solidFill>
                <a:schemeClr val="bg1"/>
              </a:solidFill>
              <a:latin typeface="微软雅黑" panose="020B0503020204020204" pitchFamily="34" charset="-122"/>
              <a:ea typeface="微软雅黑" panose="020B0503020204020204" pitchFamily="34" charset="-122"/>
              <a:cs typeface="Helvetica Light"/>
            </a:endParaRPr>
          </a:p>
        </p:txBody>
      </p:sp>
      <p:sp>
        <p:nvSpPr>
          <p:cNvPr id="12" name="文本框 11"/>
          <p:cNvSpPr txBox="1"/>
          <p:nvPr userDrawn="1"/>
        </p:nvSpPr>
        <p:spPr>
          <a:xfrm>
            <a:off x="4415064" y="3196919"/>
            <a:ext cx="2304290" cy="307777"/>
          </a:xfrm>
          <a:prstGeom prst="rect">
            <a:avLst/>
          </a:prstGeom>
          <a:noFill/>
        </p:spPr>
        <p:txBody>
          <a:bodyPr wrap="square" rtlCol="0">
            <a:spAutoFit/>
          </a:bodyPr>
          <a:lstStyle/>
          <a:p>
            <a:r>
              <a:rPr kumimoji="1" lang="en-US" altLang="zh-CN" sz="1400" b="1" dirty="0">
                <a:solidFill>
                  <a:schemeClr val="bg1"/>
                </a:solidFill>
                <a:latin typeface="微软雅黑" panose="020B0503020204020204" pitchFamily="34" charset="-122"/>
                <a:ea typeface="微软雅黑" panose="020B0503020204020204" pitchFamily="34" charset="-122"/>
                <a:cs typeface="Helvetica Light"/>
              </a:rPr>
              <a:t>www.sinobasedm.com</a:t>
            </a:r>
            <a:endParaRPr kumimoji="1" lang="zh-CN" altLang="en-US" sz="1400" b="1" dirty="0">
              <a:solidFill>
                <a:schemeClr val="bg1"/>
              </a:solidFill>
              <a:latin typeface="微软雅黑" panose="020B0503020204020204" pitchFamily="34" charset="-122"/>
              <a:ea typeface="微软雅黑" panose="020B0503020204020204" pitchFamily="34" charset="-122"/>
              <a:cs typeface="Helvetica Light"/>
            </a:endParaRPr>
          </a:p>
        </p:txBody>
      </p:sp>
    </p:spTree>
    <p:extLst>
      <p:ext uri="{BB962C8B-B14F-4D97-AF65-F5344CB8AC3E}">
        <p14:creationId xmlns:p14="http://schemas.microsoft.com/office/powerpoint/2010/main" val="1462748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10" name="图片 9"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
        <p:nvSpPr>
          <p:cNvPr id="3" name="文本占位符 2"/>
          <p:cNvSpPr>
            <a:spLocks noGrp="1"/>
          </p:cNvSpPr>
          <p:nvPr>
            <p:ph type="body" sz="quarter" idx="10"/>
          </p:nvPr>
        </p:nvSpPr>
        <p:spPr>
          <a:xfrm>
            <a:off x="746774" y="1781315"/>
            <a:ext cx="9315450" cy="3733800"/>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标题 1"/>
          <p:cNvSpPr>
            <a:spLocks noGrp="1"/>
          </p:cNvSpPr>
          <p:nvPr>
            <p:ph type="title"/>
          </p:nvPr>
        </p:nvSpPr>
        <p:spPr>
          <a:xfrm>
            <a:off x="447805" y="266586"/>
            <a:ext cx="7073562" cy="643866"/>
          </a:xfrm>
          <a:prstGeom prst="rect">
            <a:avLst/>
          </a:prstGeom>
        </p:spPr>
        <p:txBody>
          <a:bodyPr anchor="ctr"/>
          <a:lstStyle>
            <a:lvl1pPr algn="l" defTabSz="914400" rtl="0" eaLnBrk="1" latinLnBrk="0" hangingPunct="1">
              <a:lnSpc>
                <a:spcPct val="90000"/>
              </a:lnSpc>
              <a:spcBef>
                <a:spcPct val="0"/>
              </a:spcBef>
              <a:buNone/>
              <a:defRPr lang="zh-CN" altLang="en-US" sz="3600" b="1" kern="1200" dirty="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1549081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8" name="竖排标题 1"/>
          <p:cNvSpPr>
            <a:spLocks noGrp="1"/>
          </p:cNvSpPr>
          <p:nvPr>
            <p:ph type="title" orient="vert"/>
          </p:nvPr>
        </p:nvSpPr>
        <p:spPr>
          <a:xfrm>
            <a:off x="7729538" y="344488"/>
            <a:ext cx="2328862" cy="5492750"/>
          </a:xfrm>
          <a:prstGeom prst="rect">
            <a:avLst/>
          </a:prstGeom>
        </p:spPr>
        <p:txBody>
          <a:bodyPr vert="eaVert"/>
          <a:lstStyle/>
          <a:p>
            <a:r>
              <a:rPr lang="zh-CN" altLang="en-US"/>
              <a:t>单击此处编辑母版标题样式</a:t>
            </a:r>
          </a:p>
        </p:txBody>
      </p:sp>
      <p:sp>
        <p:nvSpPr>
          <p:cNvPr id="9" name="竖排文字占位符 2"/>
          <p:cNvSpPr>
            <a:spLocks noGrp="1"/>
          </p:cNvSpPr>
          <p:nvPr>
            <p:ph type="body" orient="vert" idx="1"/>
          </p:nvPr>
        </p:nvSpPr>
        <p:spPr>
          <a:xfrm>
            <a:off x="742950" y="344488"/>
            <a:ext cx="6834188" cy="54927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 name="图片 9"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extLst>
      <p:ext uri="{BB962C8B-B14F-4D97-AF65-F5344CB8AC3E}">
        <p14:creationId xmlns:p14="http://schemas.microsoft.com/office/powerpoint/2010/main" val="3598786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0801350" cy="43201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0801350" cy="4320118"/>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05050" y="4686870"/>
            <a:ext cx="6885861" cy="1382437"/>
          </a:xfrm>
        </p:spPr>
        <p:txBody>
          <a:bodyPr anchor="ctr">
            <a:normAutofit/>
          </a:bodyPr>
          <a:lstStyle>
            <a:lvl1pPr algn="r">
              <a:defRPr sz="4430" spc="177"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7628454" y="4686870"/>
            <a:ext cx="2835354" cy="1382437"/>
          </a:xfrm>
        </p:spPr>
        <p:txBody>
          <a:bodyPr lIns="91440" rIns="91440" anchor="ctr">
            <a:normAutofit/>
          </a:bodyPr>
          <a:lstStyle>
            <a:lvl1pPr marL="0" indent="0" algn="l">
              <a:lnSpc>
                <a:spcPct val="100000"/>
              </a:lnSpc>
              <a:spcBef>
                <a:spcPts val="0"/>
              </a:spcBef>
              <a:buNone/>
              <a:defRPr sz="1595">
                <a:solidFill>
                  <a:schemeClr val="tx1">
                    <a:lumMod val="95000"/>
                    <a:lumOff val="5000"/>
                  </a:schemeClr>
                </a:solidFill>
              </a:defRPr>
            </a:lvl1pPr>
            <a:lvl2pPr marL="405033" indent="0" algn="ctr">
              <a:buNone/>
              <a:defRPr sz="1595"/>
            </a:lvl2pPr>
            <a:lvl3pPr marL="810067" indent="0" algn="ctr">
              <a:buNone/>
              <a:defRPr sz="1595"/>
            </a:lvl3pPr>
            <a:lvl4pPr marL="1215100" indent="0" algn="ctr">
              <a:buNone/>
              <a:defRPr sz="1595"/>
            </a:lvl4pPr>
            <a:lvl5pPr marL="1620134" indent="0" algn="ctr">
              <a:buNone/>
              <a:defRPr sz="1595"/>
            </a:lvl5pPr>
            <a:lvl6pPr marL="2025167" indent="0" algn="ctr">
              <a:buNone/>
              <a:defRPr sz="1595"/>
            </a:lvl6pPr>
            <a:lvl7pPr marL="2430201" indent="0" algn="ctr">
              <a:buNone/>
              <a:defRPr sz="1595"/>
            </a:lvl7pPr>
            <a:lvl8pPr marL="2835234" indent="0" algn="ctr">
              <a:buNone/>
              <a:defRPr sz="1595"/>
            </a:lvl8pPr>
            <a:lvl9pPr marL="3240268" indent="0" algn="ctr">
              <a:buNone/>
              <a:defRPr sz="1595"/>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7430219" y="4974093"/>
            <a:ext cx="0" cy="86402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Tree>
    <p:extLst>
      <p:ext uri="{BB962C8B-B14F-4D97-AF65-F5344CB8AC3E}">
        <p14:creationId xmlns:p14="http://schemas.microsoft.com/office/powerpoint/2010/main" val="1986672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9/4/2017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1927505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0801350" cy="432011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0801350" cy="4320118"/>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05050" y="4686870"/>
            <a:ext cx="6885861" cy="1382437"/>
          </a:xfrm>
        </p:spPr>
        <p:txBody>
          <a:bodyPr anchor="ctr">
            <a:normAutofit/>
          </a:bodyPr>
          <a:lstStyle>
            <a:lvl1pPr algn="r">
              <a:defRPr sz="4430" b="0" spc="177"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7628454" y="4686870"/>
            <a:ext cx="2835354" cy="1382437"/>
          </a:xfrm>
        </p:spPr>
        <p:txBody>
          <a:bodyPr lIns="91440" rIns="91440" anchor="ctr">
            <a:normAutofit/>
          </a:bodyPr>
          <a:lstStyle>
            <a:lvl1pPr marL="0" indent="0">
              <a:lnSpc>
                <a:spcPct val="100000"/>
              </a:lnSpc>
              <a:spcBef>
                <a:spcPts val="0"/>
              </a:spcBef>
              <a:buNone/>
              <a:defRPr sz="1595">
                <a:solidFill>
                  <a:schemeClr val="tx1">
                    <a:lumMod val="95000"/>
                    <a:lumOff val="5000"/>
                  </a:schemeClr>
                </a:solidFill>
              </a:defRPr>
            </a:lvl1pPr>
            <a:lvl2pPr marL="405033" indent="0">
              <a:buNone/>
              <a:defRPr sz="1595">
                <a:solidFill>
                  <a:schemeClr val="tx1">
                    <a:tint val="75000"/>
                  </a:schemeClr>
                </a:solidFill>
              </a:defRPr>
            </a:lvl2pPr>
            <a:lvl3pPr marL="810067" indent="0">
              <a:buNone/>
              <a:defRPr sz="1417">
                <a:solidFill>
                  <a:schemeClr val="tx1">
                    <a:tint val="75000"/>
                  </a:schemeClr>
                </a:solidFill>
              </a:defRPr>
            </a:lvl3pPr>
            <a:lvl4pPr marL="1215100" indent="0">
              <a:buNone/>
              <a:defRPr sz="1240">
                <a:solidFill>
                  <a:schemeClr val="tx1">
                    <a:tint val="75000"/>
                  </a:schemeClr>
                </a:solidFill>
              </a:defRPr>
            </a:lvl4pPr>
            <a:lvl5pPr marL="1620134" indent="0">
              <a:buNone/>
              <a:defRPr sz="1240">
                <a:solidFill>
                  <a:schemeClr val="tx1">
                    <a:tint val="75000"/>
                  </a:schemeClr>
                </a:solidFill>
              </a:defRPr>
            </a:lvl5pPr>
            <a:lvl6pPr marL="2025167" indent="0">
              <a:buNone/>
              <a:defRPr sz="1240">
                <a:solidFill>
                  <a:schemeClr val="tx1">
                    <a:tint val="75000"/>
                  </a:schemeClr>
                </a:solidFill>
              </a:defRPr>
            </a:lvl6pPr>
            <a:lvl7pPr marL="2430201" indent="0">
              <a:buNone/>
              <a:defRPr sz="1240">
                <a:solidFill>
                  <a:schemeClr val="tx1">
                    <a:tint val="75000"/>
                  </a:schemeClr>
                </a:solidFill>
              </a:defRPr>
            </a:lvl7pPr>
            <a:lvl8pPr marL="2835234" indent="0">
              <a:buNone/>
              <a:defRPr sz="1240">
                <a:solidFill>
                  <a:schemeClr val="tx1">
                    <a:tint val="75000"/>
                  </a:schemeClr>
                </a:solidFill>
              </a:defRPr>
            </a:lvl8pPr>
            <a:lvl9pPr marL="3240268" indent="0">
              <a:buNone/>
              <a:defRPr sz="124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9/4/2017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7430219" y="4974093"/>
            <a:ext cx="0" cy="86402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694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07314" y="552975"/>
            <a:ext cx="8611376" cy="141699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07312" y="2160058"/>
            <a:ext cx="4212527" cy="38017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06163" y="2160058"/>
            <a:ext cx="4212527" cy="38017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9/4/2017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9" name="矩形 8"/>
          <p:cNvSpPr/>
          <p:nvPr userDrawn="1"/>
        </p:nvSpPr>
        <p:spPr bwMode="auto">
          <a:xfrm>
            <a:off x="3876715" y="1411335"/>
            <a:ext cx="6476830" cy="4038494"/>
          </a:xfrm>
          <a:prstGeom prst="rect">
            <a:avLst/>
          </a:prstGeom>
          <a:solidFill>
            <a:schemeClr val="bg1">
              <a:lumMod val="9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10" name="图片 9"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extLst>
      <p:ext uri="{BB962C8B-B14F-4D97-AF65-F5344CB8AC3E}">
        <p14:creationId xmlns:p14="http://schemas.microsoft.com/office/powerpoint/2010/main" val="2025232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7313" y="2059554"/>
            <a:ext cx="4212527" cy="777621"/>
          </a:xfrm>
        </p:spPr>
        <p:txBody>
          <a:bodyPr lIns="137160" rIns="137160" anchor="ctr">
            <a:normAutofit/>
          </a:bodyPr>
          <a:lstStyle>
            <a:lvl1pPr marL="0" indent="0">
              <a:spcBef>
                <a:spcPts val="0"/>
              </a:spcBef>
              <a:spcAft>
                <a:spcPts val="0"/>
              </a:spcAft>
              <a:buNone/>
              <a:defRPr sz="2038" b="0" cap="none" baseline="0">
                <a:solidFill>
                  <a:schemeClr val="accent1"/>
                </a:solidFill>
                <a:latin typeface="+mn-lt"/>
              </a:defRPr>
            </a:lvl1pPr>
            <a:lvl2pPr marL="405033" indent="0">
              <a:buNone/>
              <a:defRPr sz="1772" b="1"/>
            </a:lvl2pPr>
            <a:lvl3pPr marL="810067" indent="0">
              <a:buNone/>
              <a:defRPr sz="1595" b="1"/>
            </a:lvl3pPr>
            <a:lvl4pPr marL="1215100" indent="0">
              <a:buNone/>
              <a:defRPr sz="1417" b="1"/>
            </a:lvl4pPr>
            <a:lvl5pPr marL="1620134" indent="0">
              <a:buNone/>
              <a:defRPr sz="1417" b="1"/>
            </a:lvl5pPr>
            <a:lvl6pPr marL="2025167" indent="0">
              <a:buNone/>
              <a:defRPr sz="1417" b="1"/>
            </a:lvl6pPr>
            <a:lvl7pPr marL="2430201" indent="0">
              <a:buNone/>
              <a:defRPr sz="1417" b="1"/>
            </a:lvl7pPr>
            <a:lvl8pPr marL="2835234" indent="0">
              <a:buNone/>
              <a:defRPr sz="1417" b="1"/>
            </a:lvl8pPr>
            <a:lvl9pPr marL="3240268" indent="0">
              <a:buNone/>
              <a:defRPr sz="1417" b="1"/>
            </a:lvl9pPr>
          </a:lstStyle>
          <a:p>
            <a:pPr lvl="0"/>
            <a:r>
              <a:rPr lang="zh-CN" altLang="en-US"/>
              <a:t>编辑母版文本样式</a:t>
            </a:r>
          </a:p>
        </p:txBody>
      </p:sp>
      <p:sp>
        <p:nvSpPr>
          <p:cNvPr id="4" name="Content Placeholder 3"/>
          <p:cNvSpPr>
            <a:spLocks noGrp="1"/>
          </p:cNvSpPr>
          <p:nvPr>
            <p:ph sz="half" idx="2"/>
          </p:nvPr>
        </p:nvSpPr>
        <p:spPr>
          <a:xfrm>
            <a:off x="907313" y="2804285"/>
            <a:ext cx="4212527" cy="31574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307552" y="2059554"/>
            <a:ext cx="4212527" cy="777621"/>
          </a:xfrm>
        </p:spPr>
        <p:txBody>
          <a:bodyPr lIns="137160" rIns="137160" anchor="ctr">
            <a:normAutofit/>
          </a:bodyPr>
          <a:lstStyle>
            <a:lvl1pPr marL="0" indent="0">
              <a:spcBef>
                <a:spcPts val="0"/>
              </a:spcBef>
              <a:spcAft>
                <a:spcPts val="0"/>
              </a:spcAft>
              <a:buNone/>
              <a:defRPr lang="en-US" sz="2038" b="0" kern="1200" cap="none" baseline="0" dirty="0">
                <a:solidFill>
                  <a:schemeClr val="accent1"/>
                </a:solidFill>
                <a:latin typeface="+mn-lt"/>
                <a:ea typeface="+mn-ea"/>
                <a:cs typeface="+mn-cs"/>
              </a:defRPr>
            </a:lvl1pPr>
            <a:lvl2pPr marL="405033" indent="0">
              <a:buNone/>
              <a:defRPr sz="1772" b="1"/>
            </a:lvl2pPr>
            <a:lvl3pPr marL="810067" indent="0">
              <a:buNone/>
              <a:defRPr sz="1595" b="1"/>
            </a:lvl3pPr>
            <a:lvl4pPr marL="1215100" indent="0">
              <a:buNone/>
              <a:defRPr sz="1417" b="1"/>
            </a:lvl4pPr>
            <a:lvl5pPr marL="1620134" indent="0">
              <a:buNone/>
              <a:defRPr sz="1417" b="1"/>
            </a:lvl5pPr>
            <a:lvl6pPr marL="2025167" indent="0">
              <a:buNone/>
              <a:defRPr sz="1417" b="1"/>
            </a:lvl6pPr>
            <a:lvl7pPr marL="2430201" indent="0">
              <a:buNone/>
              <a:defRPr sz="1417" b="1"/>
            </a:lvl7pPr>
            <a:lvl8pPr marL="2835234" indent="0">
              <a:buNone/>
              <a:defRPr sz="1417" b="1"/>
            </a:lvl8pPr>
            <a:lvl9pPr marL="3240268" indent="0">
              <a:buNone/>
              <a:defRPr sz="1417" b="1"/>
            </a:lvl9pPr>
          </a:lstStyle>
          <a:p>
            <a:pPr marL="0" lvl="0" indent="0" algn="l" defTabSz="810067" rtl="0" eaLnBrk="1" latinLnBrk="0" hangingPunct="1">
              <a:lnSpc>
                <a:spcPct val="90000"/>
              </a:lnSpc>
              <a:spcBef>
                <a:spcPts val="1595"/>
              </a:spcBef>
              <a:buNone/>
            </a:pPr>
            <a:r>
              <a:rPr lang="zh-CN" altLang="en-US"/>
              <a:t>编辑母版文本样式</a:t>
            </a:r>
          </a:p>
        </p:txBody>
      </p:sp>
      <p:sp>
        <p:nvSpPr>
          <p:cNvPr id="6" name="Content Placeholder 5"/>
          <p:cNvSpPr>
            <a:spLocks noGrp="1"/>
          </p:cNvSpPr>
          <p:nvPr>
            <p:ph sz="quarter" idx="4"/>
          </p:nvPr>
        </p:nvSpPr>
        <p:spPr>
          <a:xfrm>
            <a:off x="5307552" y="2804285"/>
            <a:ext cx="4212527" cy="31574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478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7370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2534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8" name="标题 1"/>
          <p:cNvSpPr>
            <a:spLocks noGrp="1"/>
          </p:cNvSpPr>
          <p:nvPr>
            <p:ph type="ctrTitle"/>
          </p:nvPr>
        </p:nvSpPr>
        <p:spPr>
          <a:xfrm>
            <a:off x="1350963" y="1944720"/>
            <a:ext cx="8101012" cy="1371567"/>
          </a:xfrm>
          <a:prstGeom prst="rect">
            <a:avLst/>
          </a:prstGeom>
        </p:spPr>
        <p:txBody>
          <a:bodyPr anchor="ctr"/>
          <a:lstStyle>
            <a:lvl1pPr algn="ctr">
              <a:defRPr sz="4400" b="1">
                <a:solidFill>
                  <a:schemeClr val="bg1">
                    <a:lumMod val="9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9" name="副标题 2"/>
          <p:cNvSpPr>
            <a:spLocks noGrp="1"/>
          </p:cNvSpPr>
          <p:nvPr>
            <p:ph type="subTitle" idx="1"/>
          </p:nvPr>
        </p:nvSpPr>
        <p:spPr>
          <a:xfrm>
            <a:off x="1350963" y="3544879"/>
            <a:ext cx="8101012" cy="446071"/>
          </a:xfrm>
          <a:prstGeom prst="rect">
            <a:avLst/>
          </a:prstGeom>
        </p:spPr>
        <p:txBody>
          <a:bodyPr/>
          <a:lstStyle>
            <a:lvl1pPr marL="0" indent="0" algn="ctr">
              <a:buNone/>
              <a:defRPr sz="2400">
                <a:solidFill>
                  <a:schemeClr val="bg1">
                    <a:lumMod val="9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121976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907313" y="445533"/>
            <a:ext cx="3888486" cy="1641644"/>
          </a:xfrm>
        </p:spPr>
        <p:txBody>
          <a:bodyPr>
            <a:noAutofit/>
          </a:bodyPr>
          <a:lstStyle>
            <a:lvl1pPr>
              <a:lnSpc>
                <a:spcPct val="80000"/>
              </a:lnSpc>
              <a:defRPr sz="3544"/>
            </a:lvl1pPr>
          </a:lstStyle>
          <a:p>
            <a:r>
              <a:rPr lang="zh-CN" altLang="en-US"/>
              <a:t>单击此处编辑母版标题样式</a:t>
            </a:r>
            <a:endParaRPr lang="en-US" dirty="0"/>
          </a:p>
        </p:txBody>
      </p:sp>
      <p:sp>
        <p:nvSpPr>
          <p:cNvPr id="3" name="Content Placeholder 2"/>
          <p:cNvSpPr>
            <a:spLocks noGrp="1"/>
          </p:cNvSpPr>
          <p:nvPr>
            <p:ph idx="1"/>
          </p:nvPr>
        </p:nvSpPr>
        <p:spPr>
          <a:xfrm>
            <a:off x="5063133" y="777621"/>
            <a:ext cx="5030729" cy="4899012"/>
          </a:xfrm>
        </p:spPr>
        <p:txBody>
          <a:bodyPr/>
          <a:lstStyle>
            <a:lvl1pPr>
              <a:defRPr sz="2126"/>
            </a:lvl1pPr>
            <a:lvl2pPr>
              <a:defRPr sz="1772"/>
            </a:lvl2pPr>
            <a:lvl3pPr>
              <a:defRPr sz="1417"/>
            </a:lvl3pPr>
            <a:lvl4pPr>
              <a:defRPr sz="1417"/>
            </a:lvl4pPr>
            <a:lvl5pPr>
              <a:defRPr sz="1417"/>
            </a:lvl5pPr>
            <a:lvl6pPr>
              <a:defRPr sz="1417"/>
            </a:lvl6pPr>
            <a:lvl7pPr>
              <a:defRPr sz="1417"/>
            </a:lvl7pPr>
            <a:lvl8pPr>
              <a:defRPr sz="1417"/>
            </a:lvl8pPr>
            <a:lvl9pPr>
              <a:defRPr sz="1417"/>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907313" y="2133134"/>
            <a:ext cx="3888486" cy="3555019"/>
          </a:xfrm>
        </p:spPr>
        <p:txBody>
          <a:bodyPr lIns="91440" rIns="91440">
            <a:normAutofit/>
          </a:bodyPr>
          <a:lstStyle>
            <a:lvl1pPr marL="0" indent="0">
              <a:lnSpc>
                <a:spcPct val="108000"/>
              </a:lnSpc>
              <a:spcBef>
                <a:spcPts val="532"/>
              </a:spcBef>
              <a:buNone/>
              <a:defRPr sz="1417"/>
            </a:lvl1pPr>
            <a:lvl2pPr marL="405033" indent="0">
              <a:buNone/>
              <a:defRPr sz="1063"/>
            </a:lvl2pPr>
            <a:lvl3pPr marL="810067" indent="0">
              <a:buNone/>
              <a:defRPr sz="886"/>
            </a:lvl3pPr>
            <a:lvl4pPr marL="1215100" indent="0">
              <a:buNone/>
              <a:defRPr sz="797"/>
            </a:lvl4pPr>
            <a:lvl5pPr marL="1620134" indent="0">
              <a:buNone/>
              <a:defRPr sz="797"/>
            </a:lvl5pPr>
            <a:lvl6pPr marL="2025167" indent="0">
              <a:buNone/>
              <a:defRPr sz="797"/>
            </a:lvl6pPr>
            <a:lvl7pPr marL="2430201" indent="0">
              <a:buNone/>
              <a:defRPr sz="797"/>
            </a:lvl7pPr>
            <a:lvl8pPr marL="2835234" indent="0">
              <a:buNone/>
              <a:defRPr sz="797"/>
            </a:lvl8pPr>
            <a:lvl9pPr marL="3240268" indent="0">
              <a:buNone/>
              <a:defRPr sz="797"/>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1303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05050" y="4686871"/>
            <a:ext cx="6885861" cy="1382437"/>
          </a:xfrm>
        </p:spPr>
        <p:txBody>
          <a:bodyPr anchor="ctr">
            <a:normAutofit/>
          </a:bodyPr>
          <a:lstStyle>
            <a:lvl1pPr algn="r">
              <a:defRPr sz="4430" spc="177"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0798650" cy="4320117"/>
          </a:xfrm>
          <a:solidFill>
            <a:schemeClr val="accent1">
              <a:lumMod val="60000"/>
              <a:lumOff val="40000"/>
            </a:schemeClr>
          </a:solidFill>
        </p:spPr>
        <p:txBody>
          <a:bodyPr lIns="457200" tIns="365760" rIns="45720" bIns="45720" anchor="t"/>
          <a:lstStyle>
            <a:lvl1pPr marL="0" indent="0">
              <a:buNone/>
              <a:defRPr sz="2835"/>
            </a:lvl1pPr>
            <a:lvl2pPr marL="405033" indent="0">
              <a:buNone/>
              <a:defRPr sz="2481"/>
            </a:lvl2pPr>
            <a:lvl3pPr marL="810067" indent="0">
              <a:buNone/>
              <a:defRPr sz="2126"/>
            </a:lvl3pPr>
            <a:lvl4pPr marL="1215100" indent="0">
              <a:buNone/>
              <a:defRPr sz="1772"/>
            </a:lvl4pPr>
            <a:lvl5pPr marL="1620134" indent="0">
              <a:buNone/>
              <a:defRPr sz="1772"/>
            </a:lvl5pPr>
            <a:lvl6pPr marL="2025167" indent="0">
              <a:buNone/>
              <a:defRPr sz="1772"/>
            </a:lvl6pPr>
            <a:lvl7pPr marL="2430201" indent="0">
              <a:buNone/>
              <a:defRPr sz="1772"/>
            </a:lvl7pPr>
            <a:lvl8pPr marL="2835234" indent="0">
              <a:buNone/>
              <a:defRPr sz="1772"/>
            </a:lvl8pPr>
            <a:lvl9pPr marL="3240268" indent="0">
              <a:buNone/>
              <a:defRPr sz="1772"/>
            </a:lvl9pPr>
          </a:lstStyle>
          <a:p>
            <a:r>
              <a:rPr lang="zh-CN" altLang="en-US"/>
              <a:t>单击图标添加图片</a:t>
            </a:r>
            <a:endParaRPr lang="en-US" dirty="0"/>
          </a:p>
        </p:txBody>
      </p:sp>
      <p:sp>
        <p:nvSpPr>
          <p:cNvPr id="4" name="Text Placeholder 3"/>
          <p:cNvSpPr>
            <a:spLocks noGrp="1"/>
          </p:cNvSpPr>
          <p:nvPr>
            <p:ph type="body" sz="half" idx="2"/>
          </p:nvPr>
        </p:nvSpPr>
        <p:spPr>
          <a:xfrm>
            <a:off x="7628454" y="4686871"/>
            <a:ext cx="2835354" cy="1382437"/>
          </a:xfrm>
        </p:spPr>
        <p:txBody>
          <a:bodyPr lIns="91440" rIns="91440" anchor="ctr">
            <a:normAutofit/>
          </a:bodyPr>
          <a:lstStyle>
            <a:lvl1pPr marL="0" indent="0">
              <a:lnSpc>
                <a:spcPct val="100000"/>
              </a:lnSpc>
              <a:spcBef>
                <a:spcPts val="0"/>
              </a:spcBef>
              <a:buNone/>
              <a:defRPr sz="1595">
                <a:solidFill>
                  <a:schemeClr val="tx1">
                    <a:lumMod val="95000"/>
                    <a:lumOff val="5000"/>
                  </a:schemeClr>
                </a:solidFill>
              </a:defRPr>
            </a:lvl1pPr>
            <a:lvl2pPr marL="405033" indent="0">
              <a:buNone/>
              <a:defRPr sz="1240"/>
            </a:lvl2pPr>
            <a:lvl3pPr marL="810067" indent="0">
              <a:buNone/>
              <a:defRPr sz="1063"/>
            </a:lvl3pPr>
            <a:lvl4pPr marL="1215100" indent="0">
              <a:buNone/>
              <a:defRPr sz="886"/>
            </a:lvl4pPr>
            <a:lvl5pPr marL="1620134" indent="0">
              <a:buNone/>
              <a:defRPr sz="886"/>
            </a:lvl5pPr>
            <a:lvl6pPr marL="2025167" indent="0">
              <a:buNone/>
              <a:defRPr sz="886"/>
            </a:lvl6pPr>
            <a:lvl7pPr marL="2430201" indent="0">
              <a:buNone/>
              <a:defRPr sz="886"/>
            </a:lvl7pPr>
            <a:lvl8pPr marL="2835234" indent="0">
              <a:buNone/>
              <a:defRPr sz="886"/>
            </a:lvl8pPr>
            <a:lvl9pPr marL="3240268" indent="0">
              <a:buNone/>
              <a:defRPr sz="886"/>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7430219" y="4974093"/>
            <a:ext cx="0" cy="86402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966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8" name="图片 7"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extLst>
      <p:ext uri="{BB962C8B-B14F-4D97-AF65-F5344CB8AC3E}">
        <p14:creationId xmlns:p14="http://schemas.microsoft.com/office/powerpoint/2010/main" val="4061937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29717" y="720019"/>
            <a:ext cx="2329041" cy="5112138"/>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77610" y="720019"/>
            <a:ext cx="6717090" cy="51121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8911114" y="82959"/>
            <a:ext cx="0" cy="81010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496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93" y="3175"/>
            <a:ext cx="10801350" cy="6477000"/>
          </a:xfrm>
          <a:prstGeom prst="rect">
            <a:avLst/>
          </a:prstGeom>
        </p:spPr>
      </p:pic>
      <p:pic>
        <p:nvPicPr>
          <p:cNvPr id="9" name="图片 8" descr="sino-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55487" y="344563"/>
            <a:ext cx="1330970" cy="380990"/>
          </a:xfrm>
          <a:prstGeom prst="rect">
            <a:avLst/>
          </a:prstGeom>
        </p:spPr>
      </p:pic>
      <p:sp>
        <p:nvSpPr>
          <p:cNvPr id="10" name="标题 17"/>
          <p:cNvSpPr>
            <a:spLocks noGrp="1"/>
          </p:cNvSpPr>
          <p:nvPr>
            <p:ph type="title"/>
          </p:nvPr>
        </p:nvSpPr>
        <p:spPr>
          <a:xfrm>
            <a:off x="981191" y="2401909"/>
            <a:ext cx="9315450" cy="1252537"/>
          </a:xfrm>
          <a:prstGeom prst="rect">
            <a:avLst/>
          </a:prstGeom>
        </p:spPr>
        <p:txBody>
          <a:bodyPr anchor="ctr"/>
          <a:lstStyle>
            <a:lvl1pPr algn="ctr" defTabSz="914400" rtl="0" eaLnBrk="1" latinLnBrk="0" hangingPunct="1">
              <a:lnSpc>
                <a:spcPct val="90000"/>
              </a:lnSpc>
              <a:spcBef>
                <a:spcPct val="0"/>
              </a:spcBef>
              <a:buNone/>
              <a:defRPr lang="zh-CN" altLang="en-US" sz="4400" b="1" kern="12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18106166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Tree>
    <p:extLst>
      <p:ext uri="{BB962C8B-B14F-4D97-AF65-F5344CB8AC3E}">
        <p14:creationId xmlns:p14="http://schemas.microsoft.com/office/powerpoint/2010/main" val="16116108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11" name="标题 1"/>
          <p:cNvSpPr>
            <a:spLocks noGrp="1"/>
          </p:cNvSpPr>
          <p:nvPr>
            <p:ph type="title"/>
          </p:nvPr>
        </p:nvSpPr>
        <p:spPr>
          <a:xfrm>
            <a:off x="1057389" y="2268091"/>
            <a:ext cx="9315450" cy="1252537"/>
          </a:xfrm>
          <a:prstGeom prst="rect">
            <a:avLst/>
          </a:prstGeom>
        </p:spPr>
        <p:txBody>
          <a:bodyPr anchor="ctr"/>
          <a:lstStyle>
            <a:lvl1pPr algn="ctr" defTabSz="914400" rtl="0" eaLnBrk="1" latinLnBrk="0" hangingPunct="1">
              <a:lnSpc>
                <a:spcPct val="90000"/>
              </a:lnSpc>
              <a:spcBef>
                <a:spcPct val="0"/>
              </a:spcBef>
              <a:buNone/>
              <a:defRPr lang="zh-CN" altLang="en-US" sz="4400" b="1" kern="12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pic>
        <p:nvPicPr>
          <p:cNvPr id="12" name="图片 11" descr="ppt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2" y="5787131"/>
            <a:ext cx="2258535" cy="500876"/>
          </a:xfrm>
          <a:prstGeom prst="rect">
            <a:avLst/>
          </a:prstGeom>
        </p:spPr>
      </p:pic>
    </p:spTree>
    <p:extLst>
      <p:ext uri="{BB962C8B-B14F-4D97-AF65-F5344CB8AC3E}">
        <p14:creationId xmlns:p14="http://schemas.microsoft.com/office/powerpoint/2010/main" val="2605927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6" name="图片 5" descr="ppt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2" y="5787131"/>
            <a:ext cx="2258535" cy="500876"/>
          </a:xfrm>
          <a:prstGeom prst="rect">
            <a:avLst/>
          </a:prstGeom>
        </p:spPr>
      </p:pic>
      <p:sp>
        <p:nvSpPr>
          <p:cNvPr id="7" name="标题 6"/>
          <p:cNvSpPr>
            <a:spLocks noGrp="1"/>
          </p:cNvSpPr>
          <p:nvPr>
            <p:ph type="title"/>
          </p:nvPr>
        </p:nvSpPr>
        <p:spPr>
          <a:xfrm>
            <a:off x="981191" y="2264916"/>
            <a:ext cx="9315450" cy="1252537"/>
          </a:xfrm>
          <a:prstGeom prst="rect">
            <a:avLst/>
          </a:prstGeom>
        </p:spPr>
        <p:txBody>
          <a:bodyPr anchor="ctr"/>
          <a:lstStyle>
            <a:lvl1pPr algn="ctr">
              <a:defRPr lang="zh-CN" altLang="en-US" sz="4400" b="1" kern="12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29589849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9" name="矩形 8"/>
          <p:cNvSpPr/>
          <p:nvPr userDrawn="1"/>
        </p:nvSpPr>
        <p:spPr bwMode="auto">
          <a:xfrm>
            <a:off x="447805" y="1411335"/>
            <a:ext cx="9905740" cy="4038494"/>
          </a:xfrm>
          <a:prstGeom prst="rect">
            <a:avLst/>
          </a:prstGeom>
          <a:solidFill>
            <a:schemeClr val="bg1">
              <a:lumMod val="9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标题 1"/>
          <p:cNvSpPr>
            <a:spLocks noGrp="1"/>
          </p:cNvSpPr>
          <p:nvPr>
            <p:ph type="title"/>
          </p:nvPr>
        </p:nvSpPr>
        <p:spPr>
          <a:xfrm>
            <a:off x="447805" y="266586"/>
            <a:ext cx="7073562" cy="643866"/>
          </a:xfrm>
          <a:prstGeom prst="rect">
            <a:avLst/>
          </a:prstGeom>
        </p:spPr>
        <p:txBody>
          <a:bodyPr anchor="ctr"/>
          <a:lstStyle>
            <a:lvl1pPr algn="l" defTabSz="914400" rtl="0" eaLnBrk="1" latinLnBrk="0" hangingPunct="1">
              <a:lnSpc>
                <a:spcPct val="90000"/>
              </a:lnSpc>
              <a:spcBef>
                <a:spcPct val="0"/>
              </a:spcBef>
              <a:buNone/>
              <a:defRPr lang="zh-CN" altLang="en-US" sz="3600" b="1" kern="1200" dirty="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11" name="内容占位符 2"/>
          <p:cNvSpPr>
            <a:spLocks noGrp="1"/>
          </p:cNvSpPr>
          <p:nvPr>
            <p:ph idx="1"/>
          </p:nvPr>
        </p:nvSpPr>
        <p:spPr>
          <a:xfrm>
            <a:off x="595377" y="1590895"/>
            <a:ext cx="9610595" cy="3898858"/>
          </a:xfrm>
          <a:prstGeom prst="rect">
            <a:avLst/>
          </a:prstGeom>
        </p:spPr>
        <p:txBody>
          <a:bodyPr/>
          <a:lstStyle>
            <a:lvl1pPr>
              <a:defRPr sz="3200">
                <a:latin typeface="微软雅黑" panose="020B0503020204020204" pitchFamily="34" charset="-122"/>
                <a:ea typeface="微软雅黑" panose="020B0503020204020204" pitchFamily="34" charset="-122"/>
              </a:defRPr>
            </a:lvl1pPr>
            <a:lvl2pP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2" name="图片 11"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extLst>
      <p:ext uri="{BB962C8B-B14F-4D97-AF65-F5344CB8AC3E}">
        <p14:creationId xmlns:p14="http://schemas.microsoft.com/office/powerpoint/2010/main" val="1637713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9" name="图片 8" descr="sino-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5190" y="371610"/>
            <a:ext cx="1330970" cy="380990"/>
          </a:xfrm>
          <a:prstGeom prst="rect">
            <a:avLst/>
          </a:prstGeom>
        </p:spPr>
      </p:pic>
      <p:pic>
        <p:nvPicPr>
          <p:cNvPr id="10" name="图片 9" descr="ppt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33903" y="5738652"/>
            <a:ext cx="2133544" cy="473157"/>
          </a:xfrm>
          <a:prstGeom prst="rect">
            <a:avLst/>
          </a:prstGeom>
        </p:spPr>
      </p:pic>
      <p:sp>
        <p:nvSpPr>
          <p:cNvPr id="11" name="文本框 10"/>
          <p:cNvSpPr txBox="1"/>
          <p:nvPr userDrawn="1"/>
        </p:nvSpPr>
        <p:spPr>
          <a:xfrm>
            <a:off x="4371537" y="2605566"/>
            <a:ext cx="2251856" cy="707886"/>
          </a:xfrm>
          <a:prstGeom prst="rect">
            <a:avLst/>
          </a:prstGeom>
          <a:noFill/>
        </p:spPr>
        <p:txBody>
          <a:bodyPr wrap="square" rtlCol="0">
            <a:spAutoFit/>
          </a:bodyPr>
          <a:lstStyle/>
          <a:p>
            <a:pPr algn="ctr"/>
            <a:r>
              <a:rPr kumimoji="1" lang="en-US" altLang="zh-CN" sz="4000" b="1" dirty="0">
                <a:solidFill>
                  <a:schemeClr val="bg1"/>
                </a:solidFill>
                <a:latin typeface="微软雅黑" panose="020B0503020204020204" pitchFamily="34" charset="-122"/>
                <a:ea typeface="微软雅黑" panose="020B0503020204020204" pitchFamily="34" charset="-122"/>
                <a:cs typeface="Helvetica Light"/>
              </a:rPr>
              <a:t>Thanks.</a:t>
            </a:r>
            <a:endParaRPr kumimoji="1" lang="zh-CN" altLang="en-US" sz="4000" b="1" dirty="0">
              <a:solidFill>
                <a:schemeClr val="bg1"/>
              </a:solidFill>
              <a:latin typeface="微软雅黑" panose="020B0503020204020204" pitchFamily="34" charset="-122"/>
              <a:ea typeface="微软雅黑" panose="020B0503020204020204" pitchFamily="34" charset="-122"/>
              <a:cs typeface="Helvetica Light"/>
            </a:endParaRPr>
          </a:p>
        </p:txBody>
      </p:sp>
      <p:sp>
        <p:nvSpPr>
          <p:cNvPr id="12" name="文本框 11"/>
          <p:cNvSpPr txBox="1"/>
          <p:nvPr userDrawn="1"/>
        </p:nvSpPr>
        <p:spPr>
          <a:xfrm>
            <a:off x="4415064" y="3196919"/>
            <a:ext cx="2304290" cy="307777"/>
          </a:xfrm>
          <a:prstGeom prst="rect">
            <a:avLst/>
          </a:prstGeom>
          <a:noFill/>
        </p:spPr>
        <p:txBody>
          <a:bodyPr wrap="square" rtlCol="0">
            <a:spAutoFit/>
          </a:bodyPr>
          <a:lstStyle/>
          <a:p>
            <a:r>
              <a:rPr kumimoji="1" lang="en-US" altLang="zh-CN" sz="1400" b="1" dirty="0">
                <a:solidFill>
                  <a:schemeClr val="bg1"/>
                </a:solidFill>
                <a:latin typeface="微软雅黑" panose="020B0503020204020204" pitchFamily="34" charset="-122"/>
                <a:ea typeface="微软雅黑" panose="020B0503020204020204" pitchFamily="34" charset="-122"/>
                <a:cs typeface="Helvetica Light"/>
              </a:rPr>
              <a:t>www.sinobasedm.com</a:t>
            </a:r>
            <a:endParaRPr kumimoji="1" lang="zh-CN" altLang="en-US" sz="1400" b="1" dirty="0">
              <a:solidFill>
                <a:schemeClr val="bg1"/>
              </a:solidFill>
              <a:latin typeface="微软雅黑" panose="020B0503020204020204" pitchFamily="34" charset="-122"/>
              <a:ea typeface="微软雅黑" panose="020B0503020204020204" pitchFamily="34" charset="-122"/>
              <a:cs typeface="Helvetica Light"/>
            </a:endParaRPr>
          </a:p>
        </p:txBody>
      </p:sp>
    </p:spTree>
    <p:extLst>
      <p:ext uri="{BB962C8B-B14F-4D97-AF65-F5344CB8AC3E}">
        <p14:creationId xmlns:p14="http://schemas.microsoft.com/office/powerpoint/2010/main" val="3447526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93" y="3175"/>
            <a:ext cx="10801350" cy="6477000"/>
          </a:xfrm>
          <a:prstGeom prst="rect">
            <a:avLst/>
          </a:prstGeom>
        </p:spPr>
      </p:pic>
      <p:pic>
        <p:nvPicPr>
          <p:cNvPr id="9" name="图片 8" descr="sino-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55487" y="344563"/>
            <a:ext cx="1330970" cy="380990"/>
          </a:xfrm>
          <a:prstGeom prst="rect">
            <a:avLst/>
          </a:prstGeom>
        </p:spPr>
      </p:pic>
      <p:sp>
        <p:nvSpPr>
          <p:cNvPr id="10" name="标题 17"/>
          <p:cNvSpPr>
            <a:spLocks noGrp="1"/>
          </p:cNvSpPr>
          <p:nvPr>
            <p:ph type="title"/>
          </p:nvPr>
        </p:nvSpPr>
        <p:spPr>
          <a:xfrm>
            <a:off x="981191" y="2401909"/>
            <a:ext cx="9315450" cy="1252537"/>
          </a:xfrm>
          <a:prstGeom prst="rect">
            <a:avLst/>
          </a:prstGeom>
        </p:spPr>
        <p:txBody>
          <a:bodyPr anchor="ctr"/>
          <a:lstStyle>
            <a:lvl1pPr algn="ctr" defTabSz="914400" rtl="0" eaLnBrk="1" latinLnBrk="0" hangingPunct="1">
              <a:lnSpc>
                <a:spcPct val="90000"/>
              </a:lnSpc>
              <a:spcBef>
                <a:spcPct val="0"/>
              </a:spcBef>
              <a:buNone/>
              <a:defRPr lang="zh-CN" altLang="en-US" sz="4400" b="1" kern="12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2" name="文本框 1">
            <a:extLst>
              <a:ext uri="{FF2B5EF4-FFF2-40B4-BE49-F238E27FC236}">
                <a16:creationId xmlns:a16="http://schemas.microsoft.com/office/drawing/2014/main" id="{5595438E-D1FD-4890-9DCF-9A55A1FA5AB6}"/>
              </a:ext>
            </a:extLst>
          </p:cNvPr>
          <p:cNvSpPr txBox="1"/>
          <p:nvPr userDrawn="1"/>
        </p:nvSpPr>
        <p:spPr>
          <a:xfrm>
            <a:off x="7381823" y="5330802"/>
            <a:ext cx="2438336" cy="369332"/>
          </a:xfrm>
          <a:prstGeom prst="rect">
            <a:avLst/>
          </a:prstGeom>
          <a:noFill/>
        </p:spPr>
        <p:txBody>
          <a:bodyPr wrap="square" rtlCol="0">
            <a:spAutoFit/>
          </a:bodyPr>
          <a:lstStyle/>
          <a:p>
            <a:r>
              <a:rPr lang="zh-CN" altLang="en-US" b="1" dirty="0">
                <a:solidFill>
                  <a:schemeClr val="bg1"/>
                </a:solidFill>
                <a:latin typeface="华文行楷" panose="02010800040101010101" pitchFamily="2" charset="-122"/>
                <a:ea typeface="华文行楷" panose="02010800040101010101" pitchFamily="2" charset="-122"/>
              </a:rPr>
              <a:t>智和中心：胡庆康</a:t>
            </a:r>
          </a:p>
        </p:txBody>
      </p:sp>
    </p:spTree>
    <p:extLst>
      <p:ext uri="{BB962C8B-B14F-4D97-AF65-F5344CB8AC3E}">
        <p14:creationId xmlns:p14="http://schemas.microsoft.com/office/powerpoint/2010/main" val="89780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8" name="标题 1"/>
          <p:cNvSpPr>
            <a:spLocks noGrp="1"/>
          </p:cNvSpPr>
          <p:nvPr>
            <p:ph type="title"/>
          </p:nvPr>
        </p:nvSpPr>
        <p:spPr>
          <a:xfrm>
            <a:off x="736600" y="1616075"/>
            <a:ext cx="9317038" cy="2695575"/>
          </a:xfrm>
          <a:prstGeom prst="rect">
            <a:avLst/>
          </a:prstGeom>
        </p:spPr>
        <p:txBody>
          <a:bodyPr anchor="ctr"/>
          <a:lstStyle>
            <a:lvl1pPr algn="ctr" defTabSz="914400" rtl="0" eaLnBrk="1" latinLnBrk="0" hangingPunct="1">
              <a:lnSpc>
                <a:spcPct val="90000"/>
              </a:lnSpc>
              <a:spcBef>
                <a:spcPct val="0"/>
              </a:spcBef>
              <a:buNone/>
              <a:defRPr lang="zh-CN" altLang="en-US" sz="4400" b="1" kern="12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pic>
        <p:nvPicPr>
          <p:cNvPr id="9" name="图片 8" descr="ppt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2" y="5787131"/>
            <a:ext cx="2258535" cy="500876"/>
          </a:xfrm>
          <a:prstGeom prst="rect">
            <a:avLst/>
          </a:prstGeom>
        </p:spPr>
      </p:pic>
    </p:spTree>
    <p:extLst>
      <p:ext uri="{BB962C8B-B14F-4D97-AF65-F5344CB8AC3E}">
        <p14:creationId xmlns:p14="http://schemas.microsoft.com/office/powerpoint/2010/main" val="1521077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9" name="矩形 8"/>
          <p:cNvSpPr/>
          <p:nvPr userDrawn="1"/>
        </p:nvSpPr>
        <p:spPr bwMode="auto">
          <a:xfrm>
            <a:off x="3876715" y="1411335"/>
            <a:ext cx="6476830" cy="4038494"/>
          </a:xfrm>
          <a:prstGeom prst="rect">
            <a:avLst/>
          </a:prstGeom>
          <a:solidFill>
            <a:schemeClr val="bg1">
              <a:lumMod val="9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标题 1"/>
          <p:cNvSpPr>
            <a:spLocks noGrp="1"/>
          </p:cNvSpPr>
          <p:nvPr>
            <p:ph type="title"/>
          </p:nvPr>
        </p:nvSpPr>
        <p:spPr>
          <a:xfrm>
            <a:off x="371607" y="218824"/>
            <a:ext cx="10134334" cy="735323"/>
          </a:xfrm>
          <a:prstGeom prst="rect">
            <a:avLst/>
          </a:prstGeom>
        </p:spPr>
        <p:txBody>
          <a:bodyPr anchor="ctr"/>
          <a:lstStyle>
            <a:lvl1pPr algn="l" defTabSz="914400" rtl="0" eaLnBrk="1" latinLnBrk="0" hangingPunct="1">
              <a:lnSpc>
                <a:spcPct val="90000"/>
              </a:lnSpc>
              <a:spcBef>
                <a:spcPct val="0"/>
              </a:spcBef>
              <a:buNone/>
              <a:defRPr lang="zh-CN" altLang="en-US" sz="3600" b="1" kern="1200" dirty="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11" name="内容占位符 2"/>
          <p:cNvSpPr>
            <a:spLocks noGrp="1"/>
          </p:cNvSpPr>
          <p:nvPr>
            <p:ph sz="half" idx="1"/>
          </p:nvPr>
        </p:nvSpPr>
        <p:spPr>
          <a:xfrm>
            <a:off x="384592" y="1411334"/>
            <a:ext cx="2895524" cy="4111625"/>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内容占位符 3"/>
          <p:cNvSpPr>
            <a:spLocks noGrp="1"/>
          </p:cNvSpPr>
          <p:nvPr>
            <p:ph sz="half" idx="2"/>
          </p:nvPr>
        </p:nvSpPr>
        <p:spPr>
          <a:xfrm>
            <a:off x="3876715" y="1411335"/>
            <a:ext cx="6476830" cy="4111625"/>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3" name="图片 12"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extLst>
      <p:ext uri="{BB962C8B-B14F-4D97-AF65-F5344CB8AC3E}">
        <p14:creationId xmlns:p14="http://schemas.microsoft.com/office/powerpoint/2010/main" val="2644164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11" name="标题 1"/>
          <p:cNvSpPr>
            <a:spLocks noGrp="1"/>
          </p:cNvSpPr>
          <p:nvPr>
            <p:ph type="title"/>
          </p:nvPr>
        </p:nvSpPr>
        <p:spPr>
          <a:xfrm>
            <a:off x="1057389" y="2268091"/>
            <a:ext cx="9315450" cy="1252537"/>
          </a:xfrm>
          <a:prstGeom prst="rect">
            <a:avLst/>
          </a:prstGeom>
        </p:spPr>
        <p:txBody>
          <a:bodyPr anchor="ctr"/>
          <a:lstStyle>
            <a:lvl1pPr algn="ctr" defTabSz="914400" rtl="0" eaLnBrk="1" latinLnBrk="0" hangingPunct="1">
              <a:lnSpc>
                <a:spcPct val="90000"/>
              </a:lnSpc>
              <a:spcBef>
                <a:spcPct val="0"/>
              </a:spcBef>
              <a:buNone/>
              <a:defRPr lang="zh-CN" altLang="en-US" sz="4400" b="1" kern="12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pic>
        <p:nvPicPr>
          <p:cNvPr id="12" name="图片 11" descr="ppt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2" y="5787131"/>
            <a:ext cx="2258535" cy="500876"/>
          </a:xfrm>
          <a:prstGeom prst="rect">
            <a:avLst/>
          </a:prstGeom>
        </p:spPr>
      </p:pic>
    </p:spTree>
    <p:extLst>
      <p:ext uri="{BB962C8B-B14F-4D97-AF65-F5344CB8AC3E}">
        <p14:creationId xmlns:p14="http://schemas.microsoft.com/office/powerpoint/2010/main" val="2563341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7" name="标题 1"/>
          <p:cNvSpPr>
            <a:spLocks noGrp="1"/>
          </p:cNvSpPr>
          <p:nvPr>
            <p:ph type="title"/>
          </p:nvPr>
        </p:nvSpPr>
        <p:spPr>
          <a:xfrm>
            <a:off x="447805" y="290505"/>
            <a:ext cx="9610595" cy="638063"/>
          </a:xfrm>
          <a:prstGeom prst="rect">
            <a:avLst/>
          </a:prstGeom>
        </p:spPr>
        <p:txBody>
          <a:bodyPr anchor="ctr"/>
          <a:lstStyle>
            <a:lvl1pPr>
              <a:defRPr lang="zh-CN" altLang="en-US" sz="3600" b="1" kern="1200" dirty="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8" name="矩形 7"/>
          <p:cNvSpPr/>
          <p:nvPr userDrawn="1"/>
        </p:nvSpPr>
        <p:spPr bwMode="auto">
          <a:xfrm>
            <a:off x="447805" y="1716127"/>
            <a:ext cx="3124118" cy="3733702"/>
          </a:xfrm>
          <a:prstGeom prst="rect">
            <a:avLst/>
          </a:prstGeom>
          <a:solidFill>
            <a:schemeClr val="bg1">
              <a:lumMod val="9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userDrawn="1"/>
        </p:nvSpPr>
        <p:spPr bwMode="auto">
          <a:xfrm>
            <a:off x="3800517" y="1716127"/>
            <a:ext cx="3200316" cy="3733702"/>
          </a:xfrm>
          <a:prstGeom prst="rect">
            <a:avLst/>
          </a:prstGeom>
          <a:solidFill>
            <a:schemeClr val="bg1">
              <a:lumMod val="9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userDrawn="1"/>
        </p:nvSpPr>
        <p:spPr bwMode="auto">
          <a:xfrm>
            <a:off x="7229427" y="1716127"/>
            <a:ext cx="3124118" cy="3733702"/>
          </a:xfrm>
          <a:prstGeom prst="rect">
            <a:avLst/>
          </a:prstGeom>
          <a:solidFill>
            <a:schemeClr val="bg1">
              <a:lumMod val="9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11" name="图片 10"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
        <p:nvSpPr>
          <p:cNvPr id="15" name="内容占位符 14"/>
          <p:cNvSpPr>
            <a:spLocks noGrp="1"/>
          </p:cNvSpPr>
          <p:nvPr>
            <p:ph sz="quarter" idx="10"/>
          </p:nvPr>
        </p:nvSpPr>
        <p:spPr>
          <a:xfrm>
            <a:off x="447675" y="1716088"/>
            <a:ext cx="3124200" cy="3733800"/>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4"/>
          <p:cNvSpPr>
            <a:spLocks noGrp="1"/>
          </p:cNvSpPr>
          <p:nvPr>
            <p:ph sz="quarter" idx="11"/>
          </p:nvPr>
        </p:nvSpPr>
        <p:spPr>
          <a:xfrm>
            <a:off x="3838575" y="1716088"/>
            <a:ext cx="3124200" cy="3733800"/>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7" name="内容占位符 14"/>
          <p:cNvSpPr>
            <a:spLocks noGrp="1"/>
          </p:cNvSpPr>
          <p:nvPr>
            <p:ph sz="quarter" idx="12"/>
          </p:nvPr>
        </p:nvSpPr>
        <p:spPr>
          <a:xfrm>
            <a:off x="7229345" y="1720178"/>
            <a:ext cx="3124200" cy="3733800"/>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99386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6" name="图片 5" descr="ppt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2" y="5787131"/>
            <a:ext cx="2258535" cy="500876"/>
          </a:xfrm>
          <a:prstGeom prst="rect">
            <a:avLst/>
          </a:prstGeom>
        </p:spPr>
      </p:pic>
      <p:sp>
        <p:nvSpPr>
          <p:cNvPr id="7" name="标题 6"/>
          <p:cNvSpPr>
            <a:spLocks noGrp="1"/>
          </p:cNvSpPr>
          <p:nvPr>
            <p:ph type="title"/>
          </p:nvPr>
        </p:nvSpPr>
        <p:spPr>
          <a:xfrm>
            <a:off x="981191" y="2264916"/>
            <a:ext cx="9315450" cy="1252537"/>
          </a:xfrm>
          <a:prstGeom prst="rect">
            <a:avLst/>
          </a:prstGeom>
        </p:spPr>
        <p:txBody>
          <a:bodyPr anchor="ctr"/>
          <a:lstStyle>
            <a:lvl1pPr algn="ctr">
              <a:defRPr lang="zh-CN" altLang="en-US" sz="4400" b="1" kern="12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74981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9" name="矩形 8"/>
          <p:cNvSpPr/>
          <p:nvPr userDrawn="1"/>
        </p:nvSpPr>
        <p:spPr bwMode="auto">
          <a:xfrm>
            <a:off x="447805" y="1411335"/>
            <a:ext cx="9905740" cy="4038494"/>
          </a:xfrm>
          <a:prstGeom prst="rect">
            <a:avLst/>
          </a:prstGeom>
          <a:solidFill>
            <a:schemeClr val="bg1">
              <a:lumMod val="9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标题 1"/>
          <p:cNvSpPr>
            <a:spLocks noGrp="1"/>
          </p:cNvSpPr>
          <p:nvPr>
            <p:ph type="title"/>
          </p:nvPr>
        </p:nvSpPr>
        <p:spPr>
          <a:xfrm>
            <a:off x="447805" y="266586"/>
            <a:ext cx="7073562" cy="643866"/>
          </a:xfrm>
          <a:prstGeom prst="rect">
            <a:avLst/>
          </a:prstGeom>
        </p:spPr>
        <p:txBody>
          <a:bodyPr anchor="ctr"/>
          <a:lstStyle>
            <a:lvl1pPr algn="l" defTabSz="914400" rtl="0" eaLnBrk="1" latinLnBrk="0" hangingPunct="1">
              <a:lnSpc>
                <a:spcPct val="90000"/>
              </a:lnSpc>
              <a:spcBef>
                <a:spcPct val="0"/>
              </a:spcBef>
              <a:buNone/>
              <a:defRPr lang="zh-CN" altLang="en-US" sz="3600" b="1" kern="1200" dirty="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11" name="内容占位符 2"/>
          <p:cNvSpPr>
            <a:spLocks noGrp="1"/>
          </p:cNvSpPr>
          <p:nvPr>
            <p:ph idx="1"/>
          </p:nvPr>
        </p:nvSpPr>
        <p:spPr>
          <a:xfrm>
            <a:off x="595377" y="1590895"/>
            <a:ext cx="9610595" cy="3898858"/>
          </a:xfrm>
          <a:prstGeom prst="rect">
            <a:avLst/>
          </a:prstGeom>
        </p:spPr>
        <p:txBody>
          <a:bodyPr/>
          <a:lstStyle>
            <a:lvl1pPr>
              <a:defRPr sz="3200">
                <a:latin typeface="微软雅黑" panose="020B0503020204020204" pitchFamily="34" charset="-122"/>
                <a:ea typeface="微软雅黑" panose="020B0503020204020204" pitchFamily="34" charset="-122"/>
              </a:defRPr>
            </a:lvl1pPr>
            <a:lvl2pP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2" name="图片 11"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extLst>
      <p:ext uri="{BB962C8B-B14F-4D97-AF65-F5344CB8AC3E}">
        <p14:creationId xmlns:p14="http://schemas.microsoft.com/office/powerpoint/2010/main" val="297996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808717"/>
      </p:ext>
    </p:extLst>
  </p:cSld>
  <p:clrMap bg1="lt1" tx1="dk1" bg2="lt2" tx2="dk2" accent1="accent1" accent2="accent2" accent3="accent3" accent4="accent4" accent5="accent5" accent6="accent6" hlink="hlink" folHlink="folHlink"/>
  <p:sldLayoutIdLst>
    <p:sldLayoutId id="2147483709"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7314" y="552975"/>
            <a:ext cx="8611376" cy="141699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07314" y="2160058"/>
            <a:ext cx="8611377" cy="3801703"/>
          </a:xfrm>
          <a:prstGeom prst="rect">
            <a:avLst/>
          </a:prstGeom>
        </p:spPr>
        <p:txBody>
          <a:bodyPr vert="horz" lIns="45720" tIns="45720" rIns="4572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907315" y="6114216"/>
            <a:ext cx="1908436" cy="259207"/>
          </a:xfrm>
          <a:prstGeom prst="rect">
            <a:avLst/>
          </a:prstGeom>
        </p:spPr>
        <p:txBody>
          <a:bodyPr vert="horz" lIns="91440" tIns="45720" rIns="91440" bIns="45720" rtlCol="0" anchor="ctr"/>
          <a:lstStyle>
            <a:lvl1pPr algn="l">
              <a:defRPr sz="886">
                <a:solidFill>
                  <a:schemeClr val="tx1">
                    <a:lumMod val="95000"/>
                    <a:lumOff val="5000"/>
                  </a:schemeClr>
                </a:solidFill>
                <a:latin typeface="+mj-lt"/>
              </a:defRPr>
            </a:lvl1pPr>
          </a:lstStyle>
          <a:p>
            <a:fld id="{90298CD5-6C1E-4009-B41F-6DF62E31D3BE}" type="datetimeFigureOut">
              <a:rPr lang="en-US" dirty="0"/>
              <a:pPr/>
              <a:t>9/4/2017</a:t>
            </a:fld>
            <a:endParaRPr lang="en-US" dirty="0"/>
          </a:p>
        </p:txBody>
      </p:sp>
      <p:sp>
        <p:nvSpPr>
          <p:cNvPr id="5" name="Footer Placeholder 4"/>
          <p:cNvSpPr>
            <a:spLocks noGrp="1"/>
          </p:cNvSpPr>
          <p:nvPr>
            <p:ph type="ftr" sz="quarter" idx="3"/>
          </p:nvPr>
        </p:nvSpPr>
        <p:spPr>
          <a:xfrm>
            <a:off x="4290535" y="6114216"/>
            <a:ext cx="5228324" cy="259207"/>
          </a:xfrm>
          <a:prstGeom prst="rect">
            <a:avLst/>
          </a:prstGeom>
        </p:spPr>
        <p:txBody>
          <a:bodyPr vert="horz" lIns="91440" tIns="45720" rIns="91440" bIns="45720" rtlCol="0" anchor="ctr"/>
          <a:lstStyle>
            <a:lvl1pPr algn="r">
              <a:defRPr sz="886"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9601200" y="6114216"/>
            <a:ext cx="862608" cy="259207"/>
          </a:xfrm>
          <a:prstGeom prst="rect">
            <a:avLst/>
          </a:prstGeom>
        </p:spPr>
        <p:txBody>
          <a:bodyPr vert="horz" lIns="91440" tIns="45720" rIns="91440" bIns="45720" rtlCol="0" anchor="ctr"/>
          <a:lstStyle>
            <a:lvl1pPr algn="l">
              <a:defRPr sz="886">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675084" y="780800"/>
            <a:ext cx="0" cy="86402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456300"/>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1" r:id="rId12"/>
    <p:sldLayoutId id="2147483804" r:id="rId13"/>
    <p:sldLayoutId id="2147483805" r:id="rId14"/>
    <p:sldLayoutId id="2147483807" r:id="rId15"/>
    <p:sldLayoutId id="2147483808" r:id="rId16"/>
    <p:sldLayoutId id="2147483809" r:id="rId17"/>
  </p:sldLayoutIdLst>
  <p:txStyles>
    <p:titleStyle>
      <a:lvl1pPr algn="l" defTabSz="810067" rtl="0" eaLnBrk="1" latinLnBrk="0" hangingPunct="1">
        <a:lnSpc>
          <a:spcPct val="80000"/>
        </a:lnSpc>
        <a:spcBef>
          <a:spcPct val="0"/>
        </a:spcBef>
        <a:buNone/>
        <a:defRPr sz="4430" kern="1200" cap="all" spc="89" baseline="0">
          <a:solidFill>
            <a:schemeClr val="tx1">
              <a:lumMod val="95000"/>
              <a:lumOff val="5000"/>
            </a:schemeClr>
          </a:solidFill>
          <a:latin typeface="+mj-lt"/>
          <a:ea typeface="+mj-ea"/>
          <a:cs typeface="+mj-cs"/>
        </a:defRPr>
      </a:lvl1pPr>
    </p:titleStyle>
    <p:bodyStyle>
      <a:lvl1pPr marL="81007" indent="-81007" algn="l" defTabSz="810067" rtl="0" eaLnBrk="1" latinLnBrk="0" hangingPunct="1">
        <a:lnSpc>
          <a:spcPct val="90000"/>
        </a:lnSpc>
        <a:spcBef>
          <a:spcPts val="1063"/>
        </a:spcBef>
        <a:spcAft>
          <a:spcPts val="177"/>
        </a:spcAft>
        <a:buClr>
          <a:schemeClr val="accent1"/>
        </a:buClr>
        <a:buSzPct val="100000"/>
        <a:buFont typeface="Tw Cen MT" panose="020B0602020104020603" pitchFamily="34" charset="0"/>
        <a:buChar char=" "/>
        <a:defRPr sz="1949" kern="1200">
          <a:solidFill>
            <a:schemeClr val="tx1"/>
          </a:solidFill>
          <a:latin typeface="+mn-lt"/>
          <a:ea typeface="+mn-ea"/>
          <a:cs typeface="+mn-cs"/>
        </a:defRPr>
      </a:lvl1pPr>
      <a:lvl2pPr marL="234919" indent="-121510" algn="l" defTabSz="810067" rtl="0" eaLnBrk="1" latinLnBrk="0" hangingPunct="1">
        <a:lnSpc>
          <a:spcPct val="90000"/>
        </a:lnSpc>
        <a:spcBef>
          <a:spcPts val="177"/>
        </a:spcBef>
        <a:spcAft>
          <a:spcPts val="354"/>
        </a:spcAft>
        <a:buClr>
          <a:schemeClr val="accent1"/>
        </a:buClr>
        <a:buFont typeface="Wingdings 3" pitchFamily="18" charset="2"/>
        <a:buChar char=""/>
        <a:defRPr sz="1595" kern="1200">
          <a:solidFill>
            <a:schemeClr val="tx1"/>
          </a:solidFill>
          <a:latin typeface="+mn-lt"/>
          <a:ea typeface="+mn-ea"/>
          <a:cs typeface="+mn-cs"/>
        </a:defRPr>
      </a:lvl2pPr>
      <a:lvl3pPr marL="396933" indent="-121510" algn="l" defTabSz="810067" rtl="0" eaLnBrk="1" latinLnBrk="0" hangingPunct="1">
        <a:lnSpc>
          <a:spcPct val="90000"/>
        </a:lnSpc>
        <a:spcBef>
          <a:spcPts val="177"/>
        </a:spcBef>
        <a:spcAft>
          <a:spcPts val="354"/>
        </a:spcAft>
        <a:buClr>
          <a:schemeClr val="accent1"/>
        </a:buClr>
        <a:buFont typeface="Wingdings 3" pitchFamily="18" charset="2"/>
        <a:buChar char=""/>
        <a:defRPr sz="1240" kern="1200">
          <a:solidFill>
            <a:schemeClr val="tx1"/>
          </a:solidFill>
          <a:latin typeface="+mn-lt"/>
          <a:ea typeface="+mn-ea"/>
          <a:cs typeface="+mn-cs"/>
        </a:defRPr>
      </a:lvl3pPr>
      <a:lvl4pPr marL="526544" indent="-121510" algn="l" defTabSz="810067" rtl="0" eaLnBrk="1" latinLnBrk="0" hangingPunct="1">
        <a:lnSpc>
          <a:spcPct val="90000"/>
        </a:lnSpc>
        <a:spcBef>
          <a:spcPts val="177"/>
        </a:spcBef>
        <a:spcAft>
          <a:spcPts val="354"/>
        </a:spcAft>
        <a:buClr>
          <a:schemeClr val="accent1"/>
        </a:buClr>
        <a:buFont typeface="Wingdings 3" pitchFamily="18" charset="2"/>
        <a:buChar char=""/>
        <a:defRPr sz="1240" kern="1200">
          <a:solidFill>
            <a:schemeClr val="tx1"/>
          </a:solidFill>
          <a:latin typeface="+mn-lt"/>
          <a:ea typeface="+mn-ea"/>
          <a:cs typeface="+mn-cs"/>
        </a:defRPr>
      </a:lvl4pPr>
      <a:lvl5pPr marL="688557" indent="-121510" algn="l" defTabSz="810067" rtl="0" eaLnBrk="1" latinLnBrk="0" hangingPunct="1">
        <a:lnSpc>
          <a:spcPct val="90000"/>
        </a:lnSpc>
        <a:spcBef>
          <a:spcPts val="177"/>
        </a:spcBef>
        <a:spcAft>
          <a:spcPts val="354"/>
        </a:spcAft>
        <a:buClr>
          <a:schemeClr val="accent1"/>
        </a:buClr>
        <a:buFont typeface="Wingdings 3" pitchFamily="18" charset="2"/>
        <a:buChar char=""/>
        <a:defRPr sz="1240" kern="1200">
          <a:solidFill>
            <a:schemeClr val="tx1"/>
          </a:solidFill>
          <a:latin typeface="+mn-lt"/>
          <a:ea typeface="+mn-ea"/>
          <a:cs typeface="+mn-cs"/>
        </a:defRPr>
      </a:lvl5pPr>
      <a:lvl6pPr marL="810067" indent="-121510" algn="l" defTabSz="810067" rtl="0" eaLnBrk="1" latinLnBrk="0" hangingPunct="1">
        <a:lnSpc>
          <a:spcPct val="90000"/>
        </a:lnSpc>
        <a:spcBef>
          <a:spcPts val="177"/>
        </a:spcBef>
        <a:spcAft>
          <a:spcPts val="354"/>
        </a:spcAft>
        <a:buClr>
          <a:schemeClr val="accent1"/>
        </a:buClr>
        <a:buFont typeface="Wingdings 3" pitchFamily="18" charset="2"/>
        <a:buChar char=""/>
        <a:defRPr sz="1240" kern="1200">
          <a:solidFill>
            <a:schemeClr val="tx1"/>
          </a:solidFill>
          <a:latin typeface="+mn-lt"/>
          <a:ea typeface="+mn-ea"/>
          <a:cs typeface="+mn-cs"/>
        </a:defRPr>
      </a:lvl6pPr>
      <a:lvl7pPr marL="939678" indent="-121510" algn="l" defTabSz="810067" rtl="0" eaLnBrk="1" latinLnBrk="0" hangingPunct="1">
        <a:lnSpc>
          <a:spcPct val="90000"/>
        </a:lnSpc>
        <a:spcBef>
          <a:spcPts val="177"/>
        </a:spcBef>
        <a:spcAft>
          <a:spcPts val="354"/>
        </a:spcAft>
        <a:buClr>
          <a:schemeClr val="accent1"/>
        </a:buClr>
        <a:buFont typeface="Wingdings 3" pitchFamily="18" charset="2"/>
        <a:buChar char=""/>
        <a:defRPr sz="1240" kern="1200">
          <a:solidFill>
            <a:schemeClr val="tx1"/>
          </a:solidFill>
          <a:latin typeface="+mn-lt"/>
          <a:ea typeface="+mn-ea"/>
          <a:cs typeface="+mn-cs"/>
        </a:defRPr>
      </a:lvl7pPr>
      <a:lvl8pPr marL="1077389" indent="-121510" algn="l" defTabSz="810067" rtl="0" eaLnBrk="1" latinLnBrk="0" hangingPunct="1">
        <a:lnSpc>
          <a:spcPct val="90000"/>
        </a:lnSpc>
        <a:spcBef>
          <a:spcPts val="177"/>
        </a:spcBef>
        <a:spcAft>
          <a:spcPts val="354"/>
        </a:spcAft>
        <a:buClr>
          <a:schemeClr val="accent1"/>
        </a:buClr>
        <a:buFont typeface="Wingdings 3" pitchFamily="18" charset="2"/>
        <a:buChar char=""/>
        <a:defRPr sz="1240" kern="1200">
          <a:solidFill>
            <a:schemeClr val="tx1"/>
          </a:solidFill>
          <a:latin typeface="+mn-lt"/>
          <a:ea typeface="+mn-ea"/>
          <a:cs typeface="+mn-cs"/>
        </a:defRPr>
      </a:lvl8pPr>
      <a:lvl9pPr marL="1207000" indent="-121510" algn="l" defTabSz="810067" rtl="0" eaLnBrk="1" latinLnBrk="0" hangingPunct="1">
        <a:lnSpc>
          <a:spcPct val="90000"/>
        </a:lnSpc>
        <a:spcBef>
          <a:spcPts val="177"/>
        </a:spcBef>
        <a:spcAft>
          <a:spcPts val="354"/>
        </a:spcAft>
        <a:buClr>
          <a:schemeClr val="accent1"/>
        </a:buClr>
        <a:buFont typeface="Wingdings 3" pitchFamily="18" charset="2"/>
        <a:buChar char=""/>
        <a:defRPr sz="1240" kern="1200">
          <a:solidFill>
            <a:schemeClr val="tx1"/>
          </a:solidFill>
          <a:latin typeface="+mn-lt"/>
          <a:ea typeface="+mn-ea"/>
          <a:cs typeface="+mn-cs"/>
        </a:defRPr>
      </a:lvl9pPr>
    </p:bodyStyle>
    <p:otherStyle>
      <a:defPPr>
        <a:defRPr lang="en-US"/>
      </a:defPPr>
      <a:lvl1pPr marL="0" algn="l" defTabSz="810067" rtl="0" eaLnBrk="1" latinLnBrk="0" hangingPunct="1">
        <a:defRPr sz="1595" kern="1200">
          <a:solidFill>
            <a:schemeClr val="tx1"/>
          </a:solidFill>
          <a:latin typeface="+mn-lt"/>
          <a:ea typeface="+mn-ea"/>
          <a:cs typeface="+mn-cs"/>
        </a:defRPr>
      </a:lvl1pPr>
      <a:lvl2pPr marL="405033" algn="l" defTabSz="810067" rtl="0" eaLnBrk="1" latinLnBrk="0" hangingPunct="1">
        <a:defRPr sz="1595" kern="1200">
          <a:solidFill>
            <a:schemeClr val="tx1"/>
          </a:solidFill>
          <a:latin typeface="+mn-lt"/>
          <a:ea typeface="+mn-ea"/>
          <a:cs typeface="+mn-cs"/>
        </a:defRPr>
      </a:lvl2pPr>
      <a:lvl3pPr marL="810067" algn="l" defTabSz="810067" rtl="0" eaLnBrk="1" latinLnBrk="0" hangingPunct="1">
        <a:defRPr sz="1595" kern="1200">
          <a:solidFill>
            <a:schemeClr val="tx1"/>
          </a:solidFill>
          <a:latin typeface="+mn-lt"/>
          <a:ea typeface="+mn-ea"/>
          <a:cs typeface="+mn-cs"/>
        </a:defRPr>
      </a:lvl3pPr>
      <a:lvl4pPr marL="1215100" algn="l" defTabSz="810067" rtl="0" eaLnBrk="1" latinLnBrk="0" hangingPunct="1">
        <a:defRPr sz="1595" kern="1200">
          <a:solidFill>
            <a:schemeClr val="tx1"/>
          </a:solidFill>
          <a:latin typeface="+mn-lt"/>
          <a:ea typeface="+mn-ea"/>
          <a:cs typeface="+mn-cs"/>
        </a:defRPr>
      </a:lvl4pPr>
      <a:lvl5pPr marL="1620134" algn="l" defTabSz="810067" rtl="0" eaLnBrk="1" latinLnBrk="0" hangingPunct="1">
        <a:defRPr sz="1595" kern="1200">
          <a:solidFill>
            <a:schemeClr val="tx1"/>
          </a:solidFill>
          <a:latin typeface="+mn-lt"/>
          <a:ea typeface="+mn-ea"/>
          <a:cs typeface="+mn-cs"/>
        </a:defRPr>
      </a:lvl5pPr>
      <a:lvl6pPr marL="2025167" algn="l" defTabSz="810067" rtl="0" eaLnBrk="1" latinLnBrk="0" hangingPunct="1">
        <a:defRPr sz="1595" kern="1200">
          <a:solidFill>
            <a:schemeClr val="tx1"/>
          </a:solidFill>
          <a:latin typeface="+mn-lt"/>
          <a:ea typeface="+mn-ea"/>
          <a:cs typeface="+mn-cs"/>
        </a:defRPr>
      </a:lvl6pPr>
      <a:lvl7pPr marL="2430201" algn="l" defTabSz="810067" rtl="0" eaLnBrk="1" latinLnBrk="0" hangingPunct="1">
        <a:defRPr sz="1595" kern="1200">
          <a:solidFill>
            <a:schemeClr val="tx1"/>
          </a:solidFill>
          <a:latin typeface="+mn-lt"/>
          <a:ea typeface="+mn-ea"/>
          <a:cs typeface="+mn-cs"/>
        </a:defRPr>
      </a:lvl7pPr>
      <a:lvl8pPr marL="2835234" algn="l" defTabSz="810067" rtl="0" eaLnBrk="1" latinLnBrk="0" hangingPunct="1">
        <a:defRPr sz="1595" kern="1200">
          <a:solidFill>
            <a:schemeClr val="tx1"/>
          </a:solidFill>
          <a:latin typeface="+mn-lt"/>
          <a:ea typeface="+mn-ea"/>
          <a:cs typeface="+mn-cs"/>
        </a:defRPr>
      </a:lvl8pPr>
      <a:lvl9pPr marL="3240268" algn="l" defTabSz="810067" rtl="0" eaLnBrk="1" latinLnBrk="0" hangingPunct="1">
        <a:defRPr sz="15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99.png"/></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01.png"/></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04.png"/></Relationships>
</file>

<file path=ppt/slides/_rels/slide1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0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3" Type="http://schemas.openxmlformats.org/officeDocument/2006/relationships/hyperlink" Target="https://gold-crater-1392.postman.co/docs/collection/view/2657595-1348bef5-8e9f-0dcd-1215-b8826c8cba5f#intro" TargetMode="External"/><Relationship Id="rId2" Type="http://schemas.openxmlformats.org/officeDocument/2006/relationships/image" Target="../media/image116.png"/><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getpostman.com/docs/postman/sending_api_requests/cookies" TargetMode="External"/><Relationship Id="rId1" Type="http://schemas.openxmlformats.org/officeDocument/2006/relationships/slideLayout" Target="../slideLayouts/slideLayout27.xml"/></Relationships>
</file>

<file path=ppt/slides/_rels/slide1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8.xml"/></Relationships>
</file>

<file path=ppt/slides/_rels/slide1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8.xml"/></Relationships>
</file>

<file path=ppt/slides/_rels/slide147.xml.rels><?xml version="1.0" encoding="UTF-8" standalone="yes"?>
<Relationships xmlns="http://schemas.openxmlformats.org/package/2006/relationships"><Relationship Id="rId3" Type="http://schemas.openxmlformats.org/officeDocument/2006/relationships/hyperlink" Target="https://app.getpostman.com/dashboard/integrations/pm_pro_api/list?_ga=2.37096546.396621239.1504414776-1498473851.1504145509" TargetMode="External"/><Relationship Id="rId2" Type="http://schemas.openxmlformats.org/officeDocument/2006/relationships/image" Target="../media/image134.png"/><Relationship Id="rId1" Type="http://schemas.openxmlformats.org/officeDocument/2006/relationships/slideLayout" Target="../slideLayouts/slideLayout28.xml"/></Relationships>
</file>

<file path=ppt/slides/_rels/slide1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8.xml"/></Relationships>
</file>

<file path=ppt/slides/_rels/slide1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8.xml"/></Relationships>
</file>

<file path=ppt/slides/_rels/slide1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8.xml"/></Relationships>
</file>

<file path=ppt/slides/_rels/slide1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8.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8.xml"/></Relationships>
</file>

<file path=ppt/slides/_rels/slide15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hyperlink" Target="https://www.getpostman.com/"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hyperlink" Target="https://www.getpostman.com/docs/postman/sending_api_requests/interceptor_extension" TargetMode="Externa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hyperlink" Target="http://docs.aws.amazon.com/apigateway/latest/developerguide/how-to-use-postman-to-call-api.html" TargetMode="External"/><Relationship Id="rId2" Type="http://schemas.openxmlformats.org/officeDocument/2006/relationships/hyperlink" Target="http://docs.aws.amazon.com/AmazonS3/latest/dev/RESTAuthentication.html" TargetMode="External"/><Relationship Id="rId1" Type="http://schemas.openxmlformats.org/officeDocument/2006/relationships/slideLayout" Target="../slideLayouts/slideLayout27.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hyperlink" Target="http://chromecj.com/" TargetMode="Externa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8" Type="http://schemas.openxmlformats.org/officeDocument/2006/relationships/hyperlink" Target="http://unirest.io/java.html" TargetMode="External"/><Relationship Id="rId13" Type="http://schemas.openxmlformats.org/officeDocument/2006/relationships/hyperlink" Target="http://unirest.io/nodejs.html" TargetMode="External"/><Relationship Id="rId18" Type="http://schemas.openxmlformats.org/officeDocument/2006/relationships/hyperlink" Target="http://php.net/manual/en/ref.curl.php" TargetMode="External"/><Relationship Id="rId3" Type="http://schemas.openxmlformats.org/officeDocument/2006/relationships/hyperlink" Target="https://curl.haxx.se/libcurl/c/" TargetMode="External"/><Relationship Id="rId21" Type="http://schemas.openxmlformats.org/officeDocument/2006/relationships/hyperlink" Target="http://docs.ruby-lang.org/en/2.0.0/Net/HTTP.html" TargetMode="External"/><Relationship Id="rId7" Type="http://schemas.openxmlformats.org/officeDocument/2006/relationships/hyperlink" Target="https://github.com/square/okhttp" TargetMode="External"/><Relationship Id="rId12" Type="http://schemas.openxmlformats.org/officeDocument/2006/relationships/hyperlink" Target="https://github.com/request/request" TargetMode="External"/><Relationship Id="rId17" Type="http://schemas.openxmlformats.org/officeDocument/2006/relationships/hyperlink" Target="https://mdref.m6w6.name/http" TargetMode="External"/><Relationship Id="rId2" Type="http://schemas.openxmlformats.org/officeDocument/2006/relationships/image" Target="../media/image51.png"/><Relationship Id="rId16" Type="http://schemas.openxmlformats.org/officeDocument/2006/relationships/hyperlink" Target="http://php.net/manual/it/httprequest.send.php" TargetMode="External"/><Relationship Id="rId20" Type="http://schemas.openxmlformats.org/officeDocument/2006/relationships/hyperlink" Target="http://docs.python-requests.org/en/master/" TargetMode="External"/><Relationship Id="rId1" Type="http://schemas.openxmlformats.org/officeDocument/2006/relationships/slideLayout" Target="../slideLayouts/slideLayout27.xml"/><Relationship Id="rId6" Type="http://schemas.openxmlformats.org/officeDocument/2006/relationships/hyperlink" Target="https://golang.org/pkg/net/http/" TargetMode="External"/><Relationship Id="rId11" Type="http://schemas.openxmlformats.org/officeDocument/2006/relationships/hyperlink" Target="https://nodejs.org/api/http.html" TargetMode="External"/><Relationship Id="rId5" Type="http://schemas.openxmlformats.org/officeDocument/2006/relationships/hyperlink" Target="http://restsharp.org/" TargetMode="External"/><Relationship Id="rId15" Type="http://schemas.openxmlformats.org/officeDocument/2006/relationships/hyperlink" Target="https://github.com/mirage/ocaml-cohttp" TargetMode="External"/><Relationship Id="rId23" Type="http://schemas.openxmlformats.org/officeDocument/2006/relationships/hyperlink" Target="https://github.com/jkbrzt/httpie" TargetMode="External"/><Relationship Id="rId10" Type="http://schemas.openxmlformats.org/officeDocument/2006/relationships/hyperlink" Target="https://developer.mozilla.org/en-US/docs/Web/API/XMLHttpRequest" TargetMode="External"/><Relationship Id="rId19" Type="http://schemas.openxmlformats.org/officeDocument/2006/relationships/hyperlink" Target="https://docs.python.org/3/library/http.client.html" TargetMode="External"/><Relationship Id="rId4" Type="http://schemas.openxmlformats.org/officeDocument/2006/relationships/hyperlink" Target="https://curl.haxx.se/" TargetMode="External"/><Relationship Id="rId9" Type="http://schemas.openxmlformats.org/officeDocument/2006/relationships/hyperlink" Target="http://api.jquery.com/jquery.ajax/" TargetMode="External"/><Relationship Id="rId14" Type="http://schemas.openxmlformats.org/officeDocument/2006/relationships/hyperlink" Target="https://developer.apple.com/library/ios/documentation/Foundation/Reference/NSURLSession_class/" TargetMode="External"/><Relationship Id="rId22" Type="http://schemas.openxmlformats.org/officeDocument/2006/relationships/hyperlink" Target="https://www.gnu.org/software/wge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8.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hyperlink" Target="http://www.jianshu.com/p/35678284ce78" TargetMode="External"/><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8.xml"/><Relationship Id="rId5" Type="http://schemas.openxmlformats.org/officeDocument/2006/relationships/hyperlink" Target="https://s3.amazonaws.com/postman-static-getpostman-com/postman-docs/github-api-v3.raml" TargetMode="Externa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8.xml"/><Relationship Id="rId5" Type="http://schemas.openxmlformats.org/officeDocument/2006/relationships/hyperlink" Target="https://github.com/OAI/OpenAPI-Specification/tree/master/examples/v2.0" TargetMode="Externa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3" Type="http://schemas.openxmlformats.org/officeDocument/2006/relationships/hyperlink" Target="http://schema.getpostman.com/json/collection/v1.0.0/collection.json" TargetMode="External"/><Relationship Id="rId7" Type="http://schemas.openxmlformats.org/officeDocument/2006/relationships/hyperlink" Target="http://blog.getpostman.com/2015/07/02/introducing-postman-collection-format-schema/?_ga=2.60426340.858901315.1504145509-1498473851.1504145509" TargetMode="External"/><Relationship Id="rId2" Type="http://schemas.openxmlformats.org/officeDocument/2006/relationships/hyperlink" Target="http://schema.getpostman.com/" TargetMode="External"/><Relationship Id="rId1" Type="http://schemas.openxmlformats.org/officeDocument/2006/relationships/slideLayout" Target="../slideLayouts/slideLayout28.xml"/><Relationship Id="rId6" Type="http://schemas.openxmlformats.org/officeDocument/2006/relationships/hyperlink" Target="https://github.com/mafintosh/is-my-json-valid" TargetMode="External"/><Relationship Id="rId5" Type="http://schemas.openxmlformats.org/officeDocument/2006/relationships/hyperlink" Target="https://github.com/postmanlabs/schemas" TargetMode="External"/><Relationship Id="rId4" Type="http://schemas.openxmlformats.org/officeDocument/2006/relationships/hyperlink" Target="http://schema.getpostman.com/json/collection/v1.0.0/docs/index.html"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3" Type="http://schemas.openxmlformats.org/officeDocument/2006/relationships/hyperlink" Target="https://s3.amazonaws.com/postman-static-getpostman-com/postman-docs/test_data_file.csv" TargetMode="External"/><Relationship Id="rId2" Type="http://schemas.openxmlformats.org/officeDocument/2006/relationships/hyperlink" Target="https://s3.amazonaws.com/postman-static-getpostman-com/postman-docs/test_data_file.json" TargetMode="Externa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3" Type="http://schemas.openxmlformats.org/officeDocument/2006/relationships/hyperlink" Target="https://cheerio.js.org/" TargetMode="External"/><Relationship Id="rId7" Type="http://schemas.openxmlformats.org/officeDocument/2006/relationships/hyperlink" Target="https://code.google.com/p/crypto-js/" TargetMode="External"/><Relationship Id="rId2" Type="http://schemas.openxmlformats.org/officeDocument/2006/relationships/hyperlink" Target="https://lodash.com/" TargetMode="External"/><Relationship Id="rId1" Type="http://schemas.openxmlformats.org/officeDocument/2006/relationships/slideLayout" Target="../slideLayouts/slideLayout27.xml"/><Relationship Id="rId6" Type="http://schemas.openxmlformats.org/officeDocument/2006/relationships/hyperlink" Target="https://github.com/geraintluff/tv4" TargetMode="External"/><Relationship Id="rId5" Type="http://schemas.openxmlformats.org/officeDocument/2006/relationships/hyperlink" Target="http://sugarjs.com/" TargetMode="External"/><Relationship Id="rId4" Type="http://schemas.openxmlformats.org/officeDocument/2006/relationships/hyperlink" Target="http://backbonejs.org/"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hyperlink" Target="http://blog.getpostman.com/index.php/2014/11/28/using-the-interceptor-to-read-and-write-cookies/" TargetMode="Externa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95567" y="2249513"/>
            <a:ext cx="7391206" cy="1015663"/>
          </a:xfrm>
          <a:prstGeom prst="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6000" dirty="0">
                <a:ln w="0"/>
                <a:solidFill>
                  <a:schemeClr val="bg1"/>
                </a:solidFill>
                <a:effectLst>
                  <a:outerShdw blurRad="38100" dist="25400" dir="5400000" algn="ctr" rotWithShape="0">
                    <a:srgbClr val="6E747A">
                      <a:alpha val="43000"/>
                    </a:srgbClr>
                  </a:outerShdw>
                </a:effectLst>
              </a:rPr>
              <a:t>POSTMAN</a:t>
            </a:r>
            <a:r>
              <a:rPr lang="zh-CN" altLang="en-US" sz="6000" dirty="0">
                <a:ln w="0"/>
                <a:solidFill>
                  <a:schemeClr val="bg1"/>
                </a:solidFill>
                <a:effectLst>
                  <a:outerShdw blurRad="38100" dist="25400" dir="5400000" algn="ctr" rotWithShape="0">
                    <a:srgbClr val="6E747A">
                      <a:alpha val="43000"/>
                    </a:srgbClr>
                  </a:outerShdw>
                </a:effectLst>
              </a:rPr>
              <a:t>使用教程</a:t>
            </a:r>
          </a:p>
        </p:txBody>
      </p:sp>
      <p:sp>
        <p:nvSpPr>
          <p:cNvPr id="4" name="文本框 3"/>
          <p:cNvSpPr txBox="1"/>
          <p:nvPr/>
        </p:nvSpPr>
        <p:spPr>
          <a:xfrm>
            <a:off x="8220001" y="4764047"/>
            <a:ext cx="1066772" cy="400110"/>
          </a:xfrm>
          <a:prstGeom prst="rect">
            <a:avLst/>
          </a:prstGeom>
          <a:noFill/>
        </p:spPr>
        <p:txBody>
          <a:bodyPr wrap="square" rtlCol="0">
            <a:spAutoFit/>
          </a:bodyPr>
          <a:lstStyle/>
          <a:p>
            <a:r>
              <a:rPr lang="en-US" altLang="zh-CN" sz="2000" b="1" dirty="0">
                <a:solidFill>
                  <a:schemeClr val="bg1"/>
                </a:solidFill>
              </a:rPr>
              <a:t>2017.9</a:t>
            </a:r>
            <a:endParaRPr lang="zh-CN" altLang="en-US" sz="2000" b="1" dirty="0">
              <a:solidFill>
                <a:schemeClr val="bg1"/>
              </a:solidFill>
            </a:endParaRPr>
          </a:p>
        </p:txBody>
      </p:sp>
    </p:spTree>
    <p:extLst>
      <p:ext uri="{BB962C8B-B14F-4D97-AF65-F5344CB8AC3E}">
        <p14:creationId xmlns:p14="http://schemas.microsoft.com/office/powerpoint/2010/main" val="4094547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7805" y="1944721"/>
            <a:ext cx="9219958" cy="2308324"/>
          </a:xfrm>
          <a:prstGeom prst="rect">
            <a:avLst/>
          </a:prstGeom>
          <a:noFill/>
        </p:spPr>
        <p:txBody>
          <a:bodyPr wrap="square" rtlCol="0">
            <a:spAutoFit/>
          </a:bodyPr>
          <a:lstStyle/>
          <a:p>
            <a:pPr indent="457200"/>
            <a:r>
              <a:rPr lang="zh-CN" altLang="en-US" dirty="0">
                <a:solidFill>
                  <a:schemeClr val="bg1"/>
                </a:solidFill>
              </a:rPr>
              <a:t>在构建请求</a:t>
            </a:r>
            <a:r>
              <a:rPr lang="zh-CN" altLang="en-US">
                <a:solidFill>
                  <a:schemeClr val="bg1"/>
                </a:solidFill>
              </a:rPr>
              <a:t>时，您将</a:t>
            </a:r>
            <a:r>
              <a:rPr lang="zh-CN" altLang="en-US" dirty="0">
                <a:solidFill>
                  <a:schemeClr val="bg1"/>
                </a:solidFill>
              </a:rPr>
              <a:t>与请求主体编辑器一起工作。</a:t>
            </a:r>
            <a:r>
              <a:rPr lang="en-US" altLang="zh-CN" dirty="0" err="1">
                <a:solidFill>
                  <a:schemeClr val="bg1"/>
                </a:solidFill>
              </a:rPr>
              <a:t>PostMan</a:t>
            </a:r>
            <a:r>
              <a:rPr lang="zh-CN" altLang="en-US" dirty="0">
                <a:solidFill>
                  <a:schemeClr val="bg1"/>
                </a:solidFill>
              </a:rPr>
              <a:t>可以发送几乎任何类型的</a:t>
            </a:r>
            <a:r>
              <a:rPr lang="en-US" altLang="zh-CN" dirty="0">
                <a:solidFill>
                  <a:schemeClr val="bg1"/>
                </a:solidFill>
              </a:rPr>
              <a:t>HTTP</a:t>
            </a:r>
            <a:r>
              <a:rPr lang="zh-CN" altLang="en-US" dirty="0">
                <a:solidFill>
                  <a:schemeClr val="bg1"/>
                </a:solidFill>
              </a:rPr>
              <a:t>请求。身体编辑器分为</a:t>
            </a:r>
            <a:r>
              <a:rPr lang="en-US" altLang="zh-CN" dirty="0">
                <a:solidFill>
                  <a:schemeClr val="bg1"/>
                </a:solidFill>
              </a:rPr>
              <a:t>4</a:t>
            </a:r>
            <a:r>
              <a:rPr lang="zh-CN" altLang="en-US" dirty="0">
                <a:solidFill>
                  <a:schemeClr val="bg1"/>
                </a:solidFill>
              </a:rPr>
              <a:t>个区域，根据身体类型有不同的控制。</a:t>
            </a:r>
          </a:p>
          <a:p>
            <a:pPr indent="457200"/>
            <a:r>
              <a:rPr lang="zh-CN" altLang="en-US" b="1" dirty="0">
                <a:solidFill>
                  <a:schemeClr val="bg1"/>
                </a:solidFill>
              </a:rPr>
              <a:t>关于标题的注意事项</a:t>
            </a:r>
            <a:r>
              <a:rPr lang="zh-CN" altLang="en-US" b="1">
                <a:solidFill>
                  <a:schemeClr val="bg1"/>
                </a:solidFill>
              </a:rPr>
              <a:t>：</a:t>
            </a:r>
            <a:r>
              <a:rPr lang="zh-CN" altLang="en-US">
                <a:solidFill>
                  <a:schemeClr val="bg1"/>
                </a:solidFill>
              </a:rPr>
              <a:t>当您通过</a:t>
            </a:r>
            <a:r>
              <a:rPr lang="en-US" altLang="zh-CN" dirty="0">
                <a:solidFill>
                  <a:schemeClr val="bg1"/>
                </a:solidFill>
              </a:rPr>
              <a:t>HTTP</a:t>
            </a:r>
            <a:r>
              <a:rPr lang="zh-CN" altLang="en-US" dirty="0">
                <a:solidFill>
                  <a:schemeClr val="bg1"/>
                </a:solidFill>
              </a:rPr>
              <a:t>协议发送请求</a:t>
            </a:r>
            <a:r>
              <a:rPr lang="zh-CN" altLang="en-US">
                <a:solidFill>
                  <a:schemeClr val="bg1"/>
                </a:solidFill>
              </a:rPr>
              <a:t>时，您的</a:t>
            </a:r>
            <a:r>
              <a:rPr lang="zh-CN" altLang="en-US" dirty="0">
                <a:solidFill>
                  <a:schemeClr val="bg1"/>
                </a:solidFill>
              </a:rPr>
              <a:t>服务器可能会期待一个</a:t>
            </a:r>
            <a:r>
              <a:rPr lang="en-US" altLang="zh-CN" dirty="0">
                <a:solidFill>
                  <a:schemeClr val="bg1"/>
                </a:solidFill>
              </a:rPr>
              <a:t>Content-Type</a:t>
            </a:r>
            <a:r>
              <a:rPr lang="zh-CN" altLang="en-US" dirty="0">
                <a:solidFill>
                  <a:schemeClr val="bg1"/>
                </a:solidFill>
              </a:rPr>
              <a:t>头。</a:t>
            </a:r>
            <a:r>
              <a:rPr lang="en-US" altLang="zh-CN" dirty="0">
                <a:solidFill>
                  <a:schemeClr val="bg1"/>
                </a:solidFill>
              </a:rPr>
              <a:t>Content-Type</a:t>
            </a:r>
            <a:r>
              <a:rPr lang="zh-CN" altLang="en-US" dirty="0">
                <a:solidFill>
                  <a:schemeClr val="bg1"/>
                </a:solidFill>
              </a:rPr>
              <a:t>头允许服务器正确解析正文。对于表单数据和</a:t>
            </a:r>
            <a:r>
              <a:rPr lang="en-US" altLang="zh-CN" dirty="0" err="1">
                <a:solidFill>
                  <a:schemeClr val="bg1"/>
                </a:solidFill>
              </a:rPr>
              <a:t>urlencoded</a:t>
            </a:r>
            <a:r>
              <a:rPr lang="zh-CN" altLang="en-US" dirty="0">
                <a:solidFill>
                  <a:schemeClr val="bg1"/>
                </a:solidFill>
              </a:rPr>
              <a:t>主体类型，</a:t>
            </a:r>
            <a:r>
              <a:rPr lang="en-US" altLang="zh-CN" dirty="0">
                <a:solidFill>
                  <a:schemeClr val="bg1"/>
                </a:solidFill>
              </a:rPr>
              <a:t>Postman</a:t>
            </a:r>
            <a:r>
              <a:rPr lang="zh-CN" altLang="en-US" dirty="0">
                <a:solidFill>
                  <a:schemeClr val="bg1"/>
                </a:solidFill>
              </a:rPr>
              <a:t>会自动附加正确的</a:t>
            </a:r>
            <a:r>
              <a:rPr lang="en-US" altLang="zh-CN" dirty="0">
                <a:solidFill>
                  <a:schemeClr val="bg1"/>
                </a:solidFill>
              </a:rPr>
              <a:t>Content-Type</a:t>
            </a:r>
            <a:r>
              <a:rPr lang="zh-CN" altLang="en-US" dirty="0">
                <a:solidFill>
                  <a:schemeClr val="bg1"/>
                </a:solidFill>
              </a:rPr>
              <a:t>头</a:t>
            </a:r>
            <a:r>
              <a:rPr lang="zh-CN" altLang="en-US">
                <a:solidFill>
                  <a:schemeClr val="bg1"/>
                </a:solidFill>
              </a:rPr>
              <a:t>，因此您不必</a:t>
            </a:r>
            <a:r>
              <a:rPr lang="zh-CN" altLang="en-US" dirty="0">
                <a:solidFill>
                  <a:schemeClr val="bg1"/>
                </a:solidFill>
              </a:rPr>
              <a:t>设置它</a:t>
            </a:r>
            <a:r>
              <a:rPr lang="zh-CN" altLang="en-US">
                <a:solidFill>
                  <a:schemeClr val="bg1"/>
                </a:solidFill>
              </a:rPr>
              <a:t>。当您选择</a:t>
            </a:r>
            <a:r>
              <a:rPr lang="zh-CN" altLang="en-US" dirty="0">
                <a:solidFill>
                  <a:schemeClr val="bg1"/>
                </a:solidFill>
              </a:rPr>
              <a:t>格式化类型时，将设置原始模式标题</a:t>
            </a:r>
            <a:r>
              <a:rPr lang="zh-CN" altLang="en-US">
                <a:solidFill>
                  <a:schemeClr val="bg1"/>
                </a:solidFill>
              </a:rPr>
              <a:t>。如果您手动</a:t>
            </a:r>
            <a:r>
              <a:rPr lang="zh-CN" altLang="en-US" dirty="0">
                <a:solidFill>
                  <a:schemeClr val="bg1"/>
                </a:solidFill>
              </a:rPr>
              <a:t>使用</a:t>
            </a:r>
            <a:r>
              <a:rPr lang="en-US" altLang="zh-CN" dirty="0">
                <a:solidFill>
                  <a:schemeClr val="bg1"/>
                </a:solidFill>
              </a:rPr>
              <a:t>Content-Type</a:t>
            </a:r>
            <a:r>
              <a:rPr lang="zh-CN" altLang="en-US" dirty="0">
                <a:solidFill>
                  <a:schemeClr val="bg1"/>
                </a:solidFill>
              </a:rPr>
              <a:t>标头，则该值优先于</a:t>
            </a:r>
            <a:r>
              <a:rPr lang="en-US" altLang="zh-CN" dirty="0">
                <a:solidFill>
                  <a:schemeClr val="bg1"/>
                </a:solidFill>
              </a:rPr>
              <a:t>Postman</a:t>
            </a:r>
            <a:r>
              <a:rPr lang="zh-CN" altLang="en-US" dirty="0">
                <a:solidFill>
                  <a:schemeClr val="bg1"/>
                </a:solidFill>
              </a:rPr>
              <a:t>设置。</a:t>
            </a:r>
            <a:r>
              <a:rPr lang="en-US" altLang="zh-CN" dirty="0">
                <a:solidFill>
                  <a:schemeClr val="bg1"/>
                </a:solidFill>
              </a:rPr>
              <a:t>Postman</a:t>
            </a:r>
            <a:r>
              <a:rPr lang="zh-CN" altLang="en-US" dirty="0">
                <a:solidFill>
                  <a:schemeClr val="bg1"/>
                </a:solidFill>
              </a:rPr>
              <a:t>没有为二进制体类型设置任何头类型。</a:t>
            </a:r>
          </a:p>
          <a:p>
            <a:pPr indent="457200"/>
            <a:endParaRPr lang="zh-CN" altLang="en-US" dirty="0">
              <a:solidFill>
                <a:schemeClr val="bg1"/>
              </a:solidFill>
            </a:endParaRPr>
          </a:p>
        </p:txBody>
      </p:sp>
      <p:sp>
        <p:nvSpPr>
          <p:cNvPr id="8" name="文本框 7"/>
          <p:cNvSpPr txBox="1"/>
          <p:nvPr/>
        </p:nvSpPr>
        <p:spPr>
          <a:xfrm>
            <a:off x="3419527" y="982301"/>
            <a:ext cx="3859280" cy="584775"/>
          </a:xfrm>
          <a:prstGeom prst="rect">
            <a:avLst/>
          </a:prstGeom>
          <a:noFill/>
        </p:spPr>
        <p:txBody>
          <a:bodyPr wrap="square" rtlCol="0">
            <a:spAutoFit/>
          </a:bodyPr>
          <a:lstStyle/>
          <a:p>
            <a:r>
              <a:rPr lang="en-US" altLang="zh-CN" sz="3200" b="1" dirty="0">
                <a:solidFill>
                  <a:schemeClr val="bg1"/>
                </a:solidFill>
              </a:rPr>
              <a:t>REQUEST</a:t>
            </a:r>
            <a:endParaRPr lang="zh-CN" altLang="en-US" sz="3200" b="1" dirty="0">
              <a:solidFill>
                <a:schemeClr val="bg1"/>
              </a:solidFill>
            </a:endParaRPr>
          </a:p>
        </p:txBody>
      </p:sp>
      <p:sp>
        <p:nvSpPr>
          <p:cNvPr id="28"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Tree>
    <p:extLst>
      <p:ext uri="{BB962C8B-B14F-4D97-AF65-F5344CB8AC3E}">
        <p14:creationId xmlns:p14="http://schemas.microsoft.com/office/powerpoint/2010/main" val="39561111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8795" y="477839"/>
            <a:ext cx="2743128"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dirty="0"/>
              <a:t>请求</a:t>
            </a:r>
            <a:r>
              <a:rPr lang="en-US" altLang="zh-CN" sz="2000" dirty="0"/>
              <a:t>/</a:t>
            </a:r>
            <a:r>
              <a:rPr lang="zh-CN" altLang="en-US" sz="2000" dirty="0"/>
              <a:t>响应相关属性</a:t>
            </a:r>
          </a:p>
        </p:txBody>
      </p:sp>
      <p:sp>
        <p:nvSpPr>
          <p:cNvPr id="2" name="Rectangle 1"/>
          <p:cNvSpPr>
            <a:spLocks noChangeArrowheads="1"/>
          </p:cNvSpPr>
          <p:nvPr/>
        </p:nvSpPr>
        <p:spPr bwMode="auto">
          <a:xfrm>
            <a:off x="828795" y="1028107"/>
            <a:ext cx="9219958" cy="3323987"/>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endParaRPr kumimoji="0" lang="zh-CN" altLang="zh-CN" sz="1200" b="1" i="0" u="none" strike="noStrike" cap="none" normalizeH="0" baseline="0" dirty="0">
              <a:ln>
                <a:noFill/>
              </a:ln>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request {object}</a:t>
            </a:r>
            <a:r>
              <a:rPr kumimoji="0" lang="zh-CN" altLang="zh-CN" sz="1200" b="1" i="0" u="none" strike="noStrike" cap="none" normalizeH="0" baseline="0" dirty="0">
                <a:ln>
                  <a:noFill/>
                </a:ln>
                <a:effectLst/>
                <a:ea typeface="Open Sans"/>
              </a:rPr>
              <a:t>：Postman在写脚本时使请求对象可以使用。该对象是只读的。更改此对象的属性将不起作用。注意：变量不会在请求对象中解析。请求对象由以下内容组成：</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data {object}</a:t>
            </a:r>
            <a:r>
              <a:rPr kumimoji="0" lang="zh-CN" altLang="zh-CN" sz="1200" b="1" i="0" u="none" strike="noStrike" cap="none" normalizeH="0" baseline="0" dirty="0">
                <a:ln>
                  <a:noFill/>
                </a:ln>
                <a:effectLst/>
                <a:ea typeface="Open Sans"/>
              </a:rPr>
              <a:t> - 这是请求的表单数据字典。（</a:t>
            </a:r>
            <a:r>
              <a:rPr kumimoji="0" lang="zh-CN" altLang="zh-CN" sz="1200" b="1" i="0" u="none" strike="noStrike" cap="none" normalizeH="0" baseline="0" dirty="0">
                <a:ln>
                  <a:noFill/>
                </a:ln>
                <a:effectLst/>
                <a:latin typeface="Arial Unicode MS"/>
                <a:ea typeface="Menlo"/>
              </a:rPr>
              <a:t>request.data[“key”]==”value”</a:t>
            </a:r>
            <a:r>
              <a:rPr kumimoji="0" lang="zh-CN" altLang="zh-CN" sz="1200" b="1" i="0" u="none" strike="noStrike" cap="none" normalizeH="0" baseline="0" dirty="0">
                <a:ln>
                  <a:noFill/>
                </a:ln>
                <a:effectLst/>
                <a:ea typeface="Open Sans"/>
              </a:rPr>
              <a:t>）</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headers {object}</a:t>
            </a:r>
            <a:r>
              <a:rPr kumimoji="0" lang="zh-CN" altLang="zh-CN" sz="1200" b="1" i="0" u="none" strike="noStrike" cap="none" normalizeH="0" baseline="0" dirty="0">
                <a:ln>
                  <a:noFill/>
                </a:ln>
                <a:effectLst/>
                <a:ea typeface="Open Sans"/>
              </a:rPr>
              <a:t> - 这是请求的标题字典（</a:t>
            </a:r>
            <a:r>
              <a:rPr kumimoji="0" lang="zh-CN" altLang="zh-CN" sz="1200" b="1" i="0" u="none" strike="noStrike" cap="none" normalizeH="0" baseline="0" dirty="0">
                <a:ln>
                  <a:noFill/>
                </a:ln>
                <a:effectLst/>
                <a:latin typeface="Arial Unicode MS"/>
                <a:ea typeface="Menlo"/>
              </a:rPr>
              <a:t>request.headers[“key”]==”value”</a:t>
            </a:r>
            <a:r>
              <a:rPr kumimoji="0" lang="zh-CN" altLang="zh-CN" sz="1200" b="1" i="0" u="none" strike="noStrike" cap="none" normalizeH="0" baseline="0" dirty="0">
                <a:ln>
                  <a:noFill/>
                </a:ln>
                <a:effectLst/>
                <a:ea typeface="Open Sans"/>
              </a:rPr>
              <a:t>）</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method {string}</a:t>
            </a:r>
            <a:r>
              <a:rPr kumimoji="0" lang="zh-CN" altLang="zh-CN" sz="1200" b="1" i="0" u="none" strike="noStrike" cap="none" normalizeH="0" baseline="0" dirty="0">
                <a:ln>
                  <a:noFill/>
                </a:ln>
                <a:effectLst/>
                <a:ea typeface="Open Sans"/>
              </a:rPr>
              <a:t> - GET / POST / PUT等</a:t>
            </a:r>
          </a:p>
          <a:p>
            <a:pPr marL="457200" marR="0" lvl="1" indent="0" defTabSz="914400" rtl="0" eaLnBrk="0" fontAlgn="base" latinLnBrk="0" hangingPunct="0">
              <a:lnSpc>
                <a:spcPct val="100000"/>
              </a:lnSpc>
              <a:spcBef>
                <a:spcPct val="0"/>
              </a:spcBef>
              <a:spcAft>
                <a:spcPct val="0"/>
              </a:spcAft>
              <a:buClrTx/>
              <a:buSzTx/>
              <a:tabLst/>
            </a:pPr>
            <a:r>
              <a:rPr kumimoji="0" lang="zh-CN" altLang="zh-CN" sz="1200" b="1" i="0" u="none" strike="noStrike" cap="none" normalizeH="0" baseline="0" dirty="0">
                <a:ln>
                  <a:noFill/>
                </a:ln>
                <a:effectLst/>
                <a:latin typeface="Arial Unicode MS"/>
                <a:ea typeface="Menlo"/>
              </a:rPr>
              <a:t>url {string}</a:t>
            </a:r>
            <a:r>
              <a:rPr kumimoji="0" lang="zh-CN" altLang="zh-CN" sz="1200" b="1" i="0" u="none" strike="noStrike" cap="none" normalizeH="0" baseline="0" dirty="0">
                <a:ln>
                  <a:noFill/>
                </a:ln>
                <a:effectLst/>
                <a:ea typeface="Open Sans"/>
              </a:rPr>
              <a:t> - 请求的url。</a:t>
            </a:r>
          </a:p>
          <a:p>
            <a:pPr marL="0" marR="0" lvl="0"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responseHeaders {object}</a:t>
            </a:r>
            <a:r>
              <a:rPr kumimoji="0" lang="zh-CN" altLang="zh-CN" sz="1200" b="1" i="0" u="none" strike="noStrike" cap="none" normalizeH="0" baseline="0" dirty="0">
                <a:ln>
                  <a:noFill/>
                </a:ln>
                <a:effectLst/>
                <a:ea typeface="Open Sans"/>
              </a:rPr>
              <a:t> 已弃用， 仅测试：这是响应头的映射。这是区分大小写的，不应该使用。检查</a:t>
            </a:r>
            <a:r>
              <a:rPr kumimoji="0" lang="zh-CN" altLang="zh-CN" sz="1200" b="1" i="0" u="none" strike="noStrike" cap="none" normalizeH="0" baseline="0" dirty="0">
                <a:ln>
                  <a:noFill/>
                </a:ln>
                <a:effectLst/>
                <a:latin typeface="Arial Unicode MS"/>
                <a:ea typeface="Menlo"/>
              </a:rPr>
              <a:t>postman.getResponseHeader()</a:t>
            </a:r>
            <a:r>
              <a:rPr kumimoji="0" lang="zh-CN" altLang="zh-CN" sz="1200" b="1" i="0" u="none" strike="noStrike" cap="none" normalizeH="0" baseline="0" dirty="0">
                <a:ln>
                  <a:noFill/>
                </a:ln>
                <a:effectLst/>
                <a:ea typeface="Open Sans"/>
              </a:rPr>
              <a:t> 上面列出的  方法。</a:t>
            </a:r>
          </a:p>
          <a:p>
            <a:pPr marL="0" marR="0" lvl="0"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responseBody {string}</a:t>
            </a:r>
            <a:r>
              <a:rPr kumimoji="0" lang="zh-CN" altLang="zh-CN" sz="1200" b="1" i="0" u="none" strike="noStrike" cap="none" normalizeH="0" baseline="0" dirty="0">
                <a:ln>
                  <a:noFill/>
                </a:ln>
                <a:effectLst/>
                <a:ea typeface="Open Sans"/>
              </a:rPr>
              <a:t> 仅测试：包含原始响应正文文本的</a:t>
            </a:r>
            <a:r>
              <a:rPr kumimoji="0" lang="zh-CN" altLang="zh-CN" sz="1200" b="1" i="0" u="none" strike="noStrike" cap="none" normalizeH="0" baseline="0">
                <a:ln>
                  <a:noFill/>
                </a:ln>
                <a:effectLst/>
                <a:ea typeface="Open Sans"/>
              </a:rPr>
              <a:t>字符串。您可以</a:t>
            </a:r>
            <a:r>
              <a:rPr kumimoji="0" lang="zh-CN" altLang="zh-CN" sz="1200" b="1" i="0" u="none" strike="noStrike" cap="none" normalizeH="0" baseline="0" dirty="0">
                <a:ln>
                  <a:noFill/>
                </a:ln>
                <a:effectLst/>
                <a:ea typeface="Open Sans"/>
              </a:rPr>
              <a:t>将其用作JSON.parse或xml2Json的输入。</a:t>
            </a:r>
          </a:p>
          <a:p>
            <a:pPr marL="0" marR="0" lvl="0"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responseTime {number}</a:t>
            </a:r>
            <a:r>
              <a:rPr kumimoji="0" lang="zh-CN" altLang="zh-CN" sz="1200" b="1" i="0" u="none" strike="noStrike" cap="none" normalizeH="0" baseline="0" dirty="0">
                <a:ln>
                  <a:noFill/>
                </a:ln>
                <a:effectLst/>
                <a:ea typeface="Open Sans"/>
              </a:rPr>
              <a:t> 仅测试：响应时间（以毫秒为单位）</a:t>
            </a:r>
          </a:p>
          <a:p>
            <a:pPr marL="0" marR="0" lvl="0"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responseCode {object}</a:t>
            </a:r>
            <a:r>
              <a:rPr kumimoji="0" lang="zh-CN" altLang="zh-CN" sz="1200" b="1" i="0" u="none" strike="noStrike" cap="none" normalizeH="0" baseline="0" dirty="0">
                <a:ln>
                  <a:noFill/>
                </a:ln>
                <a:effectLst/>
                <a:ea typeface="Open Sans"/>
              </a:rPr>
              <a:t> 测试：包含三个属性：</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code {number}</a:t>
            </a:r>
            <a:r>
              <a:rPr kumimoji="0" lang="zh-CN" altLang="zh-CN" sz="1200" b="1" i="0" u="none" strike="noStrike" cap="none" normalizeH="0" baseline="0" dirty="0">
                <a:ln>
                  <a:noFill/>
                </a:ln>
                <a:effectLst/>
                <a:ea typeface="Open Sans"/>
              </a:rPr>
              <a:t>：响应代码（200为OK，404为Not Found等）</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name {string}</a:t>
            </a:r>
            <a:r>
              <a:rPr kumimoji="0" lang="zh-CN" altLang="zh-CN" sz="1200" b="1" i="0" u="none" strike="noStrike" cap="none" normalizeH="0" baseline="0" dirty="0">
                <a:ln>
                  <a:noFill/>
                </a:ln>
                <a:effectLst/>
                <a:ea typeface="Open Sans"/>
              </a:rPr>
              <a:t>：状态码文本</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detail {string}</a:t>
            </a:r>
            <a:r>
              <a:rPr kumimoji="0" lang="zh-CN" altLang="zh-CN" sz="1200" b="1" i="0" u="none" strike="noStrike" cap="none" normalizeH="0" baseline="0" dirty="0">
                <a:ln>
                  <a:noFill/>
                </a:ln>
                <a:effectLst/>
                <a:ea typeface="Open Sans"/>
              </a:rPr>
              <a:t>：响应代码的说明</a:t>
            </a:r>
          </a:p>
          <a:p>
            <a:pPr marL="0" marR="0" lvl="0"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tests {object}</a:t>
            </a:r>
            <a:r>
              <a:rPr kumimoji="0" lang="zh-CN" altLang="zh-CN" sz="1200" b="1" i="0" u="none" strike="noStrike" cap="none" normalizeH="0" baseline="0" dirty="0">
                <a:ln>
                  <a:noFill/>
                </a:ln>
                <a:effectLst/>
                <a:ea typeface="Open Sans"/>
              </a:rPr>
              <a:t> 仅测试：此对象用于填充。</a:t>
            </a:r>
            <a:r>
              <a:rPr kumimoji="0" lang="en-US" altLang="zh-CN" sz="1200" b="1" i="0" u="none" strike="noStrike" cap="none" normalizeH="0" baseline="0" dirty="0" err="1">
                <a:ln>
                  <a:noFill/>
                </a:ln>
                <a:effectLst/>
                <a:ea typeface="Open Sans"/>
              </a:rPr>
              <a:t>PostMan</a:t>
            </a:r>
            <a:r>
              <a:rPr kumimoji="0" lang="zh-CN" altLang="zh-CN" sz="1200" b="1" i="0" u="none" strike="noStrike" cap="none" normalizeH="0" baseline="0" dirty="0">
                <a:ln>
                  <a:noFill/>
                </a:ln>
                <a:effectLst/>
                <a:ea typeface="Open Sans"/>
              </a:rPr>
              <a:t>将将此对象的每个属性作为布尔测试。</a:t>
            </a:r>
          </a:p>
          <a:p>
            <a:pPr marL="0" marR="0" lvl="0" indent="0"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iteration {number}</a:t>
            </a:r>
            <a:r>
              <a:rPr kumimoji="0" lang="zh-CN" altLang="zh-CN" sz="1200" b="1" i="0" u="none" strike="noStrike" cap="none" normalizeH="0" baseline="0" dirty="0">
                <a:ln>
                  <a:noFill/>
                </a:ln>
                <a:effectLst/>
                <a:ea typeface="Open Sans"/>
              </a:rPr>
              <a:t>：仅在Collection Runner和Newman中可用。表示当前测试运行索引。从0开始。</a:t>
            </a:r>
          </a:p>
          <a:p>
            <a:pPr marL="0" marR="0" lvl="0" indent="0" defTabSz="914400" rtl="0" eaLnBrk="0" fontAlgn="base" latinLnBrk="0" hangingPunct="0">
              <a:lnSpc>
                <a:spcPct val="100000"/>
              </a:lnSpc>
              <a:spcBef>
                <a:spcPct val="0"/>
              </a:spcBef>
              <a:spcAft>
                <a:spcPct val="0"/>
              </a:spcAft>
              <a:buClrTx/>
              <a:buSzTx/>
              <a:buFontTx/>
              <a:buNone/>
              <a:tabLst/>
            </a:pPr>
            <a:endParaRPr kumimoji="0" lang="zh-CN" altLang="zh-CN" sz="1200" b="1" i="0" u="none" strike="noStrike" cap="none" normalizeH="0" baseline="0" dirty="0">
              <a:ln>
                <a:noFill/>
              </a:ln>
              <a:effectLst/>
            </a:endParaRPr>
          </a:p>
        </p:txBody>
      </p:sp>
      <p:sp>
        <p:nvSpPr>
          <p:cNvPr id="5" name="矩形 4"/>
          <p:cNvSpPr/>
          <p:nvPr/>
        </p:nvSpPr>
        <p:spPr>
          <a:xfrm>
            <a:off x="828795" y="4611651"/>
            <a:ext cx="8686572" cy="369332"/>
          </a:xfrm>
          <a:prstGeom prst="rect">
            <a:avLst/>
          </a:prstGeom>
        </p:spPr>
        <p:txBody>
          <a:bodyPr wrap="square">
            <a:spAutoFit/>
          </a:bodyPr>
          <a:lstStyle/>
          <a:p>
            <a:r>
              <a:rPr lang="zh-CN" altLang="en-US" b="1" dirty="0">
                <a:solidFill>
                  <a:schemeClr val="bg1"/>
                </a:solidFill>
                <a:latin typeface="Open Sans"/>
              </a:rPr>
              <a:t>仅测试</a:t>
            </a:r>
            <a:r>
              <a:rPr lang="zh-CN" altLang="en-US" dirty="0">
                <a:solidFill>
                  <a:schemeClr val="bg1"/>
                </a:solidFill>
                <a:latin typeface="Open Sans"/>
              </a:rPr>
              <a:t>：此对象仅在测试脚本部分可用。在预先请求的脚本中使用它会抛出错误。</a:t>
            </a:r>
            <a:endParaRPr lang="zh-CN" altLang="en-US" dirty="0">
              <a:solidFill>
                <a:schemeClr val="bg1"/>
              </a:solidFill>
            </a:endParaRPr>
          </a:p>
        </p:txBody>
      </p:sp>
    </p:spTree>
    <p:extLst>
      <p:ext uri="{BB962C8B-B14F-4D97-AF65-F5344CB8AC3E}">
        <p14:creationId xmlns:p14="http://schemas.microsoft.com/office/powerpoint/2010/main" val="2505584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28795" y="649355"/>
            <a:ext cx="1600158"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sz="2000" dirty="0">
                <a:solidFill>
                  <a:schemeClr val="bg1"/>
                </a:solidFill>
                <a:latin typeface="Open Sans"/>
              </a:rPr>
              <a:t>数据文件</a:t>
            </a:r>
          </a:p>
        </p:txBody>
      </p:sp>
      <p:sp>
        <p:nvSpPr>
          <p:cNvPr id="8" name="矩形 7"/>
          <p:cNvSpPr/>
          <p:nvPr/>
        </p:nvSpPr>
        <p:spPr>
          <a:xfrm>
            <a:off x="1505126" y="1679380"/>
            <a:ext cx="7934043" cy="646331"/>
          </a:xfrm>
          <a:prstGeom prst="rect">
            <a:avLst/>
          </a:prstGeom>
        </p:spPr>
        <p:txBody>
          <a:bodyPr wrap="square">
            <a:spAutoFit/>
          </a:bodyPr>
          <a:lstStyle/>
          <a:p>
            <a:r>
              <a:rPr lang="zh-CN" altLang="en-US">
                <a:solidFill>
                  <a:schemeClr val="bg1"/>
                </a:solidFill>
              </a:rPr>
              <a:t>如果您 </a:t>
            </a:r>
            <a:r>
              <a:rPr lang="zh-CN" altLang="en-US" dirty="0">
                <a:solidFill>
                  <a:schemeClr val="bg1"/>
                </a:solidFill>
              </a:rPr>
              <a:t>在</a:t>
            </a:r>
            <a:r>
              <a:rPr lang="en-US" altLang="zh-CN" dirty="0">
                <a:solidFill>
                  <a:schemeClr val="bg1"/>
                </a:solidFill>
              </a:rPr>
              <a:t>Collection Runner</a:t>
            </a:r>
            <a:r>
              <a:rPr lang="zh-CN" altLang="en-US" dirty="0">
                <a:solidFill>
                  <a:schemeClr val="bg1"/>
                </a:solidFill>
              </a:rPr>
              <a:t>或</a:t>
            </a:r>
            <a:r>
              <a:rPr lang="en-US" altLang="zh-CN" dirty="0">
                <a:solidFill>
                  <a:schemeClr val="bg1"/>
                </a:solidFill>
              </a:rPr>
              <a:t>Newman</a:t>
            </a:r>
            <a:r>
              <a:rPr lang="zh-CN" altLang="en-US" dirty="0">
                <a:solidFill>
                  <a:schemeClr val="bg1"/>
                </a:solidFill>
              </a:rPr>
              <a:t>中使用  数据文件，则可以访问  </a:t>
            </a:r>
            <a:r>
              <a:rPr lang="en-US" altLang="zh-CN" dirty="0">
                <a:solidFill>
                  <a:schemeClr val="bg1"/>
                </a:solidFill>
              </a:rPr>
              <a:t>data </a:t>
            </a:r>
            <a:r>
              <a:rPr lang="zh-CN" altLang="en-US" dirty="0">
                <a:solidFill>
                  <a:schemeClr val="bg1"/>
                </a:solidFill>
              </a:rPr>
              <a:t>对象，该对象是当前测试运行中数据值的字典。</a:t>
            </a:r>
          </a:p>
        </p:txBody>
      </p:sp>
    </p:spTree>
    <p:extLst>
      <p:ext uri="{BB962C8B-B14F-4D97-AF65-F5344CB8AC3E}">
        <p14:creationId xmlns:p14="http://schemas.microsoft.com/office/powerpoint/2010/main" val="22446929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a:xfrm>
            <a:off x="2390854" y="1335137"/>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zh-CN" altLang="en-US" dirty="0"/>
              <a:t>环境和全局变量</a:t>
            </a:r>
            <a:endParaRPr lang="en-US" dirty="0">
              <a:solidFill>
                <a:schemeClr val="bg1"/>
              </a:solidFill>
            </a:endParaRPr>
          </a:p>
        </p:txBody>
      </p:sp>
      <p:sp>
        <p:nvSpPr>
          <p:cNvPr id="12" name="文本框 11"/>
          <p:cNvSpPr txBox="1"/>
          <p:nvPr/>
        </p:nvSpPr>
        <p:spPr>
          <a:xfrm>
            <a:off x="3800517" y="3429696"/>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zh-CN" altLang="en-US" dirty="0"/>
              <a:t>变量</a:t>
            </a:r>
            <a:endParaRPr lang="en-US" altLang="zh-CN" dirty="0"/>
          </a:p>
        </p:txBody>
      </p:sp>
      <p:sp>
        <p:nvSpPr>
          <p:cNvPr id="14" name="文本框 13"/>
          <p:cNvSpPr txBox="1"/>
          <p:nvPr/>
        </p:nvSpPr>
        <p:spPr>
          <a:xfrm>
            <a:off x="3800517" y="413534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管理环境</a:t>
            </a:r>
          </a:p>
        </p:txBody>
      </p:sp>
      <p:sp>
        <p:nvSpPr>
          <p:cNvPr id="18" name="文本框 17"/>
          <p:cNvSpPr txBox="1"/>
          <p:nvPr/>
        </p:nvSpPr>
        <p:spPr>
          <a:xfrm>
            <a:off x="3800517" y="4821125"/>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管理全局变量</a:t>
            </a:r>
          </a:p>
        </p:txBody>
      </p:sp>
    </p:spTree>
    <p:extLst>
      <p:ext uri="{BB962C8B-B14F-4D97-AF65-F5344CB8AC3E}">
        <p14:creationId xmlns:p14="http://schemas.microsoft.com/office/powerpoint/2010/main" val="9593873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725613"/>
            <a:ext cx="9315450" cy="4111625"/>
          </a:xfrm>
          <a:prstGeom prst="rect">
            <a:avLst/>
          </a:prstGeom>
        </p:spPr>
        <p:txBody>
          <a:bodyPr vert="horz">
            <a:normAutofit/>
          </a:bodyPr>
          <a:lstStyle/>
          <a:p>
            <a:r>
              <a:rPr lang="zh-CN" altLang="en-US" sz="1800" b="1" dirty="0"/>
              <a:t>什么是变量？</a:t>
            </a:r>
            <a:endParaRPr lang="en-US" altLang="zh-CN" sz="1800" b="1" dirty="0"/>
          </a:p>
          <a:p>
            <a:r>
              <a:rPr lang="zh-CN" altLang="en-US" sz="1400" dirty="0"/>
              <a:t>        </a:t>
            </a:r>
            <a:r>
              <a:rPr lang="zh-CN" altLang="en-US" sz="1600" dirty="0"/>
              <a:t>变量是可以采用不同值的</a:t>
            </a:r>
            <a:r>
              <a:rPr lang="zh-CN" altLang="en-US" sz="1600"/>
              <a:t>符号。您可能</a:t>
            </a:r>
            <a:r>
              <a:rPr lang="zh-CN" altLang="en-US" sz="1600" dirty="0"/>
              <a:t>熟悉来自其他语言的变量</a:t>
            </a:r>
            <a:r>
              <a:rPr lang="zh-CN" altLang="en-US" sz="1600"/>
              <a:t>，从您以前</a:t>
            </a:r>
            <a:r>
              <a:rPr lang="zh-CN" altLang="en-US" sz="1600" dirty="0"/>
              <a:t>的编程经验。</a:t>
            </a:r>
            <a:r>
              <a:rPr lang="en-US" altLang="zh-CN" sz="1600" dirty="0"/>
              <a:t>Postman</a:t>
            </a:r>
            <a:r>
              <a:rPr lang="zh-CN" altLang="en-US" sz="1600" dirty="0"/>
              <a:t>中的变量工作方式相同。 </a:t>
            </a:r>
            <a:endParaRPr lang="en-US" altLang="zh-CN" sz="1600" dirty="0"/>
          </a:p>
          <a:p>
            <a:r>
              <a:rPr lang="zh-CN" altLang="en-US" sz="1800" b="1" dirty="0"/>
              <a:t>为什么要用变量？</a:t>
            </a:r>
            <a:endParaRPr lang="en-US" altLang="zh-CN" sz="1800" b="1" dirty="0"/>
          </a:p>
          <a:p>
            <a:pPr indent="-442800"/>
            <a:r>
              <a:rPr lang="zh-CN" altLang="en-US" sz="1600"/>
              <a:t>变量允许您在</a:t>
            </a:r>
            <a:r>
              <a:rPr lang="zh-CN" altLang="en-US" sz="1600" dirty="0"/>
              <a:t>多个位置重用值</a:t>
            </a:r>
            <a:r>
              <a:rPr lang="zh-CN" altLang="en-US" sz="1600"/>
              <a:t>，以便您可以</a:t>
            </a:r>
            <a:r>
              <a:rPr lang="zh-CN" altLang="en-US" sz="1600" dirty="0"/>
              <a:t>保留代码</a:t>
            </a:r>
            <a:r>
              <a:rPr lang="en-US" altLang="zh-CN" sz="1600" dirty="0"/>
              <a:t>DRY</a:t>
            </a:r>
            <a:r>
              <a:rPr lang="zh-CN" altLang="en-US" sz="1600" dirty="0"/>
              <a:t>（不要重复自己）。另外，如果要更改</a:t>
            </a:r>
            <a:r>
              <a:rPr lang="zh-CN" altLang="en-US" sz="1600"/>
              <a:t>值，您可以</a:t>
            </a:r>
            <a:r>
              <a:rPr lang="zh-CN" altLang="en-US" sz="1600" dirty="0"/>
              <a:t>通过其他代码中的影响级联来更改变量一次。</a:t>
            </a:r>
          </a:p>
          <a:p>
            <a:pPr indent="-442800"/>
            <a:r>
              <a:rPr lang="zh-CN" altLang="en-US" sz="1600"/>
              <a:t>假设您有</a:t>
            </a:r>
            <a:r>
              <a:rPr lang="en-US" altLang="zh-CN" sz="1600" dirty="0"/>
              <a:t>3</a:t>
            </a:r>
            <a:r>
              <a:rPr lang="zh-CN" altLang="en-US" sz="1600" dirty="0"/>
              <a:t>个使用相同域的</a:t>
            </a:r>
            <a:r>
              <a:rPr lang="en-US" altLang="zh-CN" sz="1600" dirty="0"/>
              <a:t>API</a:t>
            </a:r>
            <a:r>
              <a:rPr lang="zh-CN" altLang="en-US" sz="1600" dirty="0"/>
              <a:t>端点</a:t>
            </a:r>
            <a:r>
              <a:rPr lang="en-US" altLang="zh-CN" sz="1600" dirty="0"/>
              <a:t>your-domain.</a:t>
            </a:r>
            <a:r>
              <a:rPr lang="en-US" altLang="zh-CN" sz="1600"/>
              <a:t>com</a:t>
            </a:r>
            <a:r>
              <a:rPr lang="zh-CN" altLang="en-US" sz="1600"/>
              <a:t>。您可</a:t>
            </a:r>
            <a:r>
              <a:rPr lang="zh-CN" altLang="en-US" sz="1600" dirty="0"/>
              <a:t>在该网站保存为一个变量，而不是重复的值，可以使用和  在请求建设者。现在</a:t>
            </a:r>
            <a:r>
              <a:rPr lang="zh-CN" altLang="en-US" sz="1600"/>
              <a:t>，如果您的</a:t>
            </a:r>
            <a:r>
              <a:rPr lang="zh-CN" altLang="en-US" sz="1600" dirty="0"/>
              <a:t>域更改</a:t>
            </a:r>
            <a:r>
              <a:rPr lang="zh-CN" altLang="en-US" sz="1600"/>
              <a:t>为，您只需</a:t>
            </a:r>
            <a:r>
              <a:rPr lang="zh-CN" altLang="en-US" sz="1600" dirty="0"/>
              <a:t>要更改此值一次。 </a:t>
            </a:r>
            <a:r>
              <a:rPr lang="en-US" altLang="zh-CN" sz="1600" dirty="0"/>
              <a:t>{{domain}}/endpoint1{{domain}}/endpoint2another-domain.com</a:t>
            </a:r>
          </a:p>
          <a:p>
            <a:pPr indent="-442800"/>
            <a:r>
              <a:rPr lang="zh-CN" altLang="en-US" sz="1600" dirty="0"/>
              <a:t>使用</a:t>
            </a:r>
            <a:r>
              <a:rPr lang="en-US" altLang="zh-CN" sz="1600" dirty="0"/>
              <a:t>Postman</a:t>
            </a:r>
            <a:r>
              <a:rPr lang="zh-CN" altLang="en-US" sz="1600" dirty="0"/>
              <a:t>的脚本</a:t>
            </a:r>
            <a:r>
              <a:rPr lang="zh-CN" altLang="en-US" sz="1600"/>
              <a:t>引擎，您可以</a:t>
            </a:r>
            <a:r>
              <a:rPr lang="zh-CN" altLang="en-US" sz="1600" dirty="0"/>
              <a:t>设置变量值，从一个请求复制数据并将其用于另一个请求等。 </a:t>
            </a:r>
            <a:endParaRPr lang="en-US" altLang="zh-CN" sz="1600" dirty="0"/>
          </a:p>
          <a:p>
            <a:pPr indent="-442800"/>
            <a:endParaRPr lang="zh-CN" altLang="en-US" sz="1600" dirty="0"/>
          </a:p>
          <a:p>
            <a:endParaRPr lang="zh-CN" altLang="en-US" sz="1400" b="1" dirty="0"/>
          </a:p>
          <a:p>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7433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725613"/>
            <a:ext cx="9315450" cy="4111625"/>
          </a:xfrm>
          <a:prstGeom prst="rect">
            <a:avLst/>
          </a:prstGeom>
        </p:spPr>
        <p:txBody>
          <a:bodyPr vert="horz">
            <a:normAutofit/>
          </a:bodyPr>
          <a:lstStyle/>
          <a:p>
            <a:r>
              <a:rPr lang="zh-CN" altLang="en-US" sz="1800" b="1" dirty="0"/>
              <a:t>变量范围</a:t>
            </a:r>
            <a:endParaRPr lang="en-US" altLang="zh-CN" sz="1800" b="1" dirty="0"/>
          </a:p>
          <a:p>
            <a:r>
              <a:rPr lang="zh-CN" altLang="en-US" sz="1600" dirty="0"/>
              <a:t>以下范围</a:t>
            </a:r>
            <a:r>
              <a:rPr lang="zh-CN" altLang="en-US" sz="1600"/>
              <a:t>可供您使用</a:t>
            </a:r>
            <a:r>
              <a:rPr lang="zh-CN" altLang="en-US" sz="1600" dirty="0"/>
              <a:t>：</a:t>
            </a:r>
          </a:p>
          <a:p>
            <a:pPr marL="342900" indent="-342900">
              <a:buFont typeface="+mj-lt"/>
              <a:buAutoNum type="arabicPeriod"/>
            </a:pPr>
            <a:r>
              <a:rPr lang="en-US" altLang="zh-CN" sz="1600" dirty="0"/>
              <a:t>Global</a:t>
            </a:r>
          </a:p>
          <a:p>
            <a:pPr marL="342900" indent="-342900">
              <a:buFont typeface="+mj-lt"/>
              <a:buAutoNum type="arabicPeriod"/>
            </a:pPr>
            <a:r>
              <a:rPr lang="en-US" altLang="zh-CN" sz="1600" dirty="0"/>
              <a:t>Environment</a:t>
            </a:r>
          </a:p>
          <a:p>
            <a:pPr marL="342900" indent="-342900">
              <a:buFont typeface="+mj-lt"/>
              <a:buAutoNum type="arabicPeriod"/>
            </a:pPr>
            <a:r>
              <a:rPr lang="en-US" altLang="zh-CN" sz="1600" dirty="0"/>
              <a:t>Local</a:t>
            </a:r>
          </a:p>
          <a:p>
            <a:pPr marL="342900" indent="-342900">
              <a:buFont typeface="+mj-lt"/>
              <a:buAutoNum type="arabicPeriod"/>
            </a:pPr>
            <a:r>
              <a:rPr lang="en-US" altLang="zh-CN" sz="1600" dirty="0"/>
              <a:t>Data</a:t>
            </a:r>
          </a:p>
          <a:p>
            <a:pPr indent="442800"/>
            <a:r>
              <a:rPr lang="zh-CN" altLang="en-US" sz="1600" dirty="0"/>
              <a:t>范围可以被看作是值存在的不同种类的桶。如果一个变量在两个不同的范围内，则具有较高优先级的范围将胜出，并且该变量从那里获取其值。</a:t>
            </a:r>
            <a:r>
              <a:rPr lang="en-US" altLang="zh-CN" sz="1600" dirty="0" err="1"/>
              <a:t>PostMan</a:t>
            </a:r>
            <a:r>
              <a:rPr lang="zh-CN" altLang="en-US" sz="1600" dirty="0"/>
              <a:t>使用这种从广泛到窄范围的层次结构来解决范围。 </a:t>
            </a:r>
          </a:p>
          <a:p>
            <a:pPr indent="442800"/>
            <a:r>
              <a:rPr lang="zh-CN" altLang="en-US" sz="1600" dirty="0"/>
              <a:t>如果来自当前活动环境的变量与全局变量共享其名称，则环境变量将优先。换句话说，全局变量被环境变量覆盖，这些变量被数据变量覆盖 （仅在集合运行程序中可用  ）。</a:t>
            </a:r>
          </a:p>
          <a:p>
            <a:pPr marL="0" indent="0">
              <a:buNone/>
            </a:pPr>
            <a:endParaRPr lang="zh-CN" altLang="en-US" sz="1600" dirty="0"/>
          </a:p>
          <a:p>
            <a:endParaRPr lang="zh-CN" altLang="en-US" sz="1400" b="1" dirty="0"/>
          </a:p>
          <a:p>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64825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800" b="1" dirty="0"/>
              <a:t>访问请求构建器中的变量</a:t>
            </a:r>
            <a:endParaRPr lang="en-US" altLang="zh-CN" sz="1800" b="1" dirty="0"/>
          </a:p>
          <a:p>
            <a:pPr indent="442800"/>
            <a:r>
              <a:rPr lang="zh-CN" altLang="en-US" sz="1400" dirty="0"/>
              <a:t>变量可以在</a:t>
            </a:r>
            <a:r>
              <a:rPr lang="en-US" altLang="zh-CN" sz="1400" dirty="0"/>
              <a:t>Postman</a:t>
            </a:r>
            <a:r>
              <a:rPr lang="zh-CN" altLang="en-US" sz="1400" dirty="0"/>
              <a:t>用户界面中以下列形式使用  。当</a:t>
            </a:r>
            <a:r>
              <a:rPr lang="en-US" altLang="zh-CN" sz="1400" dirty="0"/>
              <a:t>Postman</a:t>
            </a:r>
            <a:r>
              <a:rPr lang="zh-CN" altLang="en-US" sz="1400" dirty="0"/>
              <a:t>解析变量时，字符串</a:t>
            </a:r>
            <a:r>
              <a:rPr lang="en-US" altLang="zh-CN" sz="1400" dirty="0"/>
              <a:t>{{</a:t>
            </a:r>
            <a:r>
              <a:rPr lang="en-US" altLang="zh-CN" sz="1400" dirty="0" err="1"/>
              <a:t>variableName</a:t>
            </a:r>
            <a:r>
              <a:rPr lang="en-US" altLang="zh-CN" sz="1400" dirty="0"/>
              <a:t>}}</a:t>
            </a:r>
            <a:r>
              <a:rPr lang="zh-CN" altLang="en-US" sz="1400" dirty="0"/>
              <a:t>将替换为相应的值。例如，对于具有值“</a:t>
            </a:r>
            <a:r>
              <a:rPr lang="en-US" altLang="zh-CN" sz="1400" dirty="0"/>
              <a:t>http</a:t>
            </a:r>
            <a:r>
              <a:rPr lang="zh-CN" altLang="en-US" sz="1400" dirty="0"/>
              <a:t>：</a:t>
            </a:r>
            <a:r>
              <a:rPr lang="en-US" altLang="zh-CN" sz="1400" dirty="0"/>
              <a:t>// </a:t>
            </a:r>
            <a:r>
              <a:rPr lang="en-US" altLang="zh-CN" sz="1400" dirty="0" err="1"/>
              <a:t>localhost</a:t>
            </a:r>
            <a:r>
              <a:rPr lang="en-US" altLang="zh-CN" sz="1400" dirty="0"/>
              <a:t>”</a:t>
            </a:r>
            <a:r>
              <a:rPr lang="zh-CN" altLang="en-US" sz="1400" dirty="0"/>
              <a:t>的环境变量“</a:t>
            </a:r>
            <a:r>
              <a:rPr lang="en-US" altLang="zh-CN" sz="1400" dirty="0" err="1"/>
              <a:t>url</a:t>
            </a:r>
            <a:r>
              <a:rPr lang="en-US" altLang="zh-CN" sz="1400"/>
              <a:t>”</a:t>
            </a:r>
            <a:r>
              <a:rPr lang="zh-CN" altLang="en-US" sz="1400"/>
              <a:t>，您必须    </a:t>
            </a:r>
            <a:r>
              <a:rPr lang="zh-CN" altLang="en-US" sz="1400" dirty="0"/>
              <a:t>在请求</a:t>
            </a:r>
            <a:r>
              <a:rPr lang="en-US" altLang="zh-CN" sz="1400" dirty="0"/>
              <a:t>URL</a:t>
            </a:r>
            <a:r>
              <a:rPr lang="zh-CN" altLang="en-US" sz="1400" dirty="0"/>
              <a:t>字段中使用。  将 在请求发送时被替换  。</a:t>
            </a:r>
            <a:r>
              <a:rPr lang="en-US" altLang="zh-CN" sz="1400" dirty="0"/>
              <a:t>{{</a:t>
            </a:r>
            <a:r>
              <a:rPr lang="en-US" altLang="zh-CN" sz="1400" dirty="0" err="1"/>
              <a:t>variableName</a:t>
            </a:r>
            <a:r>
              <a:rPr lang="en-US" altLang="zh-CN" sz="1400" dirty="0"/>
              <a:t>}}{{</a:t>
            </a:r>
            <a:r>
              <a:rPr lang="en-US" altLang="zh-CN" sz="1400" dirty="0" err="1"/>
              <a:t>url</a:t>
            </a:r>
            <a:r>
              <a:rPr lang="en-US" altLang="zh-CN" sz="1400" dirty="0"/>
              <a:t>}}{{</a:t>
            </a:r>
            <a:r>
              <a:rPr lang="en-US" altLang="zh-CN" sz="1400" dirty="0" err="1"/>
              <a:t>url</a:t>
            </a:r>
            <a:r>
              <a:rPr lang="en-US" altLang="zh-CN" sz="1400" dirty="0"/>
              <a:t>}}http://localhost</a:t>
            </a:r>
          </a:p>
          <a:p>
            <a:pPr indent="442800"/>
            <a:r>
              <a:rPr lang="zh-CN" altLang="en-US" sz="1400" dirty="0"/>
              <a:t>由于使用字符串替换来访问请求构建器中的变量，因此可以在请求构建器中的任何位置使用</a:t>
            </a:r>
            <a:r>
              <a:rPr lang="zh-CN" altLang="en-US" sz="1400"/>
              <a:t>它们，您可以</a:t>
            </a:r>
            <a:r>
              <a:rPr lang="zh-CN" altLang="en-US" sz="1400" dirty="0"/>
              <a:t>在其中添加文本。这包括</a:t>
            </a:r>
            <a:r>
              <a:rPr lang="en-US" altLang="zh-CN" sz="1400" dirty="0"/>
              <a:t>URL</a:t>
            </a:r>
            <a:r>
              <a:rPr lang="zh-CN" altLang="en-US" sz="1400" dirty="0"/>
              <a:t>，</a:t>
            </a:r>
            <a:r>
              <a:rPr lang="en-US" altLang="zh-CN" sz="1400" dirty="0"/>
              <a:t>URL</a:t>
            </a:r>
            <a:r>
              <a:rPr lang="zh-CN" altLang="en-US" sz="1400" dirty="0"/>
              <a:t>参数，标题，授权，请求正文和标题预设。</a:t>
            </a:r>
            <a:r>
              <a:rPr lang="en-US" altLang="zh-CN" sz="1400" dirty="0"/>
              <a:t>Postman</a:t>
            </a:r>
            <a:r>
              <a:rPr lang="zh-CN" altLang="en-US" sz="1400" dirty="0"/>
              <a:t>根据“</a:t>
            </a:r>
            <a:r>
              <a:rPr lang="en-US" altLang="zh-CN" sz="1400" dirty="0"/>
              <a:t>Variable scope</a:t>
            </a:r>
            <a:r>
              <a:rPr lang="zh-CN" altLang="en-US" sz="1400" dirty="0"/>
              <a:t>”部分中讨论的范围规则评估变量，并将其发送到服务器。</a:t>
            </a:r>
          </a:p>
          <a:p>
            <a:r>
              <a:rPr lang="zh-CN" altLang="en-US" sz="1800" b="1" dirty="0"/>
              <a:t>通过脚本访问变量</a:t>
            </a:r>
            <a:endParaRPr lang="en-US" altLang="zh-CN" sz="1800" b="1" dirty="0"/>
          </a:p>
          <a:p>
            <a:pPr indent="-442800">
              <a:lnSpc>
                <a:spcPct val="100000"/>
              </a:lnSpc>
              <a:spcBef>
                <a:spcPts val="0"/>
              </a:spcBef>
              <a:spcAft>
                <a:spcPts val="0"/>
              </a:spcAft>
            </a:pPr>
            <a:r>
              <a:rPr lang="zh-CN" altLang="en-US" sz="1400" dirty="0"/>
              <a:t>变量也可以用在预请求和测试脚本中。由于这些脚本部分是用</a:t>
            </a:r>
            <a:r>
              <a:rPr lang="en-US" altLang="zh-CN" sz="1400" dirty="0"/>
              <a:t>JavaScript</a:t>
            </a:r>
            <a:r>
              <a:rPr lang="zh-CN" altLang="en-US" sz="1400" dirty="0"/>
              <a:t>编写的</a:t>
            </a:r>
            <a:r>
              <a:rPr lang="zh-CN" altLang="en-US" sz="1400"/>
              <a:t>，因此您将</a:t>
            </a:r>
            <a:r>
              <a:rPr lang="zh-CN" altLang="en-US" sz="1400" dirty="0"/>
              <a:t>以不同的方式初始化和检索这些</a:t>
            </a:r>
            <a:r>
              <a:rPr lang="zh-CN" altLang="en-US" sz="1400"/>
              <a:t>变量。您可以</a:t>
            </a:r>
            <a:r>
              <a:rPr lang="zh-CN" altLang="en-US" sz="1400" dirty="0"/>
              <a:t>在脚本中初始化变量并将其放在特定的范围内。 </a:t>
            </a:r>
          </a:p>
          <a:p>
            <a:pPr indent="-442800">
              <a:lnSpc>
                <a:spcPct val="100000"/>
              </a:lnSpc>
              <a:spcBef>
                <a:spcPts val="0"/>
              </a:spcBef>
              <a:spcAft>
                <a:spcPts val="0"/>
              </a:spcAft>
            </a:pPr>
            <a:r>
              <a:rPr lang="zh-CN" altLang="en-US" sz="1400" dirty="0"/>
              <a:t>在脚本中定义变量： </a:t>
            </a:r>
          </a:p>
          <a:p>
            <a:pPr indent="-442800">
              <a:lnSpc>
                <a:spcPct val="100000"/>
              </a:lnSpc>
              <a:spcBef>
                <a:spcPts val="0"/>
              </a:spcBef>
              <a:spcAft>
                <a:spcPts val="0"/>
              </a:spcAft>
            </a:pPr>
            <a:r>
              <a:rPr lang="zh-CN" altLang="en-US" sz="1400" dirty="0"/>
              <a:t>要在脚本中设置变量，请根据所需的范围使用</a:t>
            </a:r>
            <a:r>
              <a:rPr lang="en-US" altLang="zh-CN" sz="1400" dirty="0" err="1"/>
              <a:t>setEnvironmentVariable</a:t>
            </a:r>
            <a:r>
              <a:rPr lang="en-US" altLang="zh-CN" sz="1400" dirty="0"/>
              <a:t>()</a:t>
            </a:r>
            <a:r>
              <a:rPr lang="zh-CN" altLang="en-US" sz="1400" dirty="0"/>
              <a:t>方法或</a:t>
            </a:r>
            <a:r>
              <a:rPr lang="en-US" altLang="zh-CN" sz="1400" dirty="0" err="1"/>
              <a:t>setGlobalVariable</a:t>
            </a:r>
            <a:r>
              <a:rPr lang="en-US" altLang="zh-CN" sz="1400" dirty="0"/>
              <a:t>()</a:t>
            </a:r>
            <a:r>
              <a:rPr lang="zh-CN" altLang="en-US" sz="1400" dirty="0"/>
              <a:t>方法。该方法需要变量键和值作为参数来设置变量</a:t>
            </a:r>
            <a:r>
              <a:rPr lang="zh-CN" altLang="en-US" sz="1400"/>
              <a:t>。当您发送</a:t>
            </a:r>
            <a:r>
              <a:rPr lang="zh-CN" altLang="en-US" sz="1400" dirty="0"/>
              <a:t>请求时，脚本将被评估，该值将作为变量存储。</a:t>
            </a:r>
          </a:p>
          <a:p>
            <a:pPr indent="-442800">
              <a:lnSpc>
                <a:spcPct val="100000"/>
              </a:lnSpc>
              <a:spcBef>
                <a:spcPts val="0"/>
              </a:spcBef>
              <a:spcAft>
                <a:spcPts val="0"/>
              </a:spcAft>
            </a:pPr>
            <a:r>
              <a:rPr lang="zh-CN" altLang="en-US" sz="1400" dirty="0"/>
              <a:t>获取预定义的变量： </a:t>
            </a:r>
          </a:p>
          <a:p>
            <a:pPr indent="-442800">
              <a:lnSpc>
                <a:spcPct val="100000"/>
              </a:lnSpc>
              <a:spcBef>
                <a:spcPts val="0"/>
              </a:spcBef>
              <a:spcAft>
                <a:spcPts val="0"/>
              </a:spcAft>
            </a:pPr>
            <a:r>
              <a:rPr lang="zh-CN" altLang="en-US" sz="1400" dirty="0"/>
              <a:t>一旦设置了变量，使用</a:t>
            </a:r>
            <a:r>
              <a:rPr lang="en-US" altLang="zh-CN" sz="1400" dirty="0" err="1"/>
              <a:t>getEnvironmentVariable</a:t>
            </a:r>
            <a:r>
              <a:rPr lang="en-US" altLang="zh-CN" sz="1400" dirty="0"/>
              <a:t>()</a:t>
            </a:r>
            <a:r>
              <a:rPr lang="zh-CN" altLang="en-US" sz="1400" dirty="0"/>
              <a:t>方法或</a:t>
            </a:r>
            <a:r>
              <a:rPr lang="en-US" altLang="zh-CN" sz="1400" dirty="0" err="1"/>
              <a:t>getGlobalVariable</a:t>
            </a:r>
            <a:r>
              <a:rPr lang="en-US" altLang="zh-CN" sz="1400" dirty="0"/>
              <a:t>()</a:t>
            </a:r>
            <a:r>
              <a:rPr lang="zh-CN" altLang="en-US" sz="1400" dirty="0"/>
              <a:t>方法取决于适当的范围来获取变量。该方法需要变量名作为参数来检索脚本中存储的值。</a:t>
            </a:r>
          </a:p>
          <a:p>
            <a:pPr indent="-442800">
              <a:lnSpc>
                <a:spcPct val="100000"/>
              </a:lnSpc>
              <a:spcBef>
                <a:spcPts val="0"/>
              </a:spcBef>
              <a:spcAft>
                <a:spcPts val="0"/>
              </a:spcAft>
            </a:pPr>
            <a:r>
              <a:rPr lang="zh-CN" altLang="en-US" sz="1400" dirty="0"/>
              <a:t>在范围内设置变量： </a:t>
            </a:r>
          </a:p>
          <a:p>
            <a:pPr indent="-442800">
              <a:lnSpc>
                <a:spcPct val="100000"/>
              </a:lnSpc>
              <a:spcBef>
                <a:spcPts val="0"/>
              </a:spcBef>
              <a:spcAft>
                <a:spcPts val="0"/>
              </a:spcAft>
            </a:pPr>
            <a:r>
              <a:rPr lang="zh-CN" altLang="en-US" sz="1400" dirty="0"/>
              <a:t>可以使用相应的环境模板访问环境变量。无论选定的环境如何，都可以广泛地访问全局变量。</a:t>
            </a:r>
          </a:p>
          <a:p>
            <a:pPr>
              <a:spcBef>
                <a:spcPts val="0"/>
              </a:spcBef>
              <a:spcAft>
                <a:spcPts val="0"/>
              </a:spcAft>
            </a:pPr>
            <a:endParaRPr lang="zh-CN" altLang="en-US" sz="1800" b="1" dirty="0"/>
          </a:p>
          <a:p>
            <a:endParaRPr lang="zh-CN" altLang="en-US" sz="1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5092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800" b="1" dirty="0">
                <a:latin typeface="微软雅黑" panose="020B0503020204020204" pitchFamily="34" charset="-122"/>
                <a:ea typeface="微软雅黑" panose="020B0503020204020204" pitchFamily="34" charset="-122"/>
              </a:rPr>
              <a:t>记录变量</a:t>
            </a:r>
          </a:p>
          <a:p>
            <a:pPr>
              <a:lnSpc>
                <a:spcPct val="100000"/>
              </a:lnSpc>
            </a:pPr>
            <a:r>
              <a:rPr lang="zh-CN" altLang="en-US" sz="1400" dirty="0">
                <a:latin typeface="微软雅黑" panose="020B0503020204020204" pitchFamily="34" charset="-122"/>
                <a:ea typeface="微软雅黑" panose="020B0503020204020204" pitchFamily="34" charset="-122"/>
              </a:rPr>
              <a:t>通常在脚本中使用变量时，需要看到他们获得的值。可以使用</a:t>
            </a:r>
            <a:r>
              <a:rPr lang="en-US" altLang="zh-CN" sz="1400" dirty="0" err="1">
                <a:latin typeface="微软雅黑" panose="020B0503020204020204" pitchFamily="34" charset="-122"/>
                <a:ea typeface="微软雅黑" panose="020B0503020204020204" pitchFamily="34" charset="-122"/>
              </a:rPr>
              <a:t>PostMan</a:t>
            </a:r>
            <a:r>
              <a:rPr lang="zh-CN" altLang="en-US" sz="1400" dirty="0">
                <a:latin typeface="微软雅黑" panose="020B0503020204020204" pitchFamily="34" charset="-122"/>
                <a:ea typeface="微软雅黑" panose="020B0503020204020204" pitchFamily="34" charset="-122"/>
              </a:rPr>
              <a:t>控制台轻松实现。从应用程序菜单中，选择“</a:t>
            </a:r>
            <a:r>
              <a:rPr lang="en-US" altLang="zh-CN" sz="1400" dirty="0">
                <a:latin typeface="微软雅黑" panose="020B0503020204020204" pitchFamily="34" charset="-122"/>
                <a:ea typeface="微软雅黑" panose="020B0503020204020204" pitchFamily="34" charset="-122"/>
              </a:rPr>
              <a:t>View</a:t>
            </a:r>
            <a:r>
              <a:rPr lang="zh-CN" altLang="en-US" sz="1400" dirty="0">
                <a:latin typeface="微软雅黑" panose="020B0503020204020204" pitchFamily="34" charset="-122"/>
                <a:ea typeface="微软雅黑" panose="020B0503020204020204" pitchFamily="34" charset="-122"/>
              </a:rPr>
              <a:t>”，然后选择“</a:t>
            </a:r>
            <a:r>
              <a:rPr lang="en-US" altLang="zh-CN" sz="1400" dirty="0">
                <a:latin typeface="微软雅黑" panose="020B0503020204020204" pitchFamily="34" charset="-122"/>
                <a:ea typeface="微软雅黑" panose="020B0503020204020204" pitchFamily="34" charset="-122"/>
              </a:rPr>
              <a:t>show postman console</a:t>
            </a:r>
            <a:r>
              <a:rPr lang="zh-CN" altLang="en-US" sz="1400" dirty="0">
                <a:latin typeface="微软雅黑" panose="020B0503020204020204" pitchFamily="34" charset="-122"/>
                <a:ea typeface="微软雅黑" panose="020B0503020204020204" pitchFamily="34" charset="-122"/>
              </a:rPr>
              <a:t>”。要记录变量的值，可以</a:t>
            </a:r>
            <a:r>
              <a:rPr lang="en-US" altLang="zh-CN" sz="1400" dirty="0">
                <a:latin typeface="微软雅黑" panose="020B0503020204020204" pitchFamily="34" charset="-122"/>
                <a:ea typeface="微软雅黑" panose="020B0503020204020204" pitchFamily="34" charset="-122"/>
              </a:rPr>
              <a:t>console.log(foo);</a:t>
            </a:r>
            <a:r>
              <a:rPr lang="zh-CN" altLang="en-US" sz="1400" dirty="0">
                <a:latin typeface="微软雅黑" panose="020B0503020204020204" pitchFamily="34" charset="-122"/>
                <a:ea typeface="微软雅黑" panose="020B0503020204020204" pitchFamily="34" charset="-122"/>
              </a:rPr>
              <a:t>在脚本中使用。发送请求时，脚本将被评估，变量的值将被记录在</a:t>
            </a:r>
            <a:r>
              <a:rPr lang="en-US" altLang="zh-CN" sz="1400" dirty="0">
                <a:latin typeface="微软雅黑" panose="020B0503020204020204" pitchFamily="34" charset="-122"/>
                <a:ea typeface="微软雅黑" panose="020B0503020204020204" pitchFamily="34" charset="-122"/>
              </a:rPr>
              <a:t>Postman</a:t>
            </a:r>
            <a:r>
              <a:rPr lang="zh-CN" altLang="en-US" sz="1400" dirty="0">
                <a:latin typeface="微软雅黑" panose="020B0503020204020204" pitchFamily="34" charset="-122"/>
                <a:ea typeface="微软雅黑" panose="020B0503020204020204" pitchFamily="34" charset="-122"/>
              </a:rPr>
              <a:t>控制台中。</a:t>
            </a:r>
          </a:p>
          <a:p>
            <a:r>
              <a:rPr lang="zh-CN" altLang="en-US" sz="1800" b="1" dirty="0">
                <a:latin typeface="微软雅黑" panose="020B0503020204020204" pitchFamily="34" charset="-122"/>
                <a:ea typeface="微软雅黑" panose="020B0503020204020204" pitchFamily="34" charset="-122"/>
              </a:rPr>
              <a:t>数据变量</a:t>
            </a:r>
            <a:endParaRPr lang="zh-CN" altLang="en-US" sz="1400" b="1" dirty="0">
              <a:latin typeface="微软雅黑" panose="020B0503020204020204" pitchFamily="34" charset="-122"/>
              <a:ea typeface="微软雅黑" panose="020B0503020204020204" pitchFamily="34" charset="-122"/>
            </a:endParaRPr>
          </a:p>
          <a:p>
            <a:pPr>
              <a:lnSpc>
                <a:spcPct val="100000"/>
              </a:lnSpc>
            </a:pPr>
            <a:r>
              <a:rPr lang="en-US" altLang="zh-CN" sz="1400" dirty="0">
                <a:latin typeface="微软雅黑" panose="020B0503020204020204" pitchFamily="34" charset="-122"/>
                <a:ea typeface="微软雅黑" panose="020B0503020204020204" pitchFamily="34" charset="-122"/>
              </a:rPr>
              <a:t>Collection Runner</a:t>
            </a:r>
            <a:r>
              <a:rPr lang="zh-CN" altLang="en-US" sz="1400" dirty="0">
                <a:latin typeface="微软雅黑" panose="020B0503020204020204" pitchFamily="34" charset="-122"/>
                <a:ea typeface="微软雅黑" panose="020B0503020204020204" pitchFamily="34" charset="-122"/>
              </a:rPr>
              <a:t>可以导入</a:t>
            </a:r>
            <a:r>
              <a:rPr lang="en-US" altLang="zh-CN" sz="1400" dirty="0">
                <a:latin typeface="微软雅黑" panose="020B0503020204020204" pitchFamily="34" charset="-122"/>
                <a:ea typeface="微软雅黑" panose="020B0503020204020204" pitchFamily="34" charset="-122"/>
              </a:rPr>
              <a:t>CSV</a:t>
            </a:r>
            <a:r>
              <a:rPr lang="zh-CN" altLang="en-US" sz="1400" dirty="0">
                <a:latin typeface="微软雅黑" panose="020B0503020204020204" pitchFamily="34" charset="-122"/>
                <a:ea typeface="微软雅黑" panose="020B0503020204020204" pitchFamily="34" charset="-122"/>
              </a:rPr>
              <a:t>或</a:t>
            </a:r>
            <a:r>
              <a:rPr lang="en-US" altLang="zh-CN" sz="1400" dirty="0">
                <a:latin typeface="微软雅黑" panose="020B0503020204020204" pitchFamily="34" charset="-122"/>
                <a:ea typeface="微软雅黑" panose="020B0503020204020204" pitchFamily="34" charset="-122"/>
              </a:rPr>
              <a:t>JSON</a:t>
            </a:r>
            <a:r>
              <a:rPr lang="zh-CN" altLang="en-US" sz="1400" dirty="0">
                <a:latin typeface="微软雅黑" panose="020B0503020204020204" pitchFamily="34" charset="-122"/>
                <a:ea typeface="微软雅黑" panose="020B0503020204020204" pitchFamily="34" charset="-122"/>
              </a:rPr>
              <a:t>文件，然后使用</a:t>
            </a:r>
            <a:r>
              <a:rPr lang="en-US" altLang="zh-CN" sz="1400" dirty="0">
                <a:latin typeface="微软雅黑" panose="020B0503020204020204" pitchFamily="34" charset="-122"/>
                <a:ea typeface="微软雅黑" panose="020B0503020204020204" pitchFamily="34" charset="-122"/>
              </a:rPr>
              <a:t>HTTP</a:t>
            </a:r>
            <a:r>
              <a:rPr lang="zh-CN" altLang="en-US" sz="1400" dirty="0">
                <a:latin typeface="微软雅黑" panose="020B0503020204020204" pitchFamily="34" charset="-122"/>
                <a:ea typeface="微软雅黑" panose="020B0503020204020204" pitchFamily="34" charset="-122"/>
              </a:rPr>
              <a:t>请求和脚本中的数据文件中的值。我们称这些数据变量。要在</a:t>
            </a:r>
            <a:r>
              <a:rPr lang="en-US" altLang="zh-CN" sz="1400" dirty="0">
                <a:latin typeface="微软雅黑" panose="020B0503020204020204" pitchFamily="34" charset="-122"/>
                <a:ea typeface="微软雅黑" panose="020B0503020204020204" pitchFamily="34" charset="-122"/>
              </a:rPr>
              <a:t>Postman</a:t>
            </a:r>
            <a:r>
              <a:rPr lang="zh-CN" altLang="en-US" sz="1400" dirty="0">
                <a:latin typeface="微软雅黑" panose="020B0503020204020204" pitchFamily="34" charset="-122"/>
                <a:ea typeface="微软雅黑" panose="020B0503020204020204" pitchFamily="34" charset="-122"/>
              </a:rPr>
              <a:t>中使用它们，请遵循与环境或全局变量相同的语法。 </a:t>
            </a:r>
          </a:p>
          <a:p>
            <a:r>
              <a:rPr lang="zh-CN" altLang="en-US" sz="1800" b="1" dirty="0">
                <a:latin typeface="微软雅黑" panose="020B0503020204020204" pitchFamily="34" charset="-122"/>
                <a:ea typeface="微软雅黑" panose="020B0503020204020204" pitchFamily="34" charset="-122"/>
              </a:rPr>
              <a:t>请求中的数据变量</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562" y="3621077"/>
            <a:ext cx="5867246" cy="204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077031" y="3584546"/>
            <a:ext cx="2981369" cy="1754326"/>
          </a:xfrm>
          <a:prstGeom prst="rect">
            <a:avLst/>
          </a:prstGeom>
          <a:noFill/>
        </p:spPr>
        <p:txBody>
          <a:bodyPr wrap="square" rtlCol="0">
            <a:spAutoFit/>
          </a:bodyPr>
          <a:lstStyle/>
          <a:p>
            <a:r>
              <a:rPr lang="en-US" altLang="zh-CN" dirty="0"/>
              <a:t>Postman UI</a:t>
            </a:r>
            <a:r>
              <a:rPr lang="zh-CN" altLang="en-US" dirty="0"/>
              <a:t>中的变量包含在大括号内。例如，在下面的屏幕截图， 和内部</a:t>
            </a:r>
            <a:r>
              <a:rPr lang="en-US" altLang="zh-CN" dirty="0"/>
              <a:t>URL</a:t>
            </a:r>
            <a:r>
              <a:rPr lang="zh-CN" altLang="en-US" dirty="0"/>
              <a:t>参数将由从数据文件对应的值取代：</a:t>
            </a:r>
            <a:r>
              <a:rPr lang="en-US" altLang="zh-CN" dirty="0"/>
              <a:t>{{username}}{{password}}</a:t>
            </a:r>
          </a:p>
        </p:txBody>
      </p:sp>
    </p:spTree>
    <p:extLst>
      <p:ext uri="{BB962C8B-B14F-4D97-AF65-F5344CB8AC3E}">
        <p14:creationId xmlns:p14="http://schemas.microsoft.com/office/powerpoint/2010/main" val="21669141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800" b="1" dirty="0"/>
              <a:t>预请求和测试脚本中的数据变量</a:t>
            </a:r>
          </a:p>
          <a:p>
            <a:r>
              <a:rPr lang="zh-CN" altLang="en-US" sz="1400" dirty="0"/>
              <a:t>在预先请求和测试脚本中，特殊</a:t>
            </a:r>
            <a:r>
              <a:rPr lang="en-US" altLang="zh-CN" sz="1400" i="1" dirty="0"/>
              <a:t>data</a:t>
            </a:r>
            <a:r>
              <a:rPr lang="zh-CN" altLang="en-US" sz="1400" dirty="0"/>
              <a:t> 对象包含从数据文件中为特定迭代加载的值。例如，  </a:t>
            </a:r>
            <a:r>
              <a:rPr lang="en-US" altLang="zh-CN" sz="1400" dirty="0" err="1"/>
              <a:t>data.username</a:t>
            </a:r>
            <a:r>
              <a:rPr lang="en-US" altLang="zh-CN" sz="1400" dirty="0"/>
              <a:t> </a:t>
            </a:r>
            <a:r>
              <a:rPr lang="zh-CN" altLang="en-US" sz="1400" dirty="0"/>
              <a:t>或者  </a:t>
            </a:r>
            <a:r>
              <a:rPr lang="en-US" altLang="zh-CN" sz="1400" dirty="0"/>
              <a:t>data["username"] </a:t>
            </a:r>
            <a:r>
              <a:rPr lang="zh-CN" altLang="en-US" sz="1400" dirty="0"/>
              <a:t>让您从数据文件访问用户名变量的值。</a:t>
            </a:r>
            <a:endParaRPr lang="en-US" altLang="zh-CN" sz="1400" dirty="0"/>
          </a:p>
          <a:p>
            <a:endParaRPr lang="zh-CN" altLang="en-US" sz="1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62" y="2060552"/>
            <a:ext cx="5714881" cy="33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972212" y="2060552"/>
            <a:ext cx="2776535" cy="1815882"/>
          </a:xfrm>
          <a:prstGeom prst="rect">
            <a:avLst/>
          </a:prstGeom>
        </p:spPr>
        <p:txBody>
          <a:bodyPr wrap="square">
            <a:spAutoFit/>
          </a:bodyPr>
          <a:lstStyle/>
          <a:p>
            <a:r>
              <a:rPr lang="zh-CN" altLang="en-US" sz="1400" dirty="0"/>
              <a:t>键入打开的卷轴括起来启动自动完成菜单。对于使用数据编辑器的预请求和测试脚本部分  ，输入变量的第一个字母会触发自动完成。该菜单包含当前环境中所有变量的列表，后跟全局变量。浏览列表还显示每个变量的当前值和范围，以及覆盖变量的反馈。 </a:t>
            </a:r>
          </a:p>
        </p:txBody>
      </p:sp>
    </p:spTree>
    <p:extLst>
      <p:ext uri="{BB962C8B-B14F-4D97-AF65-F5344CB8AC3E}">
        <p14:creationId xmlns:p14="http://schemas.microsoft.com/office/powerpoint/2010/main" val="4165212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600" b="1" dirty="0"/>
              <a:t>动态变量</a:t>
            </a:r>
            <a:endParaRPr lang="en-US" altLang="zh-CN" sz="1600" dirty="0"/>
          </a:p>
          <a:p>
            <a:pPr>
              <a:lnSpc>
                <a:spcPct val="100000"/>
              </a:lnSpc>
              <a:spcBef>
                <a:spcPts val="100"/>
              </a:spcBef>
              <a:spcAft>
                <a:spcPts val="100"/>
              </a:spcAft>
            </a:pPr>
            <a:r>
              <a:rPr lang="en-US" altLang="zh-CN" sz="1400" dirty="0" err="1"/>
              <a:t>PostMan</a:t>
            </a:r>
            <a:r>
              <a:rPr lang="zh-CN" altLang="en-US" sz="1400" dirty="0"/>
              <a:t>有一些动态</a:t>
            </a:r>
            <a:r>
              <a:rPr lang="zh-CN" altLang="en-US" sz="1400"/>
              <a:t>变量，您可以在您的</a:t>
            </a:r>
            <a:r>
              <a:rPr lang="zh-CN" altLang="en-US" sz="1400" dirty="0"/>
              <a:t>请求中使用。动态变量不能在沙盒中</a:t>
            </a:r>
            <a:r>
              <a:rPr lang="zh-CN" altLang="en-US" sz="1400"/>
              <a:t>使用。您只能 </a:t>
            </a:r>
            <a:r>
              <a:rPr lang="zh-CN" altLang="en-US" sz="1400" dirty="0"/>
              <a:t>以请求</a:t>
            </a:r>
            <a:r>
              <a:rPr lang="en-US" altLang="zh-CN" sz="1400" dirty="0"/>
              <a:t>URL / headers / body </a:t>
            </a:r>
            <a:r>
              <a:rPr lang="zh-CN" altLang="en-US" sz="1400" dirty="0"/>
              <a:t>中的格式使用它们  。</a:t>
            </a:r>
            <a:r>
              <a:rPr lang="en-US" altLang="zh-CN" sz="1400" dirty="0"/>
              <a:t>{{..}}</a:t>
            </a:r>
          </a:p>
          <a:p>
            <a:pPr>
              <a:lnSpc>
                <a:spcPct val="100000"/>
              </a:lnSpc>
              <a:spcBef>
                <a:spcPts val="100"/>
              </a:spcBef>
              <a:spcAft>
                <a:spcPts val="100"/>
              </a:spcAft>
            </a:pPr>
            <a:r>
              <a:rPr lang="en-US" altLang="zh-CN" sz="1400" dirty="0"/>
              <a:t>{{$</a:t>
            </a:r>
            <a:r>
              <a:rPr lang="en-US" altLang="zh-CN" sz="1400" dirty="0" err="1"/>
              <a:t>guid</a:t>
            </a:r>
            <a:r>
              <a:rPr lang="en-US" altLang="zh-CN" sz="1400" dirty="0"/>
              <a:t>}} </a:t>
            </a:r>
            <a:r>
              <a:rPr lang="zh-CN" altLang="en-US" sz="1400" dirty="0"/>
              <a:t>：添加</a:t>
            </a:r>
            <a:r>
              <a:rPr lang="en-US" altLang="zh-CN" sz="1400" dirty="0"/>
              <a:t>v4</a:t>
            </a:r>
            <a:r>
              <a:rPr lang="zh-CN" altLang="en-US" sz="1400" dirty="0"/>
              <a:t>风格的</a:t>
            </a:r>
            <a:r>
              <a:rPr lang="en-US" altLang="zh-CN" sz="1400" dirty="0" err="1"/>
              <a:t>guid</a:t>
            </a:r>
            <a:endParaRPr lang="en-US" altLang="zh-CN" sz="1400" dirty="0"/>
          </a:p>
          <a:p>
            <a:pPr>
              <a:lnSpc>
                <a:spcPct val="100000"/>
              </a:lnSpc>
              <a:spcBef>
                <a:spcPts val="100"/>
              </a:spcBef>
              <a:spcAft>
                <a:spcPts val="100"/>
              </a:spcAft>
            </a:pPr>
            <a:r>
              <a:rPr lang="en-US" altLang="zh-CN" sz="1400" dirty="0"/>
              <a:t>{{$timestamp}}</a:t>
            </a:r>
            <a:r>
              <a:rPr lang="zh-CN" altLang="en-US" sz="1400" dirty="0"/>
              <a:t>：添加当前时间戳</a:t>
            </a:r>
          </a:p>
          <a:p>
            <a:pPr>
              <a:lnSpc>
                <a:spcPct val="100000"/>
              </a:lnSpc>
              <a:spcBef>
                <a:spcPts val="100"/>
              </a:spcBef>
              <a:spcAft>
                <a:spcPts val="100"/>
              </a:spcAft>
            </a:pPr>
            <a:r>
              <a:rPr lang="en-US" altLang="zh-CN" sz="1400" dirty="0"/>
              <a:t>{{$</a:t>
            </a:r>
            <a:r>
              <a:rPr lang="en-US" altLang="zh-CN" sz="1400" dirty="0" err="1"/>
              <a:t>randomInt</a:t>
            </a:r>
            <a:r>
              <a:rPr lang="en-US" altLang="zh-CN" sz="1400" dirty="0"/>
              <a:t>}}</a:t>
            </a:r>
            <a:r>
              <a:rPr lang="zh-CN" altLang="en-US" sz="1400" dirty="0"/>
              <a:t>：添加</a:t>
            </a:r>
            <a:r>
              <a:rPr lang="en-US" altLang="zh-CN" sz="1400" dirty="0"/>
              <a:t>0</a:t>
            </a:r>
            <a:r>
              <a:rPr lang="zh-CN" altLang="en-US" sz="1400" dirty="0"/>
              <a:t>到</a:t>
            </a:r>
            <a:r>
              <a:rPr lang="en-US" altLang="zh-CN" sz="1400" dirty="0"/>
              <a:t>1000</a:t>
            </a:r>
            <a:r>
              <a:rPr lang="zh-CN" altLang="en-US" sz="1400" dirty="0"/>
              <a:t>之间的随机整数</a:t>
            </a:r>
            <a:endParaRPr lang="en-US" altLang="zh-CN" sz="1400" dirty="0"/>
          </a:p>
          <a:p>
            <a:r>
              <a:rPr lang="zh-CN" altLang="en-US" sz="1600" b="1" dirty="0"/>
              <a:t>快速查找变量</a:t>
            </a:r>
            <a:endParaRPr lang="zh-CN" altLang="en-US" sz="14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1" y="3011493"/>
            <a:ext cx="4848964" cy="2666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086457" y="3011493"/>
            <a:ext cx="3733702" cy="954107"/>
          </a:xfrm>
          <a:prstGeom prst="rect">
            <a:avLst/>
          </a:prstGeom>
        </p:spPr>
        <p:txBody>
          <a:bodyPr wrap="square">
            <a:spAutoFit/>
          </a:bodyPr>
          <a:lstStyle/>
          <a:p>
            <a:r>
              <a:rPr lang="en-US" altLang="zh-CN" sz="1400" dirty="0"/>
              <a:t>Quick Look</a:t>
            </a:r>
            <a:r>
              <a:rPr lang="zh-CN" altLang="en-US" sz="1400" dirty="0"/>
              <a:t>是一个快速预览功能，可以在一个地方显示所有的环境和全局变量。点击右上角的“眼睛”图标来切换显示，或者输入键盘快捷键（</a:t>
            </a:r>
            <a:r>
              <a:rPr lang="en-US" altLang="zh-CN" sz="1400" dirty="0"/>
              <a:t>CMD / CTRL + ALT + E</a:t>
            </a:r>
            <a:r>
              <a:rPr lang="zh-CN" altLang="en-US" sz="1400" dirty="0"/>
              <a:t>）。</a:t>
            </a:r>
          </a:p>
        </p:txBody>
      </p:sp>
    </p:spTree>
    <p:extLst>
      <p:ext uri="{BB962C8B-B14F-4D97-AF65-F5344CB8AC3E}">
        <p14:creationId xmlns:p14="http://schemas.microsoft.com/office/powerpoint/2010/main" val="6205364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b="1" dirty="0"/>
              <a:t>自动完成和工具提示变量</a:t>
            </a:r>
          </a:p>
          <a:p>
            <a:r>
              <a:rPr lang="en-US" altLang="zh-CN" sz="1400" dirty="0" err="1">
                <a:latin typeface="+mn-ea"/>
              </a:rPr>
              <a:t>PostMan</a:t>
            </a:r>
            <a:r>
              <a:rPr lang="zh-CN" altLang="en-US" sz="1400" dirty="0">
                <a:latin typeface="+mn-ea"/>
              </a:rPr>
              <a:t>变量非常强大，有两个功能 </a:t>
            </a:r>
            <a:r>
              <a:rPr lang="en-US" altLang="zh-CN" sz="1400" dirty="0">
                <a:latin typeface="+mn-ea"/>
              </a:rPr>
              <a:t>- </a:t>
            </a:r>
            <a:r>
              <a:rPr lang="zh-CN" altLang="en-US" sz="1400" dirty="0">
                <a:latin typeface="+mn-ea"/>
              </a:rPr>
              <a:t>自动完成和工具提示 </a:t>
            </a:r>
            <a:r>
              <a:rPr lang="en-US" altLang="zh-CN" sz="1400" dirty="0">
                <a:latin typeface="+mn-ea"/>
              </a:rPr>
              <a:t>- </a:t>
            </a:r>
            <a:r>
              <a:rPr lang="zh-CN" altLang="en-US" sz="1400" dirty="0">
                <a:latin typeface="+mn-ea"/>
              </a:rPr>
              <a:t>使它们更方便</a:t>
            </a:r>
            <a:r>
              <a:rPr lang="zh-CN" altLang="en-US" sz="1400" dirty="0"/>
              <a:t>。</a:t>
            </a:r>
          </a:p>
          <a:p>
            <a:r>
              <a:rPr lang="zh-CN" altLang="en-US" sz="1400" b="1" dirty="0"/>
              <a:t>变量自动填充</a:t>
            </a:r>
            <a:endParaRPr lang="en-US" altLang="zh-CN" sz="1400" b="1" dirty="0"/>
          </a:p>
          <a:p>
            <a:endParaRPr lang="zh-CN" altLang="en-US" sz="14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1" y="2249513"/>
            <a:ext cx="7446963"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9622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0"/>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
        <p:nvSpPr>
          <p:cNvPr id="3" name="文本框 2"/>
          <p:cNvSpPr txBox="1"/>
          <p:nvPr/>
        </p:nvSpPr>
        <p:spPr>
          <a:xfrm>
            <a:off x="752597" y="801751"/>
            <a:ext cx="8839242" cy="1200329"/>
          </a:xfrm>
          <a:prstGeom prst="rect">
            <a:avLst/>
          </a:prstGeom>
          <a:noFill/>
        </p:spPr>
        <p:txBody>
          <a:bodyPr wrap="square" rtlCol="0">
            <a:spAutoFit/>
          </a:bodyPr>
          <a:lstStyle/>
          <a:p>
            <a:r>
              <a:rPr lang="en-US" altLang="zh-CN" b="1" dirty="0">
                <a:solidFill>
                  <a:schemeClr val="bg1"/>
                </a:solidFill>
              </a:rPr>
              <a:t>Builder</a:t>
            </a:r>
          </a:p>
          <a:p>
            <a:pPr indent="457200"/>
            <a:r>
              <a:rPr lang="zh-CN" altLang="en-US" dirty="0">
                <a:solidFill>
                  <a:schemeClr val="bg1"/>
                </a:solidFill>
              </a:rPr>
              <a:t>在“ </a:t>
            </a:r>
            <a:r>
              <a:rPr lang="en-US" altLang="zh-CN" dirty="0">
                <a:solidFill>
                  <a:schemeClr val="bg1"/>
                </a:solidFill>
              </a:rPr>
              <a:t>Builder</a:t>
            </a:r>
            <a:r>
              <a:rPr lang="zh-CN" altLang="en-US" dirty="0">
                <a:solidFill>
                  <a:schemeClr val="bg1"/>
                </a:solidFill>
              </a:rPr>
              <a:t>”选项卡下，请求构建</a:t>
            </a:r>
            <a:r>
              <a:rPr lang="zh-CN" altLang="en-US">
                <a:solidFill>
                  <a:schemeClr val="bg1"/>
                </a:solidFill>
              </a:rPr>
              <a:t>器允许您快速</a:t>
            </a:r>
            <a:r>
              <a:rPr lang="zh-CN" altLang="en-US" dirty="0">
                <a:solidFill>
                  <a:schemeClr val="bg1"/>
                </a:solidFill>
              </a:rPr>
              <a:t>创建任何类型的</a:t>
            </a:r>
            <a:r>
              <a:rPr lang="en-US" altLang="zh-CN" dirty="0">
                <a:solidFill>
                  <a:schemeClr val="bg1"/>
                </a:solidFill>
              </a:rPr>
              <a:t>HTTP</a:t>
            </a:r>
            <a:r>
              <a:rPr lang="zh-CN" altLang="en-US" dirty="0">
                <a:solidFill>
                  <a:schemeClr val="bg1"/>
                </a:solidFill>
              </a:rPr>
              <a:t>请求。</a:t>
            </a:r>
            <a:r>
              <a:rPr lang="en-US" altLang="zh-CN" dirty="0">
                <a:solidFill>
                  <a:schemeClr val="bg1"/>
                </a:solidFill>
              </a:rPr>
              <a:t>HTTP</a:t>
            </a:r>
            <a:r>
              <a:rPr lang="zh-CN" altLang="en-US" dirty="0">
                <a:solidFill>
                  <a:schemeClr val="bg1"/>
                </a:solidFill>
              </a:rPr>
              <a:t>请求的四个部分是</a:t>
            </a:r>
            <a:r>
              <a:rPr lang="en-US" altLang="zh-CN" dirty="0">
                <a:solidFill>
                  <a:schemeClr val="bg1"/>
                </a:solidFill>
              </a:rPr>
              <a:t>URL</a:t>
            </a:r>
            <a:r>
              <a:rPr lang="zh-CN" altLang="en-US" dirty="0">
                <a:solidFill>
                  <a:schemeClr val="bg1"/>
                </a:solidFill>
              </a:rPr>
              <a:t>，方法，标头和主体。</a:t>
            </a:r>
            <a:r>
              <a:rPr lang="en-US" altLang="zh-CN" err="1">
                <a:solidFill>
                  <a:schemeClr val="bg1"/>
                </a:solidFill>
              </a:rPr>
              <a:t>PostMan</a:t>
            </a:r>
            <a:r>
              <a:rPr lang="zh-CN" altLang="en-US">
                <a:solidFill>
                  <a:schemeClr val="bg1"/>
                </a:solidFill>
              </a:rPr>
              <a:t>为您提供</a:t>
            </a:r>
            <a:r>
              <a:rPr lang="zh-CN" altLang="en-US" dirty="0">
                <a:solidFill>
                  <a:schemeClr val="bg1"/>
                </a:solidFill>
              </a:rPr>
              <a:t>工具来处理这些部分。</a:t>
            </a:r>
          </a:p>
        </p:txBody>
      </p:sp>
      <p:pic>
        <p:nvPicPr>
          <p:cNvPr id="4" name="图片 3"/>
          <p:cNvPicPr>
            <a:picLocks noChangeAspect="1"/>
          </p:cNvPicPr>
          <p:nvPr/>
        </p:nvPicPr>
        <p:blipFill>
          <a:blip r:embed="rId2"/>
          <a:stretch>
            <a:fillRect/>
          </a:stretch>
        </p:blipFill>
        <p:spPr>
          <a:xfrm>
            <a:off x="828795" y="2002079"/>
            <a:ext cx="8763044" cy="4285927"/>
          </a:xfrm>
          <a:prstGeom prst="rect">
            <a:avLst/>
          </a:prstGeom>
        </p:spPr>
      </p:pic>
    </p:spTree>
    <p:extLst>
      <p:ext uri="{BB962C8B-B14F-4D97-AF65-F5344CB8AC3E}">
        <p14:creationId xmlns:p14="http://schemas.microsoft.com/office/powerpoint/2010/main" val="4291299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b="1" dirty="0"/>
              <a:t>可变高亮显示和工具提示悬停</a:t>
            </a:r>
            <a:endParaRPr lang="zh-CN" altLang="en-US" sz="1400" dirty="0"/>
          </a:p>
          <a:p>
            <a:endParaRPr lang="zh-CN" altLang="en-US" sz="1400"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1" y="1639929"/>
            <a:ext cx="5267325" cy="381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467447" y="1639929"/>
            <a:ext cx="2666930" cy="2031325"/>
          </a:xfrm>
          <a:prstGeom prst="rect">
            <a:avLst/>
          </a:prstGeom>
        </p:spPr>
        <p:txBody>
          <a:bodyPr wrap="square">
            <a:spAutoFit/>
          </a:bodyPr>
          <a:lstStyle/>
          <a:p>
            <a:r>
              <a:rPr lang="zh-CN" altLang="en-US" b="1" dirty="0"/>
              <a:t>变量</a:t>
            </a:r>
            <a:r>
              <a:rPr lang="zh-CN" altLang="en-US" dirty="0"/>
              <a:t>以橙色突出显示，</a:t>
            </a:r>
            <a:r>
              <a:rPr lang="zh-CN" altLang="en-US" b="1" dirty="0"/>
              <a:t>未解析的变量</a:t>
            </a:r>
            <a:r>
              <a:rPr lang="zh-CN" altLang="en-US" dirty="0"/>
              <a:t>以红色显示。悬停在变量上显示其当前值和范围。如果变量未解决 </a:t>
            </a:r>
            <a:r>
              <a:rPr lang="en-US" altLang="zh-CN" dirty="0"/>
              <a:t>- </a:t>
            </a:r>
            <a:r>
              <a:rPr lang="zh-CN" altLang="en-US" dirty="0"/>
              <a:t>即当前环境中没有值 </a:t>
            </a:r>
            <a:r>
              <a:rPr lang="en-US" altLang="zh-CN" dirty="0"/>
              <a:t>- </a:t>
            </a:r>
            <a:r>
              <a:rPr lang="zh-CN" altLang="en-US" dirty="0"/>
              <a:t>工具提示显示适当的反馈。</a:t>
            </a:r>
          </a:p>
        </p:txBody>
      </p:sp>
    </p:spTree>
    <p:extLst>
      <p:ext uri="{BB962C8B-B14F-4D97-AF65-F5344CB8AC3E}">
        <p14:creationId xmlns:p14="http://schemas.microsoft.com/office/powerpoint/2010/main" val="35896221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5151" y="192167"/>
            <a:ext cx="6095840" cy="685857"/>
          </a:xfrm>
          <a:prstGeom prst="rect">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zh-CN" altLang="en-US" sz="3200" b="1" dirty="0">
                <a:solidFill>
                  <a:srgbClr val="4979CC"/>
                </a:solidFill>
              </a:rPr>
              <a:t>管理环境</a:t>
            </a:r>
            <a:br>
              <a:rPr lang="en-US" altLang="zh-CN" sz="3200" b="1" dirty="0">
                <a:solidFill>
                  <a:srgbClr val="4979CC"/>
                </a:solidFill>
              </a:rPr>
            </a:br>
            <a:r>
              <a:rPr lang="en-US" altLang="zh-CN" sz="3200" b="1" dirty="0">
                <a:solidFill>
                  <a:srgbClr val="4979CC"/>
                </a:solidFill>
              </a:rPr>
              <a:t>(Manage environments)</a:t>
            </a: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dirty="0"/>
              <a:t>每个环境都是一组键值对，键作为变量名称。这些可以使用数据编辑器进行编辑。</a:t>
            </a:r>
          </a:p>
          <a:p>
            <a:r>
              <a:rPr lang="zh-CN" altLang="en-US" sz="1400" dirty="0"/>
              <a:t>环境和全局变量将始终作为字符串存储。如果您正在存储对象</a:t>
            </a:r>
            <a:r>
              <a:rPr lang="en-US" altLang="zh-CN" sz="1400" dirty="0"/>
              <a:t>/</a:t>
            </a:r>
            <a:r>
              <a:rPr lang="zh-CN" altLang="en-US" sz="1400" dirty="0"/>
              <a:t>数组，请确保</a:t>
            </a:r>
            <a:r>
              <a:rPr lang="en-US" altLang="zh-CN" sz="1400" dirty="0" err="1"/>
              <a:t>JSON.stringify</a:t>
            </a:r>
            <a:r>
              <a:rPr lang="en-US" altLang="zh-CN" sz="1400" dirty="0"/>
              <a:t>()</a:t>
            </a:r>
            <a:r>
              <a:rPr lang="zh-CN" altLang="en-US" sz="1400" dirty="0"/>
              <a:t>在存储之前对它们进行</a:t>
            </a:r>
            <a:r>
              <a:rPr lang="en-US" altLang="zh-CN" sz="1400" dirty="0" err="1"/>
              <a:t>JSON.parse</a:t>
            </a:r>
            <a:r>
              <a:rPr lang="en-US" altLang="zh-CN" sz="1400" dirty="0"/>
              <a:t>()</a:t>
            </a:r>
            <a:r>
              <a:rPr lang="zh-CN" altLang="en-US" sz="1400" dirty="0"/>
              <a:t>检索</a:t>
            </a:r>
            <a:endParaRPr lang="en-US" altLang="zh-CN" sz="1400" dirty="0"/>
          </a:p>
          <a:p>
            <a:r>
              <a:rPr lang="zh-CN" altLang="en-US" sz="1400" b="1" dirty="0"/>
              <a:t>什么是环境？</a:t>
            </a:r>
            <a:endParaRPr lang="en-US" altLang="zh-CN" sz="1400" b="1" dirty="0"/>
          </a:p>
          <a:p>
            <a:r>
              <a:rPr lang="zh-CN" altLang="en-US" sz="1400" dirty="0"/>
              <a:t>在使用</a:t>
            </a:r>
            <a:r>
              <a:rPr lang="en-US" altLang="zh-CN" sz="1400" dirty="0"/>
              <a:t>API​​</a:t>
            </a:r>
            <a:r>
              <a:rPr lang="zh-CN" altLang="en-US" sz="1400" dirty="0"/>
              <a:t>时，您通常需要具有不同的设置。例如，您的本地机器，开发服务器或编写</a:t>
            </a:r>
            <a:r>
              <a:rPr lang="en-US" altLang="zh-CN" sz="1400" dirty="0"/>
              <a:t>API</a:t>
            </a:r>
            <a:r>
              <a:rPr lang="zh-CN" altLang="en-US" sz="1400" dirty="0"/>
              <a:t>。环境使您能够使用变量自定义请求。这样，您可以轻松地在不同设置之间切换，而无需更改您的请求。一旦他们在</a:t>
            </a:r>
            <a:r>
              <a:rPr lang="en-US" altLang="zh-CN" sz="1400" dirty="0" err="1"/>
              <a:t>PostMan</a:t>
            </a:r>
            <a:r>
              <a:rPr lang="zh-CN" altLang="en-US" sz="1400" dirty="0"/>
              <a:t>，你就不必担心记住这些价值观。环境可以下载并保存为</a:t>
            </a:r>
            <a:r>
              <a:rPr lang="en-US" altLang="zh-CN" sz="1400" dirty="0"/>
              <a:t>JSON</a:t>
            </a:r>
            <a:r>
              <a:rPr lang="zh-CN" altLang="en-US" sz="1400" dirty="0"/>
              <a:t>文件并稍后上传。</a:t>
            </a:r>
          </a:p>
          <a:p>
            <a:endParaRPr lang="zh-CN" altLang="en-US" sz="14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97" y="3100332"/>
            <a:ext cx="5562454" cy="2609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994" y="3100332"/>
            <a:ext cx="3581305" cy="2609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9954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zh-CN" altLang="en-US" sz="3200" b="1" dirty="0">
                <a:solidFill>
                  <a:srgbClr val="4979CC"/>
                </a:solidFill>
              </a:rPr>
              <a:t>管理环境</a:t>
            </a:r>
            <a:br>
              <a:rPr lang="en-US" altLang="zh-CN" sz="3200" b="1" dirty="0">
                <a:solidFill>
                  <a:srgbClr val="4979CC"/>
                </a:solidFill>
              </a:rPr>
            </a:br>
            <a:r>
              <a:rPr lang="en-US" altLang="zh-CN" sz="3200" b="1" dirty="0">
                <a:solidFill>
                  <a:srgbClr val="4979CC"/>
                </a:solidFill>
              </a:rPr>
              <a:t>(Manage environments)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b="1" dirty="0"/>
              <a:t>创建一个新的环境</a:t>
            </a:r>
          </a:p>
          <a:p>
            <a:r>
              <a:rPr lang="zh-CN" altLang="en-US" sz="1400" dirty="0"/>
              <a:t>点击</a:t>
            </a:r>
            <a:r>
              <a:rPr lang="en-US" altLang="zh-CN" sz="1400" dirty="0" err="1"/>
              <a:t>PostMan</a:t>
            </a:r>
            <a:r>
              <a:rPr lang="zh-CN" altLang="en-US" sz="1400" dirty="0"/>
              <a:t>应用程序右上角的齿轮图标，然后选择“</a:t>
            </a:r>
            <a:r>
              <a:rPr lang="en-US" altLang="zh-CN" sz="1400" dirty="0"/>
              <a:t>Manage environments</a:t>
            </a:r>
            <a:r>
              <a:rPr lang="zh-CN" altLang="en-US" sz="1400" dirty="0"/>
              <a:t>”。单击添加按钮创建一个新的环境。</a:t>
            </a:r>
            <a:endParaRPr lang="en-US" altLang="zh-CN" sz="1400" dirty="0"/>
          </a:p>
          <a:p>
            <a:endParaRPr lang="zh-CN" altLang="en-US" sz="14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93" y="1784426"/>
            <a:ext cx="5333860" cy="366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573" y="1793896"/>
            <a:ext cx="3657504"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9954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zh-CN" altLang="en-US" sz="3200" b="1" dirty="0">
                <a:solidFill>
                  <a:srgbClr val="4979CC"/>
                </a:solidFill>
              </a:rPr>
              <a:t>管理环境</a:t>
            </a:r>
            <a:br>
              <a:rPr lang="zh-CN" altLang="en-US" sz="3200" b="1" dirty="0">
                <a:solidFill>
                  <a:srgbClr val="4979CC"/>
                </a:solidFill>
              </a:rPr>
            </a:br>
            <a:r>
              <a:rPr lang="en-US" altLang="zh-CN" sz="3200" b="1" dirty="0">
                <a:solidFill>
                  <a:srgbClr val="4979CC"/>
                </a:solidFill>
              </a:rPr>
              <a:t>(Manage environments)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b="1" dirty="0"/>
              <a:t>管理环境</a:t>
            </a:r>
          </a:p>
          <a:p>
            <a:r>
              <a:rPr lang="zh-CN" altLang="en-US" sz="1400" dirty="0"/>
              <a:t>点击</a:t>
            </a:r>
            <a:r>
              <a:rPr lang="en-US" altLang="zh-CN" sz="1400" dirty="0" err="1"/>
              <a:t>PostMan</a:t>
            </a:r>
            <a:r>
              <a:rPr lang="zh-CN" altLang="en-US" sz="1400" dirty="0"/>
              <a:t>应用程序右上角的齿轮图标，然后选择“</a:t>
            </a:r>
            <a:r>
              <a:rPr lang="en-US" altLang="zh-CN" sz="1400" dirty="0"/>
              <a:t>Manage environments</a:t>
            </a:r>
            <a:r>
              <a:rPr lang="zh-CN" altLang="en-US" sz="1400" dirty="0"/>
              <a:t>”。除了创建和共享环境</a:t>
            </a:r>
            <a:r>
              <a:rPr lang="zh-CN" altLang="en-US" sz="1400"/>
              <a:t>之外，您还</a:t>
            </a:r>
            <a:r>
              <a:rPr lang="zh-CN" altLang="en-US" sz="1400" dirty="0"/>
              <a:t>可以复制，导出和删除环境。这</a:t>
            </a:r>
            <a:r>
              <a:rPr lang="zh-CN" altLang="en-US" sz="1400"/>
              <a:t>也是您可以</a:t>
            </a:r>
            <a:r>
              <a:rPr lang="zh-CN" altLang="en-US" sz="1400" dirty="0"/>
              <a:t>将环境导入为单个</a:t>
            </a:r>
            <a:r>
              <a:rPr lang="en-US" altLang="zh-CN" sz="1400" dirty="0"/>
              <a:t>JSON</a:t>
            </a:r>
            <a:r>
              <a:rPr lang="zh-CN" altLang="en-US" sz="1400" dirty="0"/>
              <a:t>文件的地方。</a:t>
            </a:r>
          </a:p>
          <a:p>
            <a:r>
              <a:rPr lang="zh-CN" altLang="en-US" sz="1400" b="1" dirty="0"/>
              <a:t>选择活动环境</a:t>
            </a:r>
          </a:p>
          <a:p>
            <a:r>
              <a:rPr lang="zh-CN" altLang="en-US" sz="1400" dirty="0"/>
              <a:t>单击</a:t>
            </a:r>
            <a:r>
              <a:rPr lang="en-US" altLang="zh-CN" sz="1400" dirty="0"/>
              <a:t>Postman</a:t>
            </a:r>
            <a:r>
              <a:rPr lang="zh-CN" altLang="en-US" sz="1400" dirty="0"/>
              <a:t>应用程序右上角的下拉菜单，选择活动环境，或输入环境名称。选择环境</a:t>
            </a:r>
            <a:r>
              <a:rPr lang="zh-CN" altLang="en-US" sz="1400"/>
              <a:t>后，您可以</a:t>
            </a:r>
            <a:r>
              <a:rPr lang="zh-CN" altLang="en-US" sz="1400" dirty="0"/>
              <a:t>访问活动环境范围内的变量。</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94" y="3039703"/>
            <a:ext cx="7010216" cy="251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7997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zh-CN" altLang="en-US" sz="3200" b="1" dirty="0">
                <a:solidFill>
                  <a:srgbClr val="4979CC"/>
                </a:solidFill>
              </a:rPr>
              <a:t>管理环境</a:t>
            </a:r>
            <a:br>
              <a:rPr lang="zh-CN" altLang="en-US" sz="3200" b="1" dirty="0">
                <a:solidFill>
                  <a:srgbClr val="4979CC"/>
                </a:solidFill>
              </a:rPr>
            </a:br>
            <a:r>
              <a:rPr lang="en-US" altLang="zh-CN" sz="3200" b="1" dirty="0">
                <a:solidFill>
                  <a:srgbClr val="4979CC"/>
                </a:solidFill>
              </a:rPr>
              <a:t>(Manage environments)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b="1" dirty="0"/>
              <a:t>编辑活动环境                                                                                     分享环境</a:t>
            </a:r>
            <a:endParaRPr lang="zh-CN" altLang="en-US" sz="1400" dirty="0"/>
          </a:p>
          <a:p>
            <a:endParaRPr lang="zh-CN" altLang="en-US" sz="1400" b="1" dirty="0"/>
          </a:p>
          <a:p>
            <a:endParaRPr lang="zh-CN" altLang="en-US" sz="14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84" y="2173315"/>
            <a:ext cx="4057650" cy="27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095883" y="1389422"/>
            <a:ext cx="5400675" cy="738664"/>
          </a:xfrm>
          <a:prstGeom prst="rect">
            <a:avLst/>
          </a:prstGeom>
        </p:spPr>
        <p:txBody>
          <a:bodyPr>
            <a:spAutoFit/>
          </a:bodyPr>
          <a:lstStyle/>
          <a:p>
            <a:r>
              <a:rPr lang="zh-CN" altLang="en-US" sz="1400" dirty="0"/>
              <a:t>点击</a:t>
            </a:r>
            <a:r>
              <a:rPr lang="en-US" altLang="zh-CN" sz="1400" dirty="0" err="1"/>
              <a:t>PostMan</a:t>
            </a:r>
            <a:r>
              <a:rPr lang="zh-CN" altLang="en-US" sz="1400" dirty="0"/>
              <a:t>应用程序右上角的齿轮图标，然后选择“</a:t>
            </a:r>
            <a:r>
              <a:rPr lang="en-US" altLang="zh-CN" sz="1400" dirty="0"/>
              <a:t>Manage Environments</a:t>
            </a:r>
            <a:r>
              <a:rPr lang="zh-CN" altLang="en-US" sz="1400" dirty="0"/>
              <a:t>”。单击要共享的环境旁边的“ </a:t>
            </a:r>
            <a:r>
              <a:rPr lang="en-US" altLang="zh-CN" sz="1400" b="1" dirty="0"/>
              <a:t>Duplicate Environment</a:t>
            </a:r>
            <a:r>
              <a:rPr lang="zh-CN" altLang="en-US" sz="1400" b="1" dirty="0"/>
              <a:t>”</a:t>
            </a:r>
            <a:r>
              <a:rPr lang="zh-CN" altLang="en-US" sz="1400" dirty="0"/>
              <a:t>图标。</a:t>
            </a:r>
          </a:p>
        </p:txBody>
      </p:sp>
      <p:sp>
        <p:nvSpPr>
          <p:cNvPr id="5" name="TextBox 4"/>
          <p:cNvSpPr txBox="1"/>
          <p:nvPr/>
        </p:nvSpPr>
        <p:spPr>
          <a:xfrm>
            <a:off x="438284" y="1377757"/>
            <a:ext cx="4419483" cy="738664"/>
          </a:xfrm>
          <a:prstGeom prst="rect">
            <a:avLst/>
          </a:prstGeom>
          <a:noFill/>
        </p:spPr>
        <p:txBody>
          <a:bodyPr wrap="square" rtlCol="0">
            <a:spAutoFit/>
          </a:bodyPr>
          <a:lstStyle/>
          <a:p>
            <a:r>
              <a:rPr lang="zh-CN" altLang="en-US" sz="1400" dirty="0"/>
              <a:t>单击</a:t>
            </a:r>
            <a:r>
              <a:rPr lang="en-US" altLang="zh-CN" sz="1400" dirty="0"/>
              <a:t>Postman</a:t>
            </a:r>
            <a:r>
              <a:rPr lang="zh-CN" altLang="en-US" sz="1400" dirty="0"/>
              <a:t>应用程序右上角的快速查找图标以显示环境和全局变量。单击编辑链接将打开一个模式来编辑键和值。</a:t>
            </a:r>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3" y="2135216"/>
            <a:ext cx="5333860" cy="278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0201" y="5068839"/>
            <a:ext cx="9829542" cy="523220"/>
          </a:xfrm>
          <a:prstGeom prst="rect">
            <a:avLst/>
          </a:prstGeom>
          <a:noFill/>
        </p:spPr>
        <p:txBody>
          <a:bodyPr wrap="square" rtlCol="0">
            <a:spAutoFit/>
          </a:bodyPr>
          <a:lstStyle/>
          <a:p>
            <a:r>
              <a:rPr lang="zh-CN" altLang="en-US" sz="1400" dirty="0"/>
              <a:t>创建副本是最佳做法，删除任何敏感值（如密码和访问令牌），然后才能下载副本以与其他人共享。当其他人导入环境或访问共享模板时，他们可以在自己的模板版本中输入自己的个人信息。</a:t>
            </a:r>
          </a:p>
        </p:txBody>
      </p:sp>
    </p:spTree>
    <p:extLst>
      <p:ext uri="{BB962C8B-B14F-4D97-AF65-F5344CB8AC3E}">
        <p14:creationId xmlns:p14="http://schemas.microsoft.com/office/powerpoint/2010/main" val="9710643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zh-CN" altLang="en-US" sz="3200" b="1" dirty="0">
                <a:solidFill>
                  <a:srgbClr val="4979CC"/>
                </a:solidFill>
              </a:rPr>
              <a:t>管理全局变量</a:t>
            </a:r>
            <a:br>
              <a:rPr lang="zh-CN" altLang="en-US" sz="3200" b="1" dirty="0">
                <a:solidFill>
                  <a:srgbClr val="4979CC"/>
                </a:solidFill>
              </a:rPr>
            </a:b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dirty="0"/>
              <a:t>全局变量提供一组在所有范围内始终可用的</a:t>
            </a:r>
            <a:r>
              <a:rPr lang="zh-CN" altLang="en-US" sz="1400"/>
              <a:t>变量。您可以</a:t>
            </a:r>
            <a:r>
              <a:rPr lang="zh-CN" altLang="en-US" sz="1400" dirty="0"/>
              <a:t>拥有多个环境，一次只能有一个活动。</a:t>
            </a:r>
            <a:r>
              <a:rPr lang="zh-CN" altLang="en-US" sz="1400"/>
              <a:t>但是，您只能</a:t>
            </a:r>
            <a:r>
              <a:rPr lang="zh-CN" altLang="en-US" sz="1400" dirty="0"/>
              <a:t>有一组全局变量，它们将始终可用。 </a:t>
            </a:r>
          </a:p>
          <a:p>
            <a:r>
              <a:rPr lang="zh-CN" altLang="en-US" sz="1400" dirty="0"/>
              <a:t>环境和全局变量将始终作为字符串存储</a:t>
            </a:r>
            <a:r>
              <a:rPr lang="zh-CN" altLang="en-US" sz="1400"/>
              <a:t>。如果您正在</a:t>
            </a:r>
            <a:r>
              <a:rPr lang="zh-CN" altLang="en-US" sz="1400" dirty="0"/>
              <a:t>存储对象</a:t>
            </a:r>
            <a:r>
              <a:rPr lang="en-US" altLang="zh-CN" sz="1400" dirty="0"/>
              <a:t>/</a:t>
            </a:r>
            <a:r>
              <a:rPr lang="zh-CN" altLang="en-US" sz="1400" dirty="0"/>
              <a:t>数组，请确保</a:t>
            </a:r>
            <a:r>
              <a:rPr lang="en-US" altLang="zh-CN" sz="1400" dirty="0" err="1"/>
              <a:t>JSON.stringify</a:t>
            </a:r>
            <a:r>
              <a:rPr lang="en-US" altLang="zh-CN" sz="1400" dirty="0"/>
              <a:t>()</a:t>
            </a:r>
            <a:r>
              <a:rPr lang="zh-CN" altLang="en-US" sz="1400" dirty="0"/>
              <a:t>在存储之前对它们进行</a:t>
            </a:r>
            <a:r>
              <a:rPr lang="en-US" altLang="zh-CN" sz="1400" dirty="0" err="1"/>
              <a:t>JSON.parse</a:t>
            </a:r>
            <a:r>
              <a:rPr lang="en-US" altLang="zh-CN" sz="1400" dirty="0"/>
              <a:t>()</a:t>
            </a:r>
            <a:r>
              <a:rPr lang="zh-CN" altLang="en-US" sz="1400" dirty="0"/>
              <a:t>检索。</a:t>
            </a:r>
            <a:endParaRPr lang="en-US" altLang="zh-CN" sz="1400" dirty="0"/>
          </a:p>
          <a:p>
            <a:r>
              <a:rPr lang="zh-CN" altLang="en-US" sz="1400" b="1" dirty="0"/>
              <a:t>管理全局变量</a:t>
            </a:r>
            <a:r>
              <a:rPr lang="en-US" altLang="zh-CN" sz="1400" b="1" dirty="0"/>
              <a:t>						</a:t>
            </a:r>
            <a:r>
              <a:rPr lang="zh-CN" altLang="en-US" sz="1400" b="1" dirty="0"/>
              <a:t>查看全局变量</a:t>
            </a:r>
            <a:endParaRPr lang="zh-CN" altLang="en-US" sz="1400" dirty="0"/>
          </a:p>
          <a:p>
            <a:r>
              <a:rPr lang="zh-CN" altLang="en-US" sz="1400" b="1" dirty="0"/>
              <a:t>                   </a:t>
            </a:r>
            <a:endParaRPr lang="en-US" altLang="zh-CN" sz="1400" b="1"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1" y="3148420"/>
            <a:ext cx="4114692" cy="2606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81191" y="2438376"/>
            <a:ext cx="6629226" cy="738664"/>
          </a:xfrm>
          <a:prstGeom prst="rect">
            <a:avLst/>
          </a:prstGeom>
          <a:noFill/>
        </p:spPr>
        <p:txBody>
          <a:bodyPr wrap="square" rtlCol="0">
            <a:spAutoFit/>
          </a:bodyPr>
          <a:lstStyle/>
          <a:p>
            <a:r>
              <a:rPr lang="zh-CN" altLang="en-US" sz="1400" dirty="0"/>
              <a:t>点击</a:t>
            </a:r>
            <a:r>
              <a:rPr lang="en-US" altLang="zh-CN" sz="1400" dirty="0" err="1"/>
              <a:t>PostMan</a:t>
            </a:r>
            <a:r>
              <a:rPr lang="zh-CN" altLang="en-US" sz="1400" dirty="0"/>
              <a:t>应用程序右上角的齿轮图标，然后选择“</a:t>
            </a:r>
            <a:r>
              <a:rPr lang="en-US" altLang="zh-CN" sz="1400" dirty="0"/>
              <a:t>Manage environments”</a:t>
            </a:r>
            <a:r>
              <a:rPr lang="zh-CN" altLang="en-US" sz="1400" dirty="0"/>
              <a:t>。单击模态底部的“</a:t>
            </a:r>
            <a:r>
              <a:rPr lang="en-US" altLang="zh-CN" sz="1400" dirty="0" err="1"/>
              <a:t>Globals</a:t>
            </a:r>
            <a:r>
              <a:rPr lang="en-US" altLang="zh-CN" sz="1400" dirty="0"/>
              <a:t>”</a:t>
            </a:r>
            <a:r>
              <a:rPr lang="zh-CN" altLang="en-US" sz="1400" dirty="0"/>
              <a:t>按钮，显示一个键值编辑器来添加，编辑和删除全局变量。这也是您可以将全局变量下载为单个</a:t>
            </a:r>
            <a:r>
              <a:rPr lang="en-US" altLang="zh-CN" sz="1400" dirty="0"/>
              <a:t>JSON</a:t>
            </a:r>
            <a:r>
              <a:rPr lang="zh-CN" altLang="en-US" sz="1400" dirty="0"/>
              <a:t>文件的地方。</a:t>
            </a:r>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772" y="3148420"/>
            <a:ext cx="3401174" cy="2606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9968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a:xfrm>
            <a:off x="2390854" y="1335137"/>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dirty="0"/>
              <a:t>API</a:t>
            </a:r>
            <a:r>
              <a:rPr lang="zh-CN" altLang="en-US" dirty="0"/>
              <a:t>文档</a:t>
            </a:r>
            <a:endParaRPr lang="en-US" dirty="0">
              <a:solidFill>
                <a:schemeClr val="bg1"/>
              </a:solidFill>
            </a:endParaRPr>
          </a:p>
        </p:txBody>
      </p:sp>
      <p:sp>
        <p:nvSpPr>
          <p:cNvPr id="12" name="文本框 11"/>
          <p:cNvSpPr txBox="1"/>
          <p:nvPr/>
        </p:nvSpPr>
        <p:spPr>
          <a:xfrm>
            <a:off x="2124161" y="3505894"/>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zh-CN" altLang="en-US" dirty="0"/>
              <a:t>什么是</a:t>
            </a:r>
            <a:r>
              <a:rPr lang="en-US" altLang="zh-CN" dirty="0"/>
              <a:t>API</a:t>
            </a:r>
            <a:r>
              <a:rPr lang="zh-CN" altLang="en-US" dirty="0"/>
              <a:t>文档</a:t>
            </a:r>
            <a:endParaRPr lang="en-US" altLang="zh-CN" dirty="0"/>
          </a:p>
        </p:txBody>
      </p:sp>
      <p:sp>
        <p:nvSpPr>
          <p:cNvPr id="14" name="文本框 13"/>
          <p:cNvSpPr txBox="1"/>
          <p:nvPr/>
        </p:nvSpPr>
        <p:spPr>
          <a:xfrm>
            <a:off x="2124161" y="421154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查看</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API</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文档</a:t>
            </a:r>
          </a:p>
        </p:txBody>
      </p:sp>
      <p:sp>
        <p:nvSpPr>
          <p:cNvPr id="18" name="文本框 17"/>
          <p:cNvSpPr txBox="1"/>
          <p:nvPr/>
        </p:nvSpPr>
        <p:spPr>
          <a:xfrm>
            <a:off x="2124161" y="489732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环境和环境模板</a:t>
            </a:r>
          </a:p>
        </p:txBody>
      </p:sp>
      <p:sp>
        <p:nvSpPr>
          <p:cNvPr id="6" name="文本框 11"/>
          <p:cNvSpPr txBox="1"/>
          <p:nvPr/>
        </p:nvSpPr>
        <p:spPr>
          <a:xfrm>
            <a:off x="5505428" y="3505894"/>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zh-CN" altLang="en-US" dirty="0"/>
              <a:t>使用</a:t>
            </a:r>
            <a:r>
              <a:rPr lang="en-US" altLang="zh-CN" dirty="0"/>
              <a:t>Markdown</a:t>
            </a:r>
            <a:r>
              <a:rPr lang="zh-CN" altLang="en-US" dirty="0"/>
              <a:t>进行文档化</a:t>
            </a:r>
            <a:endParaRPr lang="en-US" altLang="zh-CN" dirty="0"/>
          </a:p>
        </p:txBody>
      </p:sp>
      <p:sp>
        <p:nvSpPr>
          <p:cNvPr id="7" name="文本框 13"/>
          <p:cNvSpPr txBox="1"/>
          <p:nvPr/>
        </p:nvSpPr>
        <p:spPr>
          <a:xfrm>
            <a:off x="5505428" y="421154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发布公共文档</a:t>
            </a:r>
          </a:p>
        </p:txBody>
      </p:sp>
      <p:sp>
        <p:nvSpPr>
          <p:cNvPr id="8" name="文本框 17"/>
          <p:cNvSpPr txBox="1"/>
          <p:nvPr/>
        </p:nvSpPr>
        <p:spPr>
          <a:xfrm>
            <a:off x="5505428" y="489732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添加和验证自定义域</a:t>
            </a:r>
          </a:p>
        </p:txBody>
      </p:sp>
    </p:spTree>
    <p:extLst>
      <p:ext uri="{BB962C8B-B14F-4D97-AF65-F5344CB8AC3E}">
        <p14:creationId xmlns:p14="http://schemas.microsoft.com/office/powerpoint/2010/main" val="2352280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CA2F3E1-7053-453F-A60A-0CDAEB93D1EB}"/>
              </a:ext>
            </a:extLst>
          </p:cNvPr>
          <p:cNvSpPr>
            <a:spLocks noGrp="1"/>
          </p:cNvSpPr>
          <p:nvPr>
            <p:ph type="title"/>
          </p:nvPr>
        </p:nvSpPr>
        <p:spPr>
          <a:xfrm>
            <a:off x="3419527" y="573157"/>
            <a:ext cx="3733702" cy="609584"/>
          </a:xfrm>
        </p:spPr>
        <p:style>
          <a:lnRef idx="0">
            <a:schemeClr val="accent2"/>
          </a:lnRef>
          <a:fillRef idx="3">
            <a:schemeClr val="accent2"/>
          </a:fillRef>
          <a:effectRef idx="3">
            <a:schemeClr val="accent2"/>
          </a:effectRef>
          <a:fontRef idx="minor">
            <a:schemeClr val="lt1"/>
          </a:fontRef>
        </p:style>
        <p:txBody>
          <a:bodyPr>
            <a:normAutofit/>
          </a:bodyPr>
          <a:lstStyle/>
          <a:p>
            <a:r>
              <a:rPr lang="zh-CN" altLang="en-US" sz="3200" dirty="0"/>
              <a:t>什么是</a:t>
            </a:r>
            <a:r>
              <a:rPr lang="en-US" altLang="zh-CN" sz="3200" dirty="0"/>
              <a:t>API</a:t>
            </a:r>
            <a:r>
              <a:rPr lang="zh-CN" altLang="en-US" sz="3200" dirty="0"/>
              <a:t>文档</a:t>
            </a:r>
            <a:endParaRPr lang="en-US" altLang="zh-CN" sz="3200" dirty="0"/>
          </a:p>
        </p:txBody>
      </p:sp>
      <p:sp>
        <p:nvSpPr>
          <p:cNvPr id="10" name="矩形 9">
            <a:extLst>
              <a:ext uri="{FF2B5EF4-FFF2-40B4-BE49-F238E27FC236}">
                <a16:creationId xmlns:a16="http://schemas.microsoft.com/office/drawing/2014/main" id="{0FE6558F-C590-4854-9AB5-2F8FCC1BA478}"/>
              </a:ext>
            </a:extLst>
          </p:cNvPr>
          <p:cNvSpPr/>
          <p:nvPr/>
        </p:nvSpPr>
        <p:spPr>
          <a:xfrm>
            <a:off x="1209785" y="1563732"/>
            <a:ext cx="7391205" cy="2308324"/>
          </a:xfrm>
          <a:prstGeom prst="rect">
            <a:avLst/>
          </a:prstGeom>
        </p:spPr>
        <p:txBody>
          <a:bodyPr wrap="square">
            <a:spAutoFit/>
          </a:bodyPr>
          <a:lstStyle/>
          <a:p>
            <a:r>
              <a:rPr lang="en-US" altLang="zh-CN" dirty="0">
                <a:solidFill>
                  <a:schemeClr val="bg1"/>
                </a:solidFill>
                <a:latin typeface="Open Sans"/>
              </a:rPr>
              <a:t>Postman</a:t>
            </a:r>
            <a:r>
              <a:rPr lang="zh-CN" altLang="en-US" dirty="0">
                <a:solidFill>
                  <a:schemeClr val="bg1"/>
                </a:solidFill>
                <a:latin typeface="Open Sans"/>
              </a:rPr>
              <a:t>的</a:t>
            </a:r>
            <a:r>
              <a:rPr lang="en-US" altLang="zh-CN" dirty="0">
                <a:solidFill>
                  <a:schemeClr val="bg1"/>
                </a:solidFill>
                <a:latin typeface="Open Sans"/>
              </a:rPr>
              <a:t>API</a:t>
            </a:r>
            <a:r>
              <a:rPr lang="zh-CN" altLang="en-US" dirty="0">
                <a:solidFill>
                  <a:schemeClr val="bg1"/>
                </a:solidFill>
                <a:latin typeface="Open Sans"/>
              </a:rPr>
              <a:t>文档</a:t>
            </a:r>
            <a:r>
              <a:rPr lang="zh-CN" altLang="en-US">
                <a:solidFill>
                  <a:schemeClr val="bg1"/>
                </a:solidFill>
                <a:latin typeface="Open Sans"/>
              </a:rPr>
              <a:t>功能允许您共享</a:t>
            </a:r>
            <a:r>
              <a:rPr lang="zh-CN" altLang="en-US" dirty="0">
                <a:solidFill>
                  <a:schemeClr val="bg1"/>
                </a:solidFill>
                <a:latin typeface="Open Sans"/>
              </a:rPr>
              <a:t>公共或私人</a:t>
            </a:r>
            <a:r>
              <a:rPr lang="en-US" altLang="zh-CN" dirty="0">
                <a:solidFill>
                  <a:schemeClr val="bg1"/>
                </a:solidFill>
                <a:latin typeface="Open Sans"/>
              </a:rPr>
              <a:t>API</a:t>
            </a:r>
            <a:r>
              <a:rPr lang="zh-CN" altLang="en-US" dirty="0">
                <a:solidFill>
                  <a:schemeClr val="bg1"/>
                </a:solidFill>
                <a:latin typeface="Open Sans"/>
              </a:rPr>
              <a:t>文档，通过网页可以很好地查看。 </a:t>
            </a:r>
          </a:p>
          <a:p>
            <a:r>
              <a:rPr lang="en-US" altLang="zh-CN" dirty="0">
                <a:solidFill>
                  <a:schemeClr val="bg1"/>
                </a:solidFill>
                <a:latin typeface="Open Sans"/>
              </a:rPr>
              <a:t>Postman</a:t>
            </a:r>
            <a:r>
              <a:rPr lang="zh-CN" altLang="en-US" dirty="0">
                <a:solidFill>
                  <a:schemeClr val="bg1"/>
                </a:solidFill>
                <a:latin typeface="Open Sans"/>
              </a:rPr>
              <a:t>可以实时自动生成并托管基于浏览器的</a:t>
            </a:r>
            <a:r>
              <a:rPr lang="en-US" altLang="zh-CN" dirty="0">
                <a:solidFill>
                  <a:schemeClr val="bg1"/>
                </a:solidFill>
                <a:latin typeface="Open Sans"/>
              </a:rPr>
              <a:t>API</a:t>
            </a:r>
            <a:r>
              <a:rPr lang="zh-CN" altLang="en-US" dirty="0">
                <a:solidFill>
                  <a:schemeClr val="bg1"/>
                </a:solidFill>
                <a:latin typeface="Open Sans"/>
              </a:rPr>
              <a:t>文档。每个集合都有一个私有和公共文档视图，实时使用同步到我们的服务器的数据生成。为了  </a:t>
            </a:r>
            <a:r>
              <a:rPr lang="en-US" altLang="zh-CN" dirty="0">
                <a:solidFill>
                  <a:schemeClr val="bg1"/>
                </a:solidFill>
                <a:latin typeface="Open Sans"/>
              </a:rPr>
              <a:t> access the private view</a:t>
            </a:r>
            <a:r>
              <a:rPr lang="zh-CN" altLang="en-US" dirty="0">
                <a:solidFill>
                  <a:schemeClr val="bg1"/>
                </a:solidFill>
                <a:latin typeface="Open Sans"/>
              </a:rPr>
              <a:t>，请点击</a:t>
            </a:r>
            <a:r>
              <a:rPr lang="en-US" altLang="zh-CN" dirty="0">
                <a:solidFill>
                  <a:schemeClr val="bg1"/>
                </a:solidFill>
                <a:latin typeface="Open Sans"/>
              </a:rPr>
              <a:t>Postman</a:t>
            </a:r>
            <a:r>
              <a:rPr lang="zh-CN" altLang="en-US" dirty="0">
                <a:solidFill>
                  <a:schemeClr val="bg1"/>
                </a:solidFill>
                <a:latin typeface="Open Sans"/>
              </a:rPr>
              <a:t>应用或“</a:t>
            </a:r>
            <a:r>
              <a:rPr lang="en-US" altLang="zh-CN" dirty="0">
                <a:solidFill>
                  <a:schemeClr val="bg1"/>
                </a:solidFill>
                <a:latin typeface="Open Sans"/>
              </a:rPr>
              <a:t>Team Library</a:t>
            </a:r>
            <a:r>
              <a:rPr lang="zh-CN" altLang="en-US" dirty="0">
                <a:solidFill>
                  <a:schemeClr val="bg1"/>
                </a:solidFill>
                <a:latin typeface="Open Sans"/>
              </a:rPr>
              <a:t>”中的“</a:t>
            </a:r>
            <a:r>
              <a:rPr lang="en-US" altLang="zh-CN" dirty="0">
                <a:solidFill>
                  <a:schemeClr val="bg1"/>
                </a:solidFill>
                <a:latin typeface="Open Sans"/>
              </a:rPr>
              <a:t>View in web</a:t>
            </a:r>
            <a:r>
              <a:rPr lang="zh-CN" altLang="en-US" dirty="0">
                <a:solidFill>
                  <a:schemeClr val="bg1"/>
                </a:solidFill>
                <a:latin typeface="Open Sans"/>
              </a:rPr>
              <a:t>”。公开视图可通过公开链接访问，在</a:t>
            </a:r>
            <a:r>
              <a:rPr lang="en-US" altLang="zh-CN" dirty="0">
                <a:solidFill>
                  <a:schemeClr val="bg1"/>
                </a:solidFill>
                <a:latin typeface="Open Sans"/>
              </a:rPr>
              <a:t>publish your documentation</a:t>
            </a:r>
            <a:r>
              <a:rPr lang="zh-CN" altLang="en-US" dirty="0">
                <a:solidFill>
                  <a:schemeClr val="bg1"/>
                </a:solidFill>
                <a:latin typeface="Open Sans"/>
              </a:rPr>
              <a:t>时生成  。此链接</a:t>
            </a:r>
            <a:r>
              <a:rPr lang="zh-CN" altLang="en-US">
                <a:solidFill>
                  <a:schemeClr val="bg1"/>
                </a:solidFill>
                <a:latin typeface="Open Sans"/>
              </a:rPr>
              <a:t>将在您的</a:t>
            </a:r>
            <a:r>
              <a:rPr lang="zh-CN" altLang="en-US" dirty="0">
                <a:solidFill>
                  <a:schemeClr val="bg1"/>
                </a:solidFill>
                <a:latin typeface="Open Sans"/>
              </a:rPr>
              <a:t>文档发布后立即显示，也可以通过私有文档视图中的“</a:t>
            </a:r>
            <a:r>
              <a:rPr lang="en-US" altLang="zh-CN" dirty="0">
                <a:solidFill>
                  <a:schemeClr val="bg1"/>
                </a:solidFill>
                <a:latin typeface="Open Sans"/>
              </a:rPr>
              <a:t>Published</a:t>
            </a:r>
            <a:r>
              <a:rPr lang="zh-CN" altLang="en-US" dirty="0">
                <a:solidFill>
                  <a:schemeClr val="bg1"/>
                </a:solidFill>
                <a:latin typeface="Open Sans"/>
              </a:rPr>
              <a:t>”下拉菜单访问。</a:t>
            </a:r>
            <a:endParaRPr lang="zh-CN" altLang="en-US" b="0" i="0" dirty="0">
              <a:solidFill>
                <a:schemeClr val="bg1"/>
              </a:solidFill>
              <a:effectLst/>
              <a:latin typeface="Open Sans"/>
            </a:endParaRPr>
          </a:p>
        </p:txBody>
      </p:sp>
    </p:spTree>
    <p:extLst>
      <p:ext uri="{BB962C8B-B14F-4D97-AF65-F5344CB8AC3E}">
        <p14:creationId xmlns:p14="http://schemas.microsoft.com/office/powerpoint/2010/main" val="5567868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524003" y="954147"/>
            <a:ext cx="3581306" cy="362412"/>
          </a:xfrm>
        </p:spPr>
        <p:txBody>
          <a:bodyPr>
            <a:noAutofit/>
          </a:bodyPr>
          <a:lstStyle/>
          <a:p>
            <a:r>
              <a:rPr lang="zh-CN" altLang="en-US" sz="2000" dirty="0"/>
              <a:t>自动生成内容</a:t>
            </a:r>
          </a:p>
        </p:txBody>
      </p:sp>
      <p:sp>
        <p:nvSpPr>
          <p:cNvPr id="5" name="矩形 4">
            <a:extLst>
              <a:ext uri="{FF2B5EF4-FFF2-40B4-BE49-F238E27FC236}">
                <a16:creationId xmlns:a16="http://schemas.microsoft.com/office/drawing/2014/main" id="{4DFD783B-0866-441F-B24C-BEFF650280C0}"/>
              </a:ext>
            </a:extLst>
          </p:cNvPr>
          <p:cNvSpPr/>
          <p:nvPr/>
        </p:nvSpPr>
        <p:spPr>
          <a:xfrm>
            <a:off x="6696042" y="1563731"/>
            <a:ext cx="3886098" cy="3046988"/>
          </a:xfrm>
          <a:prstGeom prst="rect">
            <a:avLst/>
          </a:prstGeom>
        </p:spPr>
        <p:txBody>
          <a:bodyPr wrap="square">
            <a:spAutoFit/>
          </a:bodyPr>
          <a:lstStyle/>
          <a:p>
            <a:r>
              <a:rPr lang="zh-CN" altLang="en-US" sz="1600">
                <a:solidFill>
                  <a:schemeClr val="bg1"/>
                </a:solidFill>
              </a:rPr>
              <a:t>您的</a:t>
            </a:r>
            <a:r>
              <a:rPr lang="en-US" altLang="zh-CN" sz="1600" dirty="0">
                <a:solidFill>
                  <a:schemeClr val="bg1"/>
                </a:solidFill>
              </a:rPr>
              <a:t>API</a:t>
            </a:r>
            <a:r>
              <a:rPr lang="zh-CN" altLang="en-US" sz="1600" dirty="0">
                <a:solidFill>
                  <a:schemeClr val="bg1"/>
                </a:solidFill>
              </a:rPr>
              <a:t>的文档包括以下内容：</a:t>
            </a:r>
          </a:p>
          <a:p>
            <a:endParaRPr lang="zh-CN" altLang="en-US" sz="1600" dirty="0">
              <a:solidFill>
                <a:schemeClr val="bg1"/>
              </a:solidFill>
            </a:endParaRPr>
          </a:p>
          <a:p>
            <a:r>
              <a:rPr lang="zh-CN" altLang="en-US" sz="1600" dirty="0">
                <a:solidFill>
                  <a:schemeClr val="bg1"/>
                </a:solidFill>
              </a:rPr>
              <a:t>示例请求，标头和其他元数据与请求，文件夹和集合相关联的描述一些最受欢迎的编程语言生成的代码片段文档按照有序的请求和文件夹组织成反映收藏结构的部分。描述可以使用 带有嵌入式图形的</a:t>
            </a:r>
            <a:r>
              <a:rPr lang="en-US" altLang="zh-CN" sz="1600" dirty="0">
                <a:solidFill>
                  <a:schemeClr val="bg1"/>
                </a:solidFill>
              </a:rPr>
              <a:t>Markdown</a:t>
            </a:r>
            <a:r>
              <a:rPr lang="zh-CN" altLang="en-US" sz="1600" dirty="0">
                <a:solidFill>
                  <a:schemeClr val="bg1"/>
                </a:solidFill>
              </a:rPr>
              <a:t>样式进行定制  ，</a:t>
            </a:r>
            <a:r>
              <a:rPr lang="zh-CN" altLang="en-US" sz="1600">
                <a:solidFill>
                  <a:schemeClr val="bg1"/>
                </a:solidFill>
              </a:rPr>
              <a:t>以补充您的</a:t>
            </a:r>
            <a:r>
              <a:rPr lang="zh-CN" altLang="en-US" sz="1600" dirty="0">
                <a:solidFill>
                  <a:schemeClr val="bg1"/>
                </a:solidFill>
              </a:rPr>
              <a:t>文档。还支持</a:t>
            </a:r>
            <a:r>
              <a:rPr lang="en-US" altLang="zh-CN" sz="1600" dirty="0">
                <a:solidFill>
                  <a:schemeClr val="bg1"/>
                </a:solidFill>
              </a:rPr>
              <a:t>GitHub</a:t>
            </a:r>
            <a:r>
              <a:rPr lang="zh-CN" altLang="en-US" sz="1600" dirty="0">
                <a:solidFill>
                  <a:schemeClr val="bg1"/>
                </a:solidFill>
              </a:rPr>
              <a:t>调味的降价，所以你甚至可以包括表。包含块元素时，请确保在前后留出空行，以避免出现任何渲染问题。</a:t>
            </a:r>
          </a:p>
        </p:txBody>
      </p:sp>
      <p:pic>
        <p:nvPicPr>
          <p:cNvPr id="6" name="图片 5">
            <a:extLst>
              <a:ext uri="{FF2B5EF4-FFF2-40B4-BE49-F238E27FC236}">
                <a16:creationId xmlns:a16="http://schemas.microsoft.com/office/drawing/2014/main" id="{2332517C-2112-454C-A7FD-A2CA3F6EE3D4}"/>
              </a:ext>
            </a:extLst>
          </p:cNvPr>
          <p:cNvPicPr>
            <a:picLocks noChangeAspect="1"/>
          </p:cNvPicPr>
          <p:nvPr/>
        </p:nvPicPr>
        <p:blipFill>
          <a:blip r:embed="rId2"/>
          <a:stretch>
            <a:fillRect/>
          </a:stretch>
        </p:blipFill>
        <p:spPr>
          <a:xfrm>
            <a:off x="295409" y="1716127"/>
            <a:ext cx="6296064" cy="3200316"/>
          </a:xfrm>
          <a:prstGeom prst="rect">
            <a:avLst/>
          </a:prstGeom>
        </p:spPr>
      </p:pic>
      <p:sp>
        <p:nvSpPr>
          <p:cNvPr id="7" name="矩形 6">
            <a:extLst>
              <a:ext uri="{FF2B5EF4-FFF2-40B4-BE49-F238E27FC236}">
                <a16:creationId xmlns:a16="http://schemas.microsoft.com/office/drawing/2014/main" id="{86547F2F-1EAD-4F9E-85D1-0F76FD5AD667}"/>
              </a:ext>
            </a:extLst>
          </p:cNvPr>
          <p:cNvSpPr/>
          <p:nvPr/>
        </p:nvSpPr>
        <p:spPr>
          <a:xfrm>
            <a:off x="524003" y="5145037"/>
            <a:ext cx="9820159" cy="523220"/>
          </a:xfrm>
          <a:prstGeom prst="rect">
            <a:avLst/>
          </a:prstGeom>
        </p:spPr>
        <p:txBody>
          <a:bodyPr wrap="square">
            <a:spAutoFit/>
          </a:bodyPr>
          <a:lstStyle/>
          <a:p>
            <a:r>
              <a:rPr lang="en-US" altLang="zh-CN" sz="1400" dirty="0" err="1">
                <a:solidFill>
                  <a:schemeClr val="bg1"/>
                </a:solidFill>
                <a:latin typeface="Open Sans"/>
              </a:rPr>
              <a:t>PostMan</a:t>
            </a:r>
            <a:r>
              <a:rPr lang="zh-CN" altLang="en-US" sz="1400" dirty="0">
                <a:solidFill>
                  <a:schemeClr val="bg1"/>
                </a:solidFill>
                <a:latin typeface="Open Sans"/>
              </a:rPr>
              <a:t>帐户免费提供文档查看</a:t>
            </a:r>
          </a:p>
          <a:p>
            <a:r>
              <a:rPr lang="en-US" altLang="zh-CN" sz="1400" dirty="0" err="1">
                <a:solidFill>
                  <a:schemeClr val="bg1"/>
                </a:solidFill>
                <a:latin typeface="Open Sans"/>
              </a:rPr>
              <a:t>PostMan</a:t>
            </a:r>
            <a:r>
              <a:rPr lang="zh-CN" altLang="en-US" sz="1400" dirty="0">
                <a:solidFill>
                  <a:schemeClr val="bg1"/>
                </a:solidFill>
                <a:latin typeface="Open Sans"/>
              </a:rPr>
              <a:t>帐户</a:t>
            </a:r>
            <a:r>
              <a:rPr lang="zh-CN" altLang="en-US" sz="1400">
                <a:solidFill>
                  <a:schemeClr val="bg1"/>
                </a:solidFill>
                <a:latin typeface="Open Sans"/>
              </a:rPr>
              <a:t>每月为您提供</a:t>
            </a:r>
            <a:r>
              <a:rPr lang="zh-CN" altLang="en-US" sz="1400" dirty="0">
                <a:solidFill>
                  <a:schemeClr val="bg1"/>
                </a:solidFill>
                <a:latin typeface="Open Sans"/>
              </a:rPr>
              <a:t>有限数量的免费文档</a:t>
            </a:r>
            <a:r>
              <a:rPr lang="zh-CN" altLang="en-US" sz="1400">
                <a:solidFill>
                  <a:schemeClr val="bg1"/>
                </a:solidFill>
                <a:latin typeface="Open Sans"/>
              </a:rPr>
              <a:t>查看。您可以</a:t>
            </a:r>
            <a:r>
              <a:rPr lang="zh-CN" altLang="en-US" sz="1400" dirty="0">
                <a:solidFill>
                  <a:schemeClr val="bg1"/>
                </a:solidFill>
                <a:latin typeface="Open Sans"/>
              </a:rPr>
              <a:t>通过</a:t>
            </a:r>
            <a:r>
              <a:rPr lang="en-US" altLang="zh-CN" sz="1400" dirty="0">
                <a:solidFill>
                  <a:schemeClr val="bg1"/>
                </a:solidFill>
                <a:latin typeface="Open Sans"/>
              </a:rPr>
              <a:t>Postman Pro API</a:t>
            </a:r>
            <a:r>
              <a:rPr lang="zh-CN" altLang="en-US" sz="1400" dirty="0">
                <a:solidFill>
                  <a:schemeClr val="bg1"/>
                </a:solidFill>
                <a:latin typeface="Open Sans"/>
              </a:rPr>
              <a:t>或帐户使用</a:t>
            </a:r>
            <a:r>
              <a:rPr lang="zh-CN" altLang="en-US" sz="1400">
                <a:solidFill>
                  <a:schemeClr val="bg1"/>
                </a:solidFill>
                <a:latin typeface="Open Sans"/>
              </a:rPr>
              <a:t>页面检查您的</a:t>
            </a:r>
            <a:r>
              <a:rPr lang="zh-CN" altLang="en-US" sz="1400" dirty="0">
                <a:solidFill>
                  <a:schemeClr val="bg1"/>
                </a:solidFill>
                <a:latin typeface="Open Sans"/>
              </a:rPr>
              <a:t>使用限制。</a:t>
            </a:r>
            <a:endParaRPr lang="zh-CN" altLang="en-US" sz="1400" b="0" i="0" dirty="0">
              <a:solidFill>
                <a:schemeClr val="bg1"/>
              </a:solidFill>
              <a:effectLst/>
              <a:latin typeface="Open Sans"/>
            </a:endParaRPr>
          </a:p>
        </p:txBody>
      </p:sp>
    </p:spTree>
    <p:extLst>
      <p:ext uri="{BB962C8B-B14F-4D97-AF65-F5344CB8AC3E}">
        <p14:creationId xmlns:p14="http://schemas.microsoft.com/office/powerpoint/2010/main" val="30500780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66815" y="191729"/>
            <a:ext cx="3581306" cy="362412"/>
          </a:xfrm>
        </p:spPr>
        <p:txBody>
          <a:bodyPr>
            <a:noAutofit/>
          </a:bodyPr>
          <a:lstStyle/>
          <a:p>
            <a:r>
              <a:rPr lang="zh-CN" altLang="en-US" sz="3200" dirty="0">
                <a:solidFill>
                  <a:schemeClr val="bg1"/>
                </a:solidFill>
              </a:rPr>
              <a:t>查看文档</a:t>
            </a:r>
          </a:p>
        </p:txBody>
      </p:sp>
      <p:sp>
        <p:nvSpPr>
          <p:cNvPr id="2" name="矩形 1">
            <a:extLst>
              <a:ext uri="{FF2B5EF4-FFF2-40B4-BE49-F238E27FC236}">
                <a16:creationId xmlns:a16="http://schemas.microsoft.com/office/drawing/2014/main" id="{50175069-07CB-4B33-AC66-8477E73C47C7}"/>
              </a:ext>
            </a:extLst>
          </p:cNvPr>
          <p:cNvSpPr/>
          <p:nvPr/>
        </p:nvSpPr>
        <p:spPr>
          <a:xfrm>
            <a:off x="981191" y="1097109"/>
            <a:ext cx="9296156" cy="307777"/>
          </a:xfrm>
          <a:prstGeom prst="rect">
            <a:avLst/>
          </a:prstGeom>
        </p:spPr>
        <p:txBody>
          <a:bodyPr wrap="square">
            <a:spAutoFit/>
          </a:bodyPr>
          <a:lstStyle/>
          <a:p>
            <a:r>
              <a:rPr lang="zh-CN" altLang="en-US" sz="1400" dirty="0">
                <a:solidFill>
                  <a:schemeClr val="bg1"/>
                </a:solidFill>
                <a:latin typeface="Open Sans"/>
              </a:rPr>
              <a:t>每个集合都有一个私有和公共文档视图，可以实时使用同步到我们服务器的数据生成。 </a:t>
            </a:r>
          </a:p>
        </p:txBody>
      </p:sp>
      <p:sp>
        <p:nvSpPr>
          <p:cNvPr id="4" name="矩形 3">
            <a:extLst>
              <a:ext uri="{FF2B5EF4-FFF2-40B4-BE49-F238E27FC236}">
                <a16:creationId xmlns:a16="http://schemas.microsoft.com/office/drawing/2014/main" id="{E3E60BBC-E177-48C0-A5E5-F33EB9732027}"/>
              </a:ext>
            </a:extLst>
          </p:cNvPr>
          <p:cNvSpPr/>
          <p:nvPr/>
        </p:nvSpPr>
        <p:spPr>
          <a:xfrm>
            <a:off x="993746" y="1404886"/>
            <a:ext cx="9351007" cy="954107"/>
          </a:xfrm>
          <a:prstGeom prst="rect">
            <a:avLst/>
          </a:prstGeom>
        </p:spPr>
        <p:txBody>
          <a:bodyPr wrap="square">
            <a:spAutoFit/>
          </a:bodyPr>
          <a:lstStyle/>
          <a:p>
            <a:r>
              <a:rPr lang="zh-CN" altLang="en-US" sz="1400" dirty="0">
                <a:solidFill>
                  <a:schemeClr val="bg1"/>
                </a:solidFill>
                <a:latin typeface="Open Sans"/>
              </a:rPr>
              <a:t>为了查看您和</a:t>
            </a:r>
            <a:r>
              <a:rPr lang="en-US" altLang="zh-CN" sz="1400" dirty="0">
                <a:solidFill>
                  <a:schemeClr val="bg1"/>
                </a:solidFill>
                <a:latin typeface="Open Sans"/>
              </a:rPr>
              <a:t>Postman Pro</a:t>
            </a:r>
            <a:r>
              <a:rPr lang="zh-CN" altLang="en-US" sz="1400" dirty="0">
                <a:solidFill>
                  <a:schemeClr val="bg1"/>
                </a:solidFill>
                <a:latin typeface="Open Sans"/>
              </a:rPr>
              <a:t>或</a:t>
            </a:r>
            <a:r>
              <a:rPr lang="en-US" altLang="zh-CN" sz="1400" dirty="0">
                <a:solidFill>
                  <a:schemeClr val="bg1"/>
                </a:solidFill>
                <a:latin typeface="Open Sans"/>
              </a:rPr>
              <a:t>Enterprise</a:t>
            </a:r>
            <a:r>
              <a:rPr lang="zh-CN" altLang="en-US" sz="1400" dirty="0">
                <a:solidFill>
                  <a:schemeClr val="bg1"/>
                </a:solidFill>
                <a:latin typeface="Open Sans"/>
              </a:rPr>
              <a:t>团队唯一可访问的私人文档，请在</a:t>
            </a:r>
            <a:r>
              <a:rPr lang="en-US" altLang="zh-CN" sz="1400" dirty="0">
                <a:solidFill>
                  <a:schemeClr val="bg1"/>
                </a:solidFill>
                <a:latin typeface="Open Sans"/>
              </a:rPr>
              <a:t>Postman</a:t>
            </a:r>
            <a:r>
              <a:rPr lang="zh-CN" altLang="en-US" sz="1400" dirty="0">
                <a:solidFill>
                  <a:schemeClr val="bg1"/>
                </a:solidFill>
                <a:latin typeface="Open Sans"/>
              </a:rPr>
              <a:t>应用程序或</a:t>
            </a:r>
            <a:r>
              <a:rPr lang="en-US" altLang="zh-CN" sz="1400" dirty="0">
                <a:solidFill>
                  <a:schemeClr val="bg1"/>
                </a:solidFill>
                <a:latin typeface="Open Sans"/>
              </a:rPr>
              <a:t>Postman</a:t>
            </a:r>
            <a:r>
              <a:rPr lang="zh-CN" altLang="en-US" sz="1400" dirty="0">
                <a:solidFill>
                  <a:schemeClr val="bg1"/>
                </a:solidFill>
                <a:latin typeface="Open Sans"/>
              </a:rPr>
              <a:t>网络视图中单击“</a:t>
            </a:r>
            <a:r>
              <a:rPr lang="en-US" altLang="zh-CN" sz="1400" dirty="0">
                <a:solidFill>
                  <a:schemeClr val="bg1"/>
                </a:solidFill>
                <a:latin typeface="Open Sans"/>
              </a:rPr>
              <a:t>View Docs</a:t>
            </a:r>
            <a:r>
              <a:rPr lang="zh-CN" altLang="en-US" sz="1400" dirty="0">
                <a:solidFill>
                  <a:schemeClr val="bg1"/>
                </a:solidFill>
                <a:latin typeface="Open Sans"/>
              </a:rPr>
              <a:t>”或“</a:t>
            </a:r>
            <a:r>
              <a:rPr lang="en-US" altLang="zh-CN" sz="1400" dirty="0">
                <a:solidFill>
                  <a:schemeClr val="bg1"/>
                </a:solidFill>
                <a:latin typeface="Open Sans"/>
              </a:rPr>
              <a:t>View in web</a:t>
            </a:r>
            <a:r>
              <a:rPr lang="zh-CN" altLang="en-US" sz="1400" dirty="0">
                <a:solidFill>
                  <a:schemeClr val="bg1"/>
                </a:solidFill>
                <a:latin typeface="Open Sans"/>
              </a:rPr>
              <a:t>” 。 </a:t>
            </a:r>
          </a:p>
          <a:p>
            <a:r>
              <a:rPr lang="zh-CN" altLang="en-US" sz="1400" dirty="0">
                <a:solidFill>
                  <a:schemeClr val="bg1"/>
                </a:solidFill>
                <a:latin typeface="Open Sans"/>
              </a:rPr>
              <a:t>所有</a:t>
            </a:r>
            <a:r>
              <a:rPr lang="en-US" altLang="zh-CN" sz="1400" dirty="0">
                <a:solidFill>
                  <a:schemeClr val="bg1"/>
                </a:solidFill>
                <a:latin typeface="Open Sans"/>
              </a:rPr>
              <a:t>Postman</a:t>
            </a:r>
            <a:r>
              <a:rPr lang="zh-CN" altLang="en-US" sz="1400" dirty="0">
                <a:solidFill>
                  <a:schemeClr val="bg1"/>
                </a:solidFill>
                <a:latin typeface="Open Sans"/>
              </a:rPr>
              <a:t>用户都可以使用私人文件。要查看收藏的私人文档，请确保您已登录到</a:t>
            </a:r>
            <a:r>
              <a:rPr lang="en-US" altLang="zh-CN" sz="1400" dirty="0">
                <a:solidFill>
                  <a:schemeClr val="bg1"/>
                </a:solidFill>
                <a:latin typeface="Open Sans"/>
              </a:rPr>
              <a:t>Postman</a:t>
            </a:r>
            <a:r>
              <a:rPr lang="zh-CN" altLang="en-US" sz="1400" dirty="0">
                <a:solidFill>
                  <a:schemeClr val="bg1"/>
                </a:solidFill>
                <a:latin typeface="Open Sans"/>
              </a:rPr>
              <a:t>应用程序。登录后，您的用户名将显示在右上角。</a:t>
            </a:r>
            <a:endParaRPr lang="zh-CN" altLang="en-US" sz="1400" b="0" i="0" dirty="0">
              <a:solidFill>
                <a:schemeClr val="bg1"/>
              </a:solidFill>
              <a:effectLst/>
              <a:latin typeface="Open Sans"/>
            </a:endParaRPr>
          </a:p>
        </p:txBody>
      </p:sp>
      <p:pic>
        <p:nvPicPr>
          <p:cNvPr id="5" name="图片 4">
            <a:extLst>
              <a:ext uri="{FF2B5EF4-FFF2-40B4-BE49-F238E27FC236}">
                <a16:creationId xmlns:a16="http://schemas.microsoft.com/office/drawing/2014/main" id="{20674D4D-B9F1-4FC8-A242-D4D1A3CFCAB0}"/>
              </a:ext>
            </a:extLst>
          </p:cNvPr>
          <p:cNvPicPr>
            <a:picLocks noChangeAspect="1"/>
          </p:cNvPicPr>
          <p:nvPr/>
        </p:nvPicPr>
        <p:blipFill>
          <a:blip r:embed="rId2"/>
          <a:stretch>
            <a:fillRect/>
          </a:stretch>
        </p:blipFill>
        <p:spPr>
          <a:xfrm>
            <a:off x="1054831" y="2544871"/>
            <a:ext cx="9070120" cy="923810"/>
          </a:xfrm>
          <a:prstGeom prst="rect">
            <a:avLst/>
          </a:prstGeom>
        </p:spPr>
      </p:pic>
      <p:sp>
        <p:nvSpPr>
          <p:cNvPr id="10" name="矩形 9">
            <a:extLst>
              <a:ext uri="{FF2B5EF4-FFF2-40B4-BE49-F238E27FC236}">
                <a16:creationId xmlns:a16="http://schemas.microsoft.com/office/drawing/2014/main" id="{231937AF-5760-46EB-8577-154D3650C02A}"/>
              </a:ext>
            </a:extLst>
          </p:cNvPr>
          <p:cNvSpPr/>
          <p:nvPr/>
        </p:nvSpPr>
        <p:spPr>
          <a:xfrm>
            <a:off x="7305625" y="3606603"/>
            <a:ext cx="2819326" cy="954107"/>
          </a:xfrm>
          <a:prstGeom prst="rect">
            <a:avLst/>
          </a:prstGeom>
        </p:spPr>
        <p:txBody>
          <a:bodyPr wrap="square">
            <a:spAutoFit/>
          </a:bodyPr>
          <a:lstStyle/>
          <a:p>
            <a:r>
              <a:rPr lang="zh-CN" altLang="en-US" sz="1400" dirty="0">
                <a:solidFill>
                  <a:schemeClr val="bg1"/>
                </a:solidFill>
              </a:rPr>
              <a:t>在</a:t>
            </a:r>
            <a:r>
              <a:rPr lang="en-US" altLang="zh-CN" sz="1400" dirty="0" err="1">
                <a:solidFill>
                  <a:schemeClr val="bg1"/>
                </a:solidFill>
              </a:rPr>
              <a:t>PostMan</a:t>
            </a:r>
            <a:r>
              <a:rPr lang="zh-CN" altLang="en-US" sz="1400" dirty="0">
                <a:solidFill>
                  <a:schemeClr val="bg1"/>
                </a:solidFill>
              </a:rPr>
              <a:t>应用程序中，展开任何集合名称旁边的右尖括号（</a:t>
            </a:r>
            <a:r>
              <a:rPr lang="en-US" altLang="zh-CN" sz="1400" dirty="0">
                <a:solidFill>
                  <a:schemeClr val="bg1"/>
                </a:solidFill>
              </a:rPr>
              <a:t>&gt;</a:t>
            </a:r>
            <a:r>
              <a:rPr lang="zh-CN" altLang="en-US" sz="1400" dirty="0">
                <a:solidFill>
                  <a:schemeClr val="bg1"/>
                </a:solidFill>
              </a:rPr>
              <a:t>）以打开集合详细信息视图，然后单击“</a:t>
            </a:r>
            <a:r>
              <a:rPr lang="en-US" altLang="zh-CN" sz="1400" dirty="0">
                <a:solidFill>
                  <a:schemeClr val="bg1"/>
                </a:solidFill>
              </a:rPr>
              <a:t>View Docs</a:t>
            </a:r>
            <a:r>
              <a:rPr lang="zh-CN" altLang="en-US" sz="1400" dirty="0">
                <a:solidFill>
                  <a:schemeClr val="bg1"/>
                </a:solidFill>
              </a:rPr>
              <a:t>”按钮</a:t>
            </a:r>
          </a:p>
        </p:txBody>
      </p:sp>
      <p:pic>
        <p:nvPicPr>
          <p:cNvPr id="11" name="图片 10">
            <a:extLst>
              <a:ext uri="{FF2B5EF4-FFF2-40B4-BE49-F238E27FC236}">
                <a16:creationId xmlns:a16="http://schemas.microsoft.com/office/drawing/2014/main" id="{1DF6CB42-9830-49C7-93F9-6372E5760FC3}"/>
              </a:ext>
            </a:extLst>
          </p:cNvPr>
          <p:cNvPicPr>
            <a:picLocks noChangeAspect="1"/>
          </p:cNvPicPr>
          <p:nvPr/>
        </p:nvPicPr>
        <p:blipFill>
          <a:blip r:embed="rId3"/>
          <a:stretch>
            <a:fillRect/>
          </a:stretch>
        </p:blipFill>
        <p:spPr>
          <a:xfrm>
            <a:off x="1054831" y="3582473"/>
            <a:ext cx="5931988" cy="2476940"/>
          </a:xfrm>
          <a:prstGeom prst="rect">
            <a:avLst/>
          </a:prstGeom>
        </p:spPr>
      </p:pic>
      <p:sp>
        <p:nvSpPr>
          <p:cNvPr id="12" name="标题 2">
            <a:extLst>
              <a:ext uri="{FF2B5EF4-FFF2-40B4-BE49-F238E27FC236}">
                <a16:creationId xmlns:a16="http://schemas.microsoft.com/office/drawing/2014/main" id="{A0CD87F9-FF9D-4028-9B67-B718DD503CE3}"/>
              </a:ext>
            </a:extLst>
          </p:cNvPr>
          <p:cNvSpPr txBox="1">
            <a:spLocks/>
          </p:cNvSpPr>
          <p:nvPr/>
        </p:nvSpPr>
        <p:spPr>
          <a:xfrm>
            <a:off x="439519" y="758605"/>
            <a:ext cx="3581306" cy="36241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sz="2000" dirty="0"/>
              <a:t>查看私人文档</a:t>
            </a:r>
          </a:p>
        </p:txBody>
      </p:sp>
    </p:spTree>
    <p:extLst>
      <p:ext uri="{BB962C8B-B14F-4D97-AF65-F5344CB8AC3E}">
        <p14:creationId xmlns:p14="http://schemas.microsoft.com/office/powerpoint/2010/main" val="4044305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7067648" y="0"/>
            <a:ext cx="3733702" cy="59418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7500" lnSpcReduction="10000"/>
          </a:bodyPr>
          <a:lstStyle>
            <a:lvl1pPr algn="ctr" defTabSz="810067"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a:t>request</a:t>
            </a:r>
            <a:endParaRPr lang="en-US"/>
          </a:p>
        </p:txBody>
      </p:sp>
      <p:sp>
        <p:nvSpPr>
          <p:cNvPr id="3" name="文本框 2"/>
          <p:cNvSpPr txBox="1"/>
          <p:nvPr/>
        </p:nvSpPr>
        <p:spPr>
          <a:xfrm>
            <a:off x="914860" y="625747"/>
            <a:ext cx="9439169" cy="3139321"/>
          </a:xfrm>
          <a:prstGeom prst="rect">
            <a:avLst/>
          </a:prstGeom>
          <a:noFill/>
        </p:spPr>
        <p:txBody>
          <a:bodyPr wrap="square" rtlCol="0">
            <a:spAutoFit/>
          </a:bodyPr>
          <a:lstStyle/>
          <a:p>
            <a:pPr indent="457200"/>
            <a:r>
              <a:rPr lang="en-US" altLang="zh-CN">
                <a:solidFill>
                  <a:schemeClr val="bg1"/>
                </a:solidFill>
              </a:rPr>
              <a:t>URL</a:t>
            </a:r>
            <a:r>
              <a:rPr lang="zh-CN" altLang="en-US">
                <a:solidFill>
                  <a:schemeClr val="bg1"/>
                </a:solidFill>
              </a:rPr>
              <a:t>是您为</a:t>
            </a:r>
            <a:r>
              <a:rPr lang="zh-CN" altLang="en-US" dirty="0">
                <a:solidFill>
                  <a:schemeClr val="bg1"/>
                </a:solidFill>
              </a:rPr>
              <a:t>请求设置的第一件事。</a:t>
            </a:r>
            <a:r>
              <a:rPr lang="en-US" altLang="zh-CN" dirty="0">
                <a:solidFill>
                  <a:schemeClr val="bg1"/>
                </a:solidFill>
              </a:rPr>
              <a:t>URL</a:t>
            </a:r>
            <a:r>
              <a:rPr lang="zh-CN" altLang="en-US" dirty="0">
                <a:solidFill>
                  <a:schemeClr val="bg1"/>
                </a:solidFill>
              </a:rPr>
              <a:t>输入字段存储先前使用的</a:t>
            </a:r>
            <a:r>
              <a:rPr lang="en-US" altLang="zh-CN" dirty="0">
                <a:solidFill>
                  <a:schemeClr val="bg1"/>
                </a:solidFill>
              </a:rPr>
              <a:t>URL</a:t>
            </a:r>
            <a:r>
              <a:rPr lang="zh-CN" altLang="en-US" dirty="0">
                <a:solidFill>
                  <a:schemeClr val="bg1"/>
                </a:solidFill>
              </a:rPr>
              <a:t>，</a:t>
            </a:r>
            <a:r>
              <a:rPr lang="zh-CN" altLang="en-US">
                <a:solidFill>
                  <a:schemeClr val="bg1"/>
                </a:solidFill>
              </a:rPr>
              <a:t>并在您开始</a:t>
            </a:r>
            <a:r>
              <a:rPr lang="zh-CN" altLang="en-US" dirty="0">
                <a:solidFill>
                  <a:schemeClr val="bg1"/>
                </a:solidFill>
              </a:rPr>
              <a:t>输入</a:t>
            </a:r>
            <a:r>
              <a:rPr lang="en-US" altLang="zh-CN" dirty="0">
                <a:solidFill>
                  <a:schemeClr val="bg1"/>
                </a:solidFill>
              </a:rPr>
              <a:t>URL</a:t>
            </a:r>
            <a:r>
              <a:rPr lang="zh-CN" altLang="en-US" dirty="0">
                <a:solidFill>
                  <a:schemeClr val="bg1"/>
                </a:solidFill>
              </a:rPr>
              <a:t>时显示自动完成下拉列表。</a:t>
            </a:r>
          </a:p>
          <a:p>
            <a:pPr indent="457200"/>
            <a:endParaRPr lang="zh-CN" altLang="en-US" dirty="0">
              <a:solidFill>
                <a:schemeClr val="bg1"/>
              </a:solidFill>
            </a:endParaRPr>
          </a:p>
          <a:p>
            <a:pPr indent="457200"/>
            <a:r>
              <a:rPr lang="zh-CN" altLang="en-US" dirty="0">
                <a:solidFill>
                  <a:schemeClr val="bg1"/>
                </a:solidFill>
              </a:rPr>
              <a:t>单击 </a:t>
            </a:r>
            <a:r>
              <a:rPr lang="en-US" altLang="zh-CN" dirty="0" err="1">
                <a:solidFill>
                  <a:schemeClr val="bg1"/>
                </a:solidFill>
              </a:rPr>
              <a:t>Params</a:t>
            </a:r>
            <a:r>
              <a:rPr lang="zh-CN" altLang="en-US" dirty="0">
                <a:solidFill>
                  <a:schemeClr val="bg1"/>
                </a:solidFill>
              </a:rPr>
              <a:t>按钮打开用于输入</a:t>
            </a:r>
            <a:r>
              <a:rPr lang="en-US" altLang="zh-CN" dirty="0">
                <a:solidFill>
                  <a:schemeClr val="bg1"/>
                </a:solidFill>
              </a:rPr>
              <a:t>URL</a:t>
            </a:r>
            <a:r>
              <a:rPr lang="zh-CN" altLang="en-US" dirty="0">
                <a:solidFill>
                  <a:schemeClr val="bg1"/>
                </a:solidFill>
              </a:rPr>
              <a:t>参数的数据编辑</a:t>
            </a:r>
            <a:r>
              <a:rPr lang="zh-CN" altLang="en-US">
                <a:solidFill>
                  <a:schemeClr val="bg1"/>
                </a:solidFill>
              </a:rPr>
              <a:t>器。您可以</a:t>
            </a:r>
            <a:r>
              <a:rPr lang="zh-CN" altLang="en-US" dirty="0">
                <a:solidFill>
                  <a:schemeClr val="bg1"/>
                </a:solidFill>
              </a:rPr>
              <a:t>单独添加键值对，</a:t>
            </a:r>
            <a:r>
              <a:rPr lang="en-US" altLang="zh-CN" dirty="0">
                <a:solidFill>
                  <a:schemeClr val="bg1"/>
                </a:solidFill>
              </a:rPr>
              <a:t>Postman</a:t>
            </a:r>
            <a:r>
              <a:rPr lang="zh-CN" altLang="en-US" dirty="0">
                <a:solidFill>
                  <a:schemeClr val="bg1"/>
                </a:solidFill>
              </a:rPr>
              <a:t>将组合上述查询字符串中的所有内容</a:t>
            </a:r>
            <a:r>
              <a:rPr lang="zh-CN" altLang="en-US">
                <a:solidFill>
                  <a:schemeClr val="bg1"/>
                </a:solidFill>
              </a:rPr>
              <a:t>。如果您的</a:t>
            </a:r>
            <a:r>
              <a:rPr lang="zh-CN" altLang="en-US" dirty="0">
                <a:solidFill>
                  <a:schemeClr val="bg1"/>
                </a:solidFill>
              </a:rPr>
              <a:t>网址已经具有参数 </a:t>
            </a:r>
            <a:r>
              <a:rPr lang="en-US" altLang="zh-CN" dirty="0">
                <a:solidFill>
                  <a:schemeClr val="bg1"/>
                </a:solidFill>
              </a:rPr>
              <a:t>- </a:t>
            </a:r>
            <a:r>
              <a:rPr lang="zh-CN" altLang="en-US" dirty="0">
                <a:solidFill>
                  <a:schemeClr val="bg1"/>
                </a:solidFill>
              </a:rPr>
              <a:t>例如</a:t>
            </a:r>
            <a:r>
              <a:rPr lang="zh-CN" altLang="en-US">
                <a:solidFill>
                  <a:schemeClr val="bg1"/>
                </a:solidFill>
              </a:rPr>
              <a:t>，如果您粘贴</a:t>
            </a:r>
            <a:r>
              <a:rPr lang="zh-CN" altLang="en-US" dirty="0">
                <a:solidFill>
                  <a:schemeClr val="bg1"/>
                </a:solidFill>
              </a:rPr>
              <a:t>了其他来源的网址，</a:t>
            </a:r>
            <a:r>
              <a:rPr lang="en-US" altLang="zh-CN" dirty="0">
                <a:solidFill>
                  <a:schemeClr val="bg1"/>
                </a:solidFill>
              </a:rPr>
              <a:t>Postman</a:t>
            </a:r>
            <a:r>
              <a:rPr lang="zh-CN" altLang="en-US" dirty="0">
                <a:solidFill>
                  <a:schemeClr val="bg1"/>
                </a:solidFill>
              </a:rPr>
              <a:t>会将网址自动分割成对。</a:t>
            </a:r>
          </a:p>
          <a:p>
            <a:pPr indent="457200"/>
            <a:endParaRPr lang="zh-CN" altLang="en-US" dirty="0">
              <a:solidFill>
                <a:schemeClr val="bg1"/>
              </a:solidFill>
            </a:endParaRPr>
          </a:p>
          <a:p>
            <a:pPr indent="457200"/>
            <a:r>
              <a:rPr lang="zh-CN" altLang="en-US" dirty="0">
                <a:solidFill>
                  <a:schemeClr val="bg1"/>
                </a:solidFill>
              </a:rPr>
              <a:t>注意</a:t>
            </a:r>
            <a:r>
              <a:rPr lang="zh-CN" altLang="en-US">
                <a:solidFill>
                  <a:schemeClr val="bg1"/>
                </a:solidFill>
              </a:rPr>
              <a:t>： 您在</a:t>
            </a:r>
            <a:r>
              <a:rPr lang="en-US" altLang="zh-CN" dirty="0">
                <a:solidFill>
                  <a:schemeClr val="bg1"/>
                </a:solidFill>
              </a:rPr>
              <a:t>URL</a:t>
            </a:r>
            <a:r>
              <a:rPr lang="zh-CN" altLang="en-US" dirty="0">
                <a:solidFill>
                  <a:schemeClr val="bg1"/>
                </a:solidFill>
              </a:rPr>
              <a:t>栏或数据编辑器中输入的参数不会自动进行</a:t>
            </a:r>
            <a:r>
              <a:rPr lang="en-US" altLang="zh-CN" dirty="0">
                <a:solidFill>
                  <a:schemeClr val="bg1"/>
                </a:solidFill>
              </a:rPr>
              <a:t>URL</a:t>
            </a:r>
            <a:r>
              <a:rPr lang="zh-CN" altLang="en-US" dirty="0">
                <a:solidFill>
                  <a:schemeClr val="bg1"/>
                </a:solidFill>
              </a:rPr>
              <a:t>编码。右键单击所选文本，然后选择“</a:t>
            </a:r>
            <a:r>
              <a:rPr lang="en-US" altLang="zh-CN" dirty="0" err="1">
                <a:solidFill>
                  <a:schemeClr val="bg1"/>
                </a:solidFill>
              </a:rPr>
              <a:t>EncodeURIComponent</a:t>
            </a:r>
            <a:r>
              <a:rPr lang="en-US" altLang="zh-CN" dirty="0">
                <a:solidFill>
                  <a:schemeClr val="bg1"/>
                </a:solidFill>
              </a:rPr>
              <a:t>”</a:t>
            </a:r>
            <a:r>
              <a:rPr lang="zh-CN" altLang="en-US" dirty="0">
                <a:solidFill>
                  <a:schemeClr val="bg1"/>
                </a:solidFill>
              </a:rPr>
              <a:t>手动编码参数值。</a:t>
            </a:r>
          </a:p>
          <a:p>
            <a:pPr indent="457200"/>
            <a:endParaRPr lang="zh-CN" altLang="en-US" dirty="0">
              <a:solidFill>
                <a:schemeClr val="bg1"/>
              </a:solidFill>
            </a:endParaRPr>
          </a:p>
          <a:p>
            <a:pPr indent="457200"/>
            <a:r>
              <a:rPr lang="zh-CN" altLang="en-US" dirty="0">
                <a:solidFill>
                  <a:schemeClr val="bg1"/>
                </a:solidFill>
              </a:rPr>
              <a:t>注意：</a:t>
            </a:r>
            <a:r>
              <a:rPr lang="en-US" altLang="zh-CN" dirty="0">
                <a:solidFill>
                  <a:schemeClr val="bg1"/>
                </a:solidFill>
              </a:rPr>
              <a:t>http://</a:t>
            </a:r>
            <a:r>
              <a:rPr lang="zh-CN" altLang="en-US" dirty="0">
                <a:solidFill>
                  <a:schemeClr val="bg1"/>
                </a:solidFill>
              </a:rPr>
              <a:t>如果没有指定协议， </a:t>
            </a:r>
            <a:r>
              <a:rPr lang="en-US" altLang="zh-CN" dirty="0">
                <a:solidFill>
                  <a:schemeClr val="bg1"/>
                </a:solidFill>
              </a:rPr>
              <a:t>Postman</a:t>
            </a:r>
            <a:r>
              <a:rPr lang="zh-CN" altLang="en-US" dirty="0">
                <a:solidFill>
                  <a:schemeClr val="bg1"/>
                </a:solidFill>
              </a:rPr>
              <a:t>将自动添加到</a:t>
            </a:r>
            <a:r>
              <a:rPr lang="en-US" altLang="zh-CN" dirty="0">
                <a:solidFill>
                  <a:schemeClr val="bg1"/>
                </a:solidFill>
              </a:rPr>
              <a:t>URL</a:t>
            </a:r>
            <a:r>
              <a:rPr lang="zh-CN" altLang="en-US" dirty="0">
                <a:solidFill>
                  <a:schemeClr val="bg1"/>
                </a:solidFill>
              </a:rPr>
              <a:t>的开头。</a:t>
            </a:r>
          </a:p>
        </p:txBody>
      </p:sp>
      <p:pic>
        <p:nvPicPr>
          <p:cNvPr id="4" name="图片 3"/>
          <p:cNvPicPr>
            <a:picLocks noChangeAspect="1"/>
          </p:cNvPicPr>
          <p:nvPr/>
        </p:nvPicPr>
        <p:blipFill>
          <a:blip r:embed="rId2"/>
          <a:stretch>
            <a:fillRect/>
          </a:stretch>
        </p:blipFill>
        <p:spPr>
          <a:xfrm>
            <a:off x="914859" y="3765068"/>
            <a:ext cx="9057695" cy="2409524"/>
          </a:xfrm>
          <a:prstGeom prst="rect">
            <a:avLst/>
          </a:prstGeom>
        </p:spPr>
      </p:pic>
    </p:spTree>
    <p:extLst>
      <p:ext uri="{BB962C8B-B14F-4D97-AF65-F5344CB8AC3E}">
        <p14:creationId xmlns:p14="http://schemas.microsoft.com/office/powerpoint/2010/main" val="6336871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85581" y="439339"/>
            <a:ext cx="3581306" cy="362412"/>
          </a:xfrm>
        </p:spPr>
        <p:txBody>
          <a:bodyPr>
            <a:noAutofit/>
          </a:bodyPr>
          <a:lstStyle/>
          <a:p>
            <a:r>
              <a:rPr lang="zh-CN" altLang="en-US" sz="2000" dirty="0"/>
              <a:t>查看私人文档</a:t>
            </a:r>
          </a:p>
        </p:txBody>
      </p:sp>
      <p:sp>
        <p:nvSpPr>
          <p:cNvPr id="2" name="矩形 1">
            <a:extLst>
              <a:ext uri="{FF2B5EF4-FFF2-40B4-BE49-F238E27FC236}">
                <a16:creationId xmlns:a16="http://schemas.microsoft.com/office/drawing/2014/main" id="{632CC724-BEEC-4C97-8BBB-2A7A2D940713}"/>
              </a:ext>
            </a:extLst>
          </p:cNvPr>
          <p:cNvSpPr/>
          <p:nvPr/>
        </p:nvSpPr>
        <p:spPr>
          <a:xfrm>
            <a:off x="7534219" y="1027906"/>
            <a:ext cx="2209742" cy="954107"/>
          </a:xfrm>
          <a:prstGeom prst="rect">
            <a:avLst/>
          </a:prstGeom>
        </p:spPr>
        <p:txBody>
          <a:bodyPr wrap="square">
            <a:spAutoFit/>
          </a:bodyPr>
          <a:lstStyle/>
          <a:p>
            <a:r>
              <a:rPr lang="zh-CN" altLang="en-US" sz="1400" dirty="0">
                <a:solidFill>
                  <a:schemeClr val="bg1"/>
                </a:solidFill>
                <a:latin typeface="Open Sans"/>
              </a:rPr>
              <a:t>要在</a:t>
            </a:r>
            <a:r>
              <a:rPr lang="en-US" altLang="zh-CN" sz="1400" dirty="0">
                <a:solidFill>
                  <a:schemeClr val="bg1"/>
                </a:solidFill>
                <a:latin typeface="Open Sans"/>
              </a:rPr>
              <a:t>Postman</a:t>
            </a:r>
            <a:r>
              <a:rPr lang="zh-CN" altLang="en-US" sz="1400" dirty="0">
                <a:solidFill>
                  <a:schemeClr val="bg1"/>
                </a:solidFill>
                <a:latin typeface="Open Sans"/>
              </a:rPr>
              <a:t>应用程序中</a:t>
            </a:r>
            <a:r>
              <a:rPr lang="zh-CN" altLang="en-US" sz="1400" b="1" dirty="0">
                <a:solidFill>
                  <a:schemeClr val="bg1"/>
                </a:solidFill>
                <a:latin typeface="Open Sans"/>
              </a:rPr>
              <a:t>查看</a:t>
            </a:r>
            <a:r>
              <a:rPr lang="zh-CN" altLang="en-US" sz="1400" dirty="0">
                <a:solidFill>
                  <a:schemeClr val="bg1"/>
                </a:solidFill>
                <a:latin typeface="Open Sans"/>
              </a:rPr>
              <a:t>团队收藏的</a:t>
            </a:r>
            <a:r>
              <a:rPr lang="zh-CN" altLang="en-US" sz="1400" b="1" dirty="0">
                <a:solidFill>
                  <a:schemeClr val="bg1"/>
                </a:solidFill>
                <a:latin typeface="Open Sans"/>
              </a:rPr>
              <a:t>文档</a:t>
            </a:r>
            <a:r>
              <a:rPr lang="zh-CN" altLang="en-US" sz="1400" dirty="0">
                <a:solidFill>
                  <a:schemeClr val="bg1"/>
                </a:solidFill>
                <a:latin typeface="Open Sans"/>
              </a:rPr>
              <a:t>，您将在您的</a:t>
            </a:r>
            <a:r>
              <a:rPr lang="en-US" altLang="zh-CN" sz="1400" dirty="0">
                <a:solidFill>
                  <a:schemeClr val="bg1"/>
                </a:solidFill>
                <a:latin typeface="Open Sans"/>
              </a:rPr>
              <a:t>Team Library.</a:t>
            </a:r>
            <a:r>
              <a:rPr lang="zh-CN" altLang="en-US" sz="1400" dirty="0">
                <a:solidFill>
                  <a:schemeClr val="bg1"/>
                </a:solidFill>
                <a:latin typeface="Open Sans"/>
              </a:rPr>
              <a:t>看到一个</a:t>
            </a:r>
            <a:r>
              <a:rPr lang="en-US" altLang="zh-CN" sz="1400" b="1" dirty="0">
                <a:solidFill>
                  <a:schemeClr val="bg1"/>
                </a:solidFill>
                <a:latin typeface="Open Sans"/>
              </a:rPr>
              <a:t>View Docs</a:t>
            </a:r>
            <a:r>
              <a:rPr lang="zh-CN" altLang="en-US" sz="1400" dirty="0">
                <a:solidFill>
                  <a:schemeClr val="bg1"/>
                </a:solidFill>
                <a:latin typeface="Open Sans"/>
              </a:rPr>
              <a:t>按钮。 </a:t>
            </a:r>
            <a:endParaRPr lang="zh-CN" altLang="en-US" sz="1400" dirty="0">
              <a:solidFill>
                <a:schemeClr val="bg1"/>
              </a:solidFill>
            </a:endParaRPr>
          </a:p>
        </p:txBody>
      </p:sp>
      <p:pic>
        <p:nvPicPr>
          <p:cNvPr id="5" name="图片 4">
            <a:extLst>
              <a:ext uri="{FF2B5EF4-FFF2-40B4-BE49-F238E27FC236}">
                <a16:creationId xmlns:a16="http://schemas.microsoft.com/office/drawing/2014/main" id="{CDB8F076-86C3-4108-9256-A7A685ED41DF}"/>
              </a:ext>
            </a:extLst>
          </p:cNvPr>
          <p:cNvPicPr>
            <a:picLocks noChangeAspect="1"/>
          </p:cNvPicPr>
          <p:nvPr/>
        </p:nvPicPr>
        <p:blipFill>
          <a:blip r:embed="rId2"/>
          <a:stretch>
            <a:fillRect/>
          </a:stretch>
        </p:blipFill>
        <p:spPr>
          <a:xfrm>
            <a:off x="676399" y="938949"/>
            <a:ext cx="6248236" cy="2072544"/>
          </a:xfrm>
          <a:prstGeom prst="rect">
            <a:avLst/>
          </a:prstGeom>
        </p:spPr>
      </p:pic>
      <p:sp>
        <p:nvSpPr>
          <p:cNvPr id="6" name="矩形 5">
            <a:extLst>
              <a:ext uri="{FF2B5EF4-FFF2-40B4-BE49-F238E27FC236}">
                <a16:creationId xmlns:a16="http://schemas.microsoft.com/office/drawing/2014/main" id="{5746A3CA-1E12-4D85-9365-30C4D9918C68}"/>
              </a:ext>
            </a:extLst>
          </p:cNvPr>
          <p:cNvSpPr/>
          <p:nvPr/>
        </p:nvSpPr>
        <p:spPr>
          <a:xfrm>
            <a:off x="7486169" y="3012052"/>
            <a:ext cx="2233779" cy="1384995"/>
          </a:xfrm>
          <a:prstGeom prst="rect">
            <a:avLst/>
          </a:prstGeom>
        </p:spPr>
        <p:txBody>
          <a:bodyPr wrap="square">
            <a:spAutoFit/>
          </a:bodyPr>
          <a:lstStyle/>
          <a:p>
            <a:r>
              <a:rPr lang="zh-CN" altLang="en-US" sz="1400" dirty="0">
                <a:solidFill>
                  <a:schemeClr val="bg1"/>
                </a:solidFill>
                <a:latin typeface="Open Sans"/>
              </a:rPr>
              <a:t>单击此按钮将在浏览器中打开该集合的文档。您可以浏览集合中的所有文件夹和请求，并查看所选择的不同环境中的请求和代码片段的外观。</a:t>
            </a:r>
            <a:endParaRPr lang="zh-CN" altLang="en-US" sz="1400" dirty="0">
              <a:solidFill>
                <a:schemeClr val="bg1"/>
              </a:solidFill>
            </a:endParaRPr>
          </a:p>
        </p:txBody>
      </p:sp>
      <p:pic>
        <p:nvPicPr>
          <p:cNvPr id="7" name="图片 6">
            <a:extLst>
              <a:ext uri="{FF2B5EF4-FFF2-40B4-BE49-F238E27FC236}">
                <a16:creationId xmlns:a16="http://schemas.microsoft.com/office/drawing/2014/main" id="{36B5D39A-D4DF-4D8B-A5D2-086D35D4CAD9}"/>
              </a:ext>
            </a:extLst>
          </p:cNvPr>
          <p:cNvPicPr>
            <a:picLocks noChangeAspect="1"/>
          </p:cNvPicPr>
          <p:nvPr/>
        </p:nvPicPr>
        <p:blipFill>
          <a:blip r:embed="rId3"/>
          <a:stretch>
            <a:fillRect/>
          </a:stretch>
        </p:blipFill>
        <p:spPr>
          <a:xfrm>
            <a:off x="676399" y="2977371"/>
            <a:ext cx="6248236" cy="2216181"/>
          </a:xfrm>
          <a:prstGeom prst="rect">
            <a:avLst/>
          </a:prstGeom>
        </p:spPr>
      </p:pic>
      <p:sp>
        <p:nvSpPr>
          <p:cNvPr id="8" name="矩形 7">
            <a:extLst>
              <a:ext uri="{FF2B5EF4-FFF2-40B4-BE49-F238E27FC236}">
                <a16:creationId xmlns:a16="http://schemas.microsoft.com/office/drawing/2014/main" id="{882A5D69-49DA-47A3-BFBE-FAD5A33BBBCB}"/>
              </a:ext>
            </a:extLst>
          </p:cNvPr>
          <p:cNvSpPr/>
          <p:nvPr/>
        </p:nvSpPr>
        <p:spPr>
          <a:xfrm>
            <a:off x="619932" y="5221235"/>
            <a:ext cx="9733613" cy="646331"/>
          </a:xfrm>
          <a:prstGeom prst="rect">
            <a:avLst/>
          </a:prstGeom>
        </p:spPr>
        <p:txBody>
          <a:bodyPr wrap="square">
            <a:spAutoFit/>
          </a:bodyPr>
          <a:lstStyle/>
          <a:p>
            <a:r>
              <a:rPr lang="zh-CN" altLang="en-US" sz="1200" dirty="0">
                <a:solidFill>
                  <a:schemeClr val="bg1"/>
                </a:solidFill>
                <a:latin typeface="Open Sans"/>
              </a:rPr>
              <a:t>请注意，此视图仅限于</a:t>
            </a:r>
            <a:r>
              <a:rPr lang="en-US" altLang="zh-CN" sz="1200" dirty="0">
                <a:solidFill>
                  <a:schemeClr val="bg1"/>
                </a:solidFill>
                <a:latin typeface="Open Sans"/>
              </a:rPr>
              <a:t>Postman Pro</a:t>
            </a:r>
            <a:r>
              <a:rPr lang="zh-CN" altLang="en-US" sz="1200" dirty="0">
                <a:solidFill>
                  <a:schemeClr val="bg1"/>
                </a:solidFill>
                <a:latin typeface="Open Sans"/>
              </a:rPr>
              <a:t>和</a:t>
            </a:r>
            <a:r>
              <a:rPr lang="en-US" altLang="zh-CN" sz="1200" dirty="0">
                <a:solidFill>
                  <a:schemeClr val="bg1"/>
                </a:solidFill>
                <a:latin typeface="Open Sans"/>
              </a:rPr>
              <a:t>Enterprise</a:t>
            </a:r>
            <a:r>
              <a:rPr lang="zh-CN" altLang="en-US" sz="1200" dirty="0">
                <a:solidFill>
                  <a:schemeClr val="bg1"/>
                </a:solidFill>
                <a:latin typeface="Open Sans"/>
              </a:rPr>
              <a:t>团队中的用户。对于无法访问集合本身的任何人，此链接将不起作用。如果</a:t>
            </a:r>
            <a:r>
              <a:rPr lang="zh-CN" altLang="en-US" sz="1200">
                <a:solidFill>
                  <a:schemeClr val="bg1"/>
                </a:solidFill>
                <a:latin typeface="Open Sans"/>
              </a:rPr>
              <a:t>集合与您的</a:t>
            </a:r>
            <a:r>
              <a:rPr lang="zh-CN" altLang="en-US" sz="1200" dirty="0">
                <a:solidFill>
                  <a:schemeClr val="bg1"/>
                </a:solidFill>
                <a:latin typeface="Open Sans"/>
              </a:rPr>
              <a:t>团队共享，团队中的任何人都可以查看此集合的私人文档</a:t>
            </a:r>
            <a:r>
              <a:rPr lang="zh-CN" altLang="en-US" sz="1200">
                <a:solidFill>
                  <a:schemeClr val="bg1"/>
                </a:solidFill>
                <a:latin typeface="Open Sans"/>
              </a:rPr>
              <a:t>。如果您的</a:t>
            </a:r>
            <a:r>
              <a:rPr lang="zh-CN" altLang="en-US" sz="1200" dirty="0">
                <a:solidFill>
                  <a:schemeClr val="bg1"/>
                </a:solidFill>
                <a:latin typeface="Open Sans"/>
              </a:rPr>
              <a:t>集合不共享</a:t>
            </a:r>
            <a:r>
              <a:rPr lang="zh-CN" altLang="en-US" sz="1200">
                <a:solidFill>
                  <a:schemeClr val="bg1"/>
                </a:solidFill>
                <a:latin typeface="Open Sans"/>
              </a:rPr>
              <a:t>，只有您可以</a:t>
            </a:r>
            <a:r>
              <a:rPr lang="zh-CN" altLang="en-US" sz="1200" dirty="0">
                <a:solidFill>
                  <a:schemeClr val="bg1"/>
                </a:solidFill>
                <a:latin typeface="Open Sans"/>
              </a:rPr>
              <a:t>查看此集合的私有文档。</a:t>
            </a:r>
          </a:p>
          <a:p>
            <a:r>
              <a:rPr lang="zh-CN" altLang="en-US" sz="1200" dirty="0">
                <a:solidFill>
                  <a:schemeClr val="bg1"/>
                </a:solidFill>
                <a:latin typeface="Open Sans"/>
              </a:rPr>
              <a:t>要将此文档提供给其他用户，</a:t>
            </a:r>
            <a:r>
              <a:rPr lang="zh-CN" altLang="en-US" sz="1200">
                <a:solidFill>
                  <a:schemeClr val="bg1"/>
                </a:solidFill>
                <a:latin typeface="Open Sans"/>
              </a:rPr>
              <a:t>也许作为您网站</a:t>
            </a:r>
            <a:r>
              <a:rPr lang="zh-CN" altLang="en-US" sz="1200" dirty="0">
                <a:solidFill>
                  <a:schemeClr val="bg1"/>
                </a:solidFill>
                <a:latin typeface="Open Sans"/>
              </a:rPr>
              <a:t>上的</a:t>
            </a:r>
            <a:r>
              <a:rPr lang="zh-CN" altLang="en-US" sz="1200">
                <a:solidFill>
                  <a:schemeClr val="bg1"/>
                </a:solidFill>
                <a:latin typeface="Open Sans"/>
              </a:rPr>
              <a:t>链接，您需要</a:t>
            </a:r>
            <a:r>
              <a:rPr lang="en-US" altLang="zh-CN" sz="1200" dirty="0">
                <a:solidFill>
                  <a:schemeClr val="bg1"/>
                </a:solidFill>
                <a:latin typeface="Open Sans"/>
              </a:rPr>
              <a:t>Publish Docs</a:t>
            </a:r>
            <a:r>
              <a:rPr lang="zh-CN" altLang="en-US" sz="1200" dirty="0">
                <a:solidFill>
                  <a:schemeClr val="bg1"/>
                </a:solidFill>
                <a:latin typeface="Open Sans"/>
              </a:rPr>
              <a:t>。</a:t>
            </a:r>
            <a:endParaRPr lang="zh-CN" altLang="en-US" sz="1200" b="0" i="0" dirty="0">
              <a:solidFill>
                <a:schemeClr val="bg1"/>
              </a:solidFill>
              <a:effectLst/>
              <a:latin typeface="Open Sans"/>
            </a:endParaRPr>
          </a:p>
        </p:txBody>
      </p:sp>
    </p:spTree>
    <p:extLst>
      <p:ext uri="{BB962C8B-B14F-4D97-AF65-F5344CB8AC3E}">
        <p14:creationId xmlns:p14="http://schemas.microsoft.com/office/powerpoint/2010/main" val="3378163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524003" y="591735"/>
            <a:ext cx="3581306" cy="362412"/>
          </a:xfrm>
        </p:spPr>
        <p:txBody>
          <a:bodyPr>
            <a:noAutofit/>
          </a:bodyPr>
          <a:lstStyle/>
          <a:p>
            <a:r>
              <a:rPr lang="zh-CN" altLang="en-US" sz="2000" dirty="0"/>
              <a:t>查看公共文档</a:t>
            </a:r>
          </a:p>
        </p:txBody>
      </p:sp>
      <p:sp>
        <p:nvSpPr>
          <p:cNvPr id="10" name="矩形 9">
            <a:extLst>
              <a:ext uri="{FF2B5EF4-FFF2-40B4-BE49-F238E27FC236}">
                <a16:creationId xmlns:a16="http://schemas.microsoft.com/office/drawing/2014/main" id="{DB78624C-E540-4C8C-B4AA-1E837A7A2C1C}"/>
              </a:ext>
            </a:extLst>
          </p:cNvPr>
          <p:cNvSpPr/>
          <p:nvPr/>
        </p:nvSpPr>
        <p:spPr>
          <a:xfrm>
            <a:off x="7229427" y="1182741"/>
            <a:ext cx="2666930" cy="2062103"/>
          </a:xfrm>
          <a:prstGeom prst="rect">
            <a:avLst/>
          </a:prstGeom>
        </p:spPr>
        <p:txBody>
          <a:bodyPr wrap="square">
            <a:spAutoFit/>
          </a:bodyPr>
          <a:lstStyle/>
          <a:p>
            <a:r>
              <a:rPr lang="zh-CN" altLang="en-US" sz="1600" dirty="0">
                <a:solidFill>
                  <a:schemeClr val="bg1"/>
                </a:solidFill>
              </a:rPr>
              <a:t>公开视图可通过公开链接访问</a:t>
            </a:r>
            <a:r>
              <a:rPr lang="zh-CN" altLang="en-US" sz="1600">
                <a:solidFill>
                  <a:schemeClr val="bg1"/>
                </a:solidFill>
              </a:rPr>
              <a:t>，在您发布</a:t>
            </a:r>
            <a:r>
              <a:rPr lang="zh-CN" altLang="en-US" sz="1600" dirty="0">
                <a:solidFill>
                  <a:schemeClr val="bg1"/>
                </a:solidFill>
              </a:rPr>
              <a:t>文档时生成。发布文档后，任​​何人都可以通过公共</a:t>
            </a:r>
            <a:r>
              <a:rPr lang="en-US" altLang="zh-CN" sz="1600" dirty="0">
                <a:solidFill>
                  <a:schemeClr val="bg1"/>
                </a:solidFill>
              </a:rPr>
              <a:t>URL</a:t>
            </a:r>
            <a:r>
              <a:rPr lang="zh-CN" altLang="en-US" sz="1600" dirty="0">
                <a:solidFill>
                  <a:schemeClr val="bg1"/>
                </a:solidFill>
              </a:rPr>
              <a:t>进行访问。此公开</a:t>
            </a:r>
            <a:r>
              <a:rPr lang="en-US" altLang="zh-CN" sz="1600" dirty="0">
                <a:solidFill>
                  <a:schemeClr val="bg1"/>
                </a:solidFill>
              </a:rPr>
              <a:t>URL</a:t>
            </a:r>
            <a:r>
              <a:rPr lang="zh-CN" altLang="en-US" sz="1600">
                <a:solidFill>
                  <a:schemeClr val="bg1"/>
                </a:solidFill>
              </a:rPr>
              <a:t>将在您的</a:t>
            </a:r>
            <a:r>
              <a:rPr lang="zh-CN" altLang="en-US" sz="1600" dirty="0">
                <a:solidFill>
                  <a:schemeClr val="bg1"/>
                </a:solidFill>
              </a:rPr>
              <a:t>文档发布后显示，并且还可以通过私有文档视图中的已发布下拉列表访问。</a:t>
            </a:r>
          </a:p>
        </p:txBody>
      </p:sp>
      <p:pic>
        <p:nvPicPr>
          <p:cNvPr id="11" name="图片 10">
            <a:extLst>
              <a:ext uri="{FF2B5EF4-FFF2-40B4-BE49-F238E27FC236}">
                <a16:creationId xmlns:a16="http://schemas.microsoft.com/office/drawing/2014/main" id="{11659EE7-92C4-44C2-A075-8A50954FBF36}"/>
              </a:ext>
            </a:extLst>
          </p:cNvPr>
          <p:cNvPicPr>
            <a:picLocks noChangeAspect="1"/>
          </p:cNvPicPr>
          <p:nvPr/>
        </p:nvPicPr>
        <p:blipFill>
          <a:blip r:embed="rId2"/>
          <a:stretch>
            <a:fillRect/>
          </a:stretch>
        </p:blipFill>
        <p:spPr>
          <a:xfrm>
            <a:off x="904993" y="1106543"/>
            <a:ext cx="5901267" cy="4530620"/>
          </a:xfrm>
          <a:prstGeom prst="rect">
            <a:avLst/>
          </a:prstGeom>
        </p:spPr>
      </p:pic>
      <p:sp>
        <p:nvSpPr>
          <p:cNvPr id="12" name="矩形 11">
            <a:extLst>
              <a:ext uri="{FF2B5EF4-FFF2-40B4-BE49-F238E27FC236}">
                <a16:creationId xmlns:a16="http://schemas.microsoft.com/office/drawing/2014/main" id="{157AD248-A4BC-4271-9809-DC4AFB4987F2}"/>
              </a:ext>
            </a:extLst>
          </p:cNvPr>
          <p:cNvSpPr/>
          <p:nvPr/>
        </p:nvSpPr>
        <p:spPr>
          <a:xfrm>
            <a:off x="7217747" y="3453367"/>
            <a:ext cx="2438336" cy="1077218"/>
          </a:xfrm>
          <a:prstGeom prst="rect">
            <a:avLst/>
          </a:prstGeom>
        </p:spPr>
        <p:txBody>
          <a:bodyPr wrap="square">
            <a:spAutoFit/>
          </a:bodyPr>
          <a:lstStyle/>
          <a:p>
            <a:r>
              <a:rPr lang="zh-CN" altLang="en-US" sz="1600">
                <a:solidFill>
                  <a:schemeClr val="bg1"/>
                </a:solidFill>
              </a:rPr>
              <a:t>如果您选择</a:t>
            </a:r>
            <a:r>
              <a:rPr lang="zh-CN" altLang="en-US" sz="1600" dirty="0">
                <a:solidFill>
                  <a:schemeClr val="bg1"/>
                </a:solidFill>
              </a:rPr>
              <a:t>已验证的自定义域</a:t>
            </a:r>
            <a:r>
              <a:rPr lang="zh-CN" altLang="en-US" sz="1600">
                <a:solidFill>
                  <a:schemeClr val="bg1"/>
                </a:solidFill>
              </a:rPr>
              <a:t>，那么您的</a:t>
            </a:r>
            <a:r>
              <a:rPr lang="zh-CN" altLang="en-US" sz="1600" dirty="0">
                <a:solidFill>
                  <a:schemeClr val="bg1"/>
                </a:solidFill>
              </a:rPr>
              <a:t>公共文档也</a:t>
            </a:r>
            <a:r>
              <a:rPr lang="zh-CN" altLang="en-US" sz="1600">
                <a:solidFill>
                  <a:schemeClr val="bg1"/>
                </a:solidFill>
              </a:rPr>
              <a:t>可以从您的</a:t>
            </a:r>
            <a:r>
              <a:rPr lang="zh-CN" altLang="en-US" sz="1600" dirty="0">
                <a:solidFill>
                  <a:schemeClr val="bg1"/>
                </a:solidFill>
              </a:rPr>
              <a:t>自定义域中获得。</a:t>
            </a:r>
          </a:p>
        </p:txBody>
      </p:sp>
    </p:spTree>
    <p:extLst>
      <p:ext uri="{BB962C8B-B14F-4D97-AF65-F5344CB8AC3E}">
        <p14:creationId xmlns:p14="http://schemas.microsoft.com/office/powerpoint/2010/main" val="1975592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524003" y="591735"/>
            <a:ext cx="3581306" cy="362412"/>
          </a:xfrm>
        </p:spPr>
        <p:txBody>
          <a:bodyPr>
            <a:noAutofit/>
          </a:bodyPr>
          <a:lstStyle/>
          <a:p>
            <a:r>
              <a:rPr lang="zh-CN" altLang="en-US" sz="3200" dirty="0"/>
              <a:t>环境和环境模板</a:t>
            </a:r>
          </a:p>
        </p:txBody>
      </p:sp>
      <p:sp>
        <p:nvSpPr>
          <p:cNvPr id="2" name="矩形 1">
            <a:extLst>
              <a:ext uri="{FF2B5EF4-FFF2-40B4-BE49-F238E27FC236}">
                <a16:creationId xmlns:a16="http://schemas.microsoft.com/office/drawing/2014/main" id="{29883F56-6AC5-46C2-8044-B9FE5821564E}"/>
              </a:ext>
            </a:extLst>
          </p:cNvPr>
          <p:cNvSpPr/>
          <p:nvPr/>
        </p:nvSpPr>
        <p:spPr>
          <a:xfrm>
            <a:off x="981191" y="1335137"/>
            <a:ext cx="8381780" cy="830997"/>
          </a:xfrm>
          <a:prstGeom prst="rect">
            <a:avLst/>
          </a:prstGeom>
        </p:spPr>
        <p:txBody>
          <a:bodyPr wrap="square">
            <a:spAutoFit/>
          </a:bodyPr>
          <a:lstStyle/>
          <a:p>
            <a:r>
              <a:rPr lang="zh-CN" altLang="en-US" sz="1600">
                <a:solidFill>
                  <a:schemeClr val="bg1"/>
                </a:solidFill>
              </a:rPr>
              <a:t>您的</a:t>
            </a:r>
            <a:r>
              <a:rPr lang="zh-CN" altLang="en-US" sz="1600" dirty="0">
                <a:solidFill>
                  <a:schemeClr val="bg1"/>
                </a:solidFill>
              </a:rPr>
              <a:t>环境和环境模板也会自动同步，并可通过</a:t>
            </a:r>
            <a:r>
              <a:rPr lang="en-US" altLang="zh-CN" sz="1600" dirty="0">
                <a:solidFill>
                  <a:schemeClr val="bg1"/>
                </a:solidFill>
              </a:rPr>
              <a:t>API</a:t>
            </a:r>
            <a:r>
              <a:rPr lang="zh-CN" altLang="en-US" sz="1600" dirty="0">
                <a:solidFill>
                  <a:schemeClr val="bg1"/>
                </a:solidFill>
              </a:rPr>
              <a:t>文档中的下拉列表进行。查看公共或私人文档时，选择环境将将这些环境变量值替换为文档的相关部分。例如，如果选定的环境具有</a:t>
            </a:r>
            <a:r>
              <a:rPr lang="en-US" altLang="zh-CN" sz="1600" dirty="0">
                <a:solidFill>
                  <a:schemeClr val="bg1"/>
                </a:solidFill>
              </a:rPr>
              <a:t>foo</a:t>
            </a:r>
            <a:r>
              <a:rPr lang="zh-CN" altLang="en-US" sz="1600" dirty="0">
                <a:solidFill>
                  <a:schemeClr val="bg1"/>
                </a:solidFill>
              </a:rPr>
              <a:t>值为变量</a:t>
            </a:r>
            <a:r>
              <a:rPr lang="en-US" altLang="zh-CN" sz="1600" dirty="0">
                <a:solidFill>
                  <a:schemeClr val="bg1"/>
                </a:solidFill>
              </a:rPr>
              <a:t>bar</a:t>
            </a:r>
            <a:r>
              <a:rPr lang="zh-CN" altLang="en-US" sz="1600" dirty="0">
                <a:solidFill>
                  <a:schemeClr val="bg1"/>
                </a:solidFill>
              </a:rPr>
              <a:t>，则请求中的所有出现将被替换</a:t>
            </a:r>
            <a:r>
              <a:rPr lang="en-US" altLang="zh-CN" sz="1600" dirty="0">
                <a:solidFill>
                  <a:schemeClr val="bg1"/>
                </a:solidFill>
              </a:rPr>
              <a:t>bar</a:t>
            </a:r>
            <a:r>
              <a:rPr lang="zh-CN" altLang="en-US" sz="1600" dirty="0">
                <a:solidFill>
                  <a:schemeClr val="bg1"/>
                </a:solidFill>
              </a:rPr>
              <a:t>。所有环境中的存储过程中被加密。</a:t>
            </a:r>
          </a:p>
        </p:txBody>
      </p:sp>
      <p:sp>
        <p:nvSpPr>
          <p:cNvPr id="4" name="矩形 3">
            <a:extLst>
              <a:ext uri="{FF2B5EF4-FFF2-40B4-BE49-F238E27FC236}">
                <a16:creationId xmlns:a16="http://schemas.microsoft.com/office/drawing/2014/main" id="{442B2020-BA9D-4D29-B97D-334D81B7C2F0}"/>
              </a:ext>
            </a:extLst>
          </p:cNvPr>
          <p:cNvSpPr/>
          <p:nvPr/>
        </p:nvSpPr>
        <p:spPr>
          <a:xfrm>
            <a:off x="961377" y="2362458"/>
            <a:ext cx="2236510" cy="400110"/>
          </a:xfrm>
          <a:prstGeom prst="rect">
            <a:avLst/>
          </a:prstGeom>
        </p:spPr>
        <p:txBody>
          <a:bodyPr wrap="none">
            <a:spAutoFit/>
          </a:bodyPr>
          <a:lstStyle/>
          <a:p>
            <a:r>
              <a:rPr lang="zh-CN" altLang="en-US" sz="2000" b="1" dirty="0">
                <a:solidFill>
                  <a:schemeClr val="bg1"/>
                </a:solidFill>
                <a:latin typeface="Open Sans"/>
              </a:rPr>
              <a:t>私人文件中的环境</a:t>
            </a:r>
            <a:endParaRPr lang="zh-CN" altLang="en-US" sz="2000" b="1" i="0" dirty="0">
              <a:solidFill>
                <a:schemeClr val="bg1"/>
              </a:solidFill>
              <a:effectLst/>
              <a:latin typeface="Open Sans"/>
            </a:endParaRPr>
          </a:p>
        </p:txBody>
      </p:sp>
      <p:pic>
        <p:nvPicPr>
          <p:cNvPr id="5" name="图片 4">
            <a:extLst>
              <a:ext uri="{FF2B5EF4-FFF2-40B4-BE49-F238E27FC236}">
                <a16:creationId xmlns:a16="http://schemas.microsoft.com/office/drawing/2014/main" id="{DE27DCAB-63C3-41E6-96EC-4CF4BE39396D}"/>
              </a:ext>
            </a:extLst>
          </p:cNvPr>
          <p:cNvPicPr>
            <a:picLocks noChangeAspect="1"/>
          </p:cNvPicPr>
          <p:nvPr/>
        </p:nvPicPr>
        <p:blipFill>
          <a:blip r:embed="rId2"/>
          <a:stretch>
            <a:fillRect/>
          </a:stretch>
        </p:blipFill>
        <p:spPr>
          <a:xfrm>
            <a:off x="1187778" y="2781668"/>
            <a:ext cx="3904762" cy="2800000"/>
          </a:xfrm>
          <a:prstGeom prst="rect">
            <a:avLst/>
          </a:prstGeom>
        </p:spPr>
      </p:pic>
      <p:sp>
        <p:nvSpPr>
          <p:cNvPr id="6" name="矩形 5">
            <a:extLst>
              <a:ext uri="{FF2B5EF4-FFF2-40B4-BE49-F238E27FC236}">
                <a16:creationId xmlns:a16="http://schemas.microsoft.com/office/drawing/2014/main" id="{3B1CC08D-D664-4292-B3B5-DE952C9A674B}"/>
              </a:ext>
            </a:extLst>
          </p:cNvPr>
          <p:cNvSpPr/>
          <p:nvPr/>
        </p:nvSpPr>
        <p:spPr>
          <a:xfrm>
            <a:off x="5248280" y="2762568"/>
            <a:ext cx="4343286" cy="830997"/>
          </a:xfrm>
          <a:prstGeom prst="rect">
            <a:avLst/>
          </a:prstGeom>
        </p:spPr>
        <p:txBody>
          <a:bodyPr wrap="square">
            <a:spAutoFit/>
          </a:bodyPr>
          <a:lstStyle/>
          <a:p>
            <a:r>
              <a:rPr lang="zh-CN" altLang="en-US" sz="1600" dirty="0">
                <a:solidFill>
                  <a:schemeClr val="bg1"/>
                </a:solidFill>
              </a:rPr>
              <a:t>在私有文档视图中，您的所有环境和环境模板将与您的</a:t>
            </a:r>
            <a:r>
              <a:rPr lang="en-US" altLang="zh-CN" sz="1600" dirty="0">
                <a:solidFill>
                  <a:schemeClr val="bg1"/>
                </a:solidFill>
              </a:rPr>
              <a:t>Team Library</a:t>
            </a:r>
            <a:r>
              <a:rPr lang="zh-CN" altLang="en-US" sz="1600" dirty="0">
                <a:solidFill>
                  <a:schemeClr val="bg1"/>
                </a:solidFill>
              </a:rPr>
              <a:t>中共享的环境模板一起提供给您。</a:t>
            </a:r>
          </a:p>
        </p:txBody>
      </p:sp>
    </p:spTree>
    <p:extLst>
      <p:ext uri="{BB962C8B-B14F-4D97-AF65-F5344CB8AC3E}">
        <p14:creationId xmlns:p14="http://schemas.microsoft.com/office/powerpoint/2010/main" val="15666036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524003" y="591735"/>
            <a:ext cx="3581306" cy="362412"/>
          </a:xfrm>
        </p:spPr>
        <p:txBody>
          <a:bodyPr>
            <a:noAutofit/>
          </a:bodyPr>
          <a:lstStyle/>
          <a:p>
            <a:r>
              <a:rPr lang="zh-CN" altLang="en-US" sz="2000" dirty="0"/>
              <a:t>公共文件中的环境</a:t>
            </a:r>
          </a:p>
        </p:txBody>
      </p:sp>
      <p:pic>
        <p:nvPicPr>
          <p:cNvPr id="2" name="图片 1">
            <a:extLst>
              <a:ext uri="{FF2B5EF4-FFF2-40B4-BE49-F238E27FC236}">
                <a16:creationId xmlns:a16="http://schemas.microsoft.com/office/drawing/2014/main" id="{F00673AD-DBFE-4111-86F9-CF4A79887B9B}"/>
              </a:ext>
            </a:extLst>
          </p:cNvPr>
          <p:cNvPicPr>
            <a:picLocks noChangeAspect="1"/>
          </p:cNvPicPr>
          <p:nvPr/>
        </p:nvPicPr>
        <p:blipFill>
          <a:blip r:embed="rId2"/>
          <a:stretch>
            <a:fillRect/>
          </a:stretch>
        </p:blipFill>
        <p:spPr>
          <a:xfrm>
            <a:off x="1057389" y="1030345"/>
            <a:ext cx="5359811" cy="3923727"/>
          </a:xfrm>
          <a:prstGeom prst="rect">
            <a:avLst/>
          </a:prstGeom>
        </p:spPr>
      </p:pic>
      <p:sp>
        <p:nvSpPr>
          <p:cNvPr id="4" name="矩形 3">
            <a:extLst>
              <a:ext uri="{FF2B5EF4-FFF2-40B4-BE49-F238E27FC236}">
                <a16:creationId xmlns:a16="http://schemas.microsoft.com/office/drawing/2014/main" id="{77A935EE-38C7-41C7-B39D-941DE1D8D0A8}"/>
              </a:ext>
            </a:extLst>
          </p:cNvPr>
          <p:cNvSpPr/>
          <p:nvPr/>
        </p:nvSpPr>
        <p:spPr>
          <a:xfrm>
            <a:off x="6848437" y="954147"/>
            <a:ext cx="3538516" cy="3785652"/>
          </a:xfrm>
          <a:prstGeom prst="rect">
            <a:avLst/>
          </a:prstGeom>
        </p:spPr>
        <p:txBody>
          <a:bodyPr wrap="square">
            <a:spAutoFit/>
          </a:bodyPr>
          <a:lstStyle/>
          <a:p>
            <a:r>
              <a:rPr lang="zh-CN" altLang="en-US" sz="1600" dirty="0">
                <a:solidFill>
                  <a:schemeClr val="bg1"/>
                </a:solidFill>
              </a:rPr>
              <a:t>如果在发布文档时选择了环境模板，则所有文档查看器都可以使用该模板。</a:t>
            </a:r>
          </a:p>
          <a:p>
            <a:endParaRPr lang="zh-CN" altLang="en-US" sz="1600" dirty="0">
              <a:solidFill>
                <a:schemeClr val="bg1"/>
              </a:solidFill>
            </a:endParaRPr>
          </a:p>
          <a:p>
            <a:r>
              <a:rPr lang="zh-CN" altLang="en-US" sz="1600" dirty="0">
                <a:solidFill>
                  <a:schemeClr val="bg1"/>
                </a:solidFill>
              </a:rPr>
              <a:t>具体来说，如果用户登录到他们的</a:t>
            </a:r>
            <a:r>
              <a:rPr lang="en-US" altLang="zh-CN" sz="1600" dirty="0" err="1">
                <a:solidFill>
                  <a:schemeClr val="bg1"/>
                </a:solidFill>
              </a:rPr>
              <a:t>PostMan</a:t>
            </a:r>
            <a:r>
              <a:rPr lang="zh-CN" altLang="en-US" sz="1600" dirty="0">
                <a:solidFill>
                  <a:schemeClr val="bg1"/>
                </a:solidFill>
              </a:rPr>
              <a:t>帐户，那么他们的已同步的环境也将在已发布的文档中可用。这允许他们根据自己的特定环境自定义已发布的</a:t>
            </a:r>
            <a:r>
              <a:rPr lang="en-US" altLang="zh-CN" sz="1600" dirty="0">
                <a:solidFill>
                  <a:schemeClr val="bg1"/>
                </a:solidFill>
              </a:rPr>
              <a:t>API</a:t>
            </a:r>
            <a:r>
              <a:rPr lang="zh-CN" altLang="en-US" sz="1600" dirty="0">
                <a:solidFill>
                  <a:schemeClr val="bg1"/>
                </a:solidFill>
              </a:rPr>
              <a:t>文档。</a:t>
            </a:r>
          </a:p>
          <a:p>
            <a:endParaRPr lang="zh-CN" altLang="en-US" sz="1600" dirty="0">
              <a:solidFill>
                <a:schemeClr val="bg1"/>
              </a:solidFill>
            </a:endParaRPr>
          </a:p>
          <a:p>
            <a:r>
              <a:rPr lang="zh-CN" altLang="en-US" sz="1600" dirty="0">
                <a:solidFill>
                  <a:schemeClr val="bg1"/>
                </a:solidFill>
              </a:rPr>
              <a:t>但是</a:t>
            </a:r>
            <a:r>
              <a:rPr lang="zh-CN" altLang="en-US" sz="1600">
                <a:solidFill>
                  <a:schemeClr val="bg1"/>
                </a:solidFill>
              </a:rPr>
              <a:t>，如果您的</a:t>
            </a:r>
            <a:r>
              <a:rPr lang="zh-CN" altLang="en-US" sz="1600" dirty="0">
                <a:solidFill>
                  <a:schemeClr val="bg1"/>
                </a:solidFill>
              </a:rPr>
              <a:t>公共文档发布在自定义域中，即使用户登录到他们的</a:t>
            </a:r>
            <a:r>
              <a:rPr lang="en-US" altLang="zh-CN" sz="1600" dirty="0" err="1">
                <a:solidFill>
                  <a:schemeClr val="bg1"/>
                </a:solidFill>
              </a:rPr>
              <a:t>PostMan</a:t>
            </a:r>
            <a:r>
              <a:rPr lang="zh-CN" altLang="en-US" sz="1600" dirty="0">
                <a:solidFill>
                  <a:schemeClr val="bg1"/>
                </a:solidFill>
              </a:rPr>
              <a:t>帐户，只有环境模板将在发布的页面中可用。</a:t>
            </a:r>
          </a:p>
          <a:p>
            <a:endParaRPr lang="zh-CN" altLang="en-US" sz="1600" dirty="0">
              <a:solidFill>
                <a:schemeClr val="bg1"/>
              </a:solidFill>
            </a:endParaRPr>
          </a:p>
        </p:txBody>
      </p:sp>
    </p:spTree>
    <p:extLst>
      <p:ext uri="{BB962C8B-B14F-4D97-AF65-F5344CB8AC3E}">
        <p14:creationId xmlns:p14="http://schemas.microsoft.com/office/powerpoint/2010/main" val="38606766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219211" y="341816"/>
            <a:ext cx="6400632" cy="362412"/>
          </a:xfrm>
        </p:spPr>
        <p:txBody>
          <a:bodyPr>
            <a:noAutofit/>
          </a:bodyPr>
          <a:lstStyle/>
          <a:p>
            <a:r>
              <a:rPr lang="zh-CN" altLang="en-US" sz="3200" dirty="0">
                <a:solidFill>
                  <a:schemeClr val="bg1"/>
                </a:solidFill>
              </a:rPr>
              <a:t>发布公共文档</a:t>
            </a:r>
          </a:p>
        </p:txBody>
      </p:sp>
      <p:sp>
        <p:nvSpPr>
          <p:cNvPr id="14" name="矩形 13">
            <a:extLst>
              <a:ext uri="{FF2B5EF4-FFF2-40B4-BE49-F238E27FC236}">
                <a16:creationId xmlns:a16="http://schemas.microsoft.com/office/drawing/2014/main" id="{7D8EA87A-7C09-49FF-9264-BCF789A38CF8}"/>
              </a:ext>
            </a:extLst>
          </p:cNvPr>
          <p:cNvSpPr/>
          <p:nvPr/>
        </p:nvSpPr>
        <p:spPr>
          <a:xfrm>
            <a:off x="981191" y="1030345"/>
            <a:ext cx="7619800" cy="584775"/>
          </a:xfrm>
          <a:prstGeom prst="rect">
            <a:avLst/>
          </a:prstGeom>
        </p:spPr>
        <p:txBody>
          <a:bodyPr wrap="square">
            <a:spAutoFit/>
          </a:bodyPr>
          <a:lstStyle/>
          <a:p>
            <a:r>
              <a:rPr lang="zh-CN" altLang="en-US" sz="1600" dirty="0">
                <a:solidFill>
                  <a:schemeClr val="bg1"/>
                </a:solidFill>
              </a:rPr>
              <a:t>发布的文档是与</a:t>
            </a:r>
            <a:r>
              <a:rPr lang="zh-CN" altLang="en-US" sz="1600">
                <a:solidFill>
                  <a:schemeClr val="bg1"/>
                </a:solidFill>
              </a:rPr>
              <a:t>世界共享您的</a:t>
            </a:r>
            <a:r>
              <a:rPr lang="en-US" altLang="zh-CN" sz="1600" dirty="0">
                <a:solidFill>
                  <a:schemeClr val="bg1"/>
                </a:solidFill>
              </a:rPr>
              <a:t>API</a:t>
            </a:r>
            <a:r>
              <a:rPr lang="zh-CN" altLang="en-US" sz="1600" dirty="0">
                <a:solidFill>
                  <a:schemeClr val="bg1"/>
                </a:solidFill>
              </a:rPr>
              <a:t>文档的一种方式</a:t>
            </a:r>
            <a:r>
              <a:rPr lang="zh-CN" altLang="en-US" sz="1600">
                <a:solidFill>
                  <a:schemeClr val="bg1"/>
                </a:solidFill>
              </a:rPr>
              <a:t>。如果您可以</a:t>
            </a:r>
            <a:r>
              <a:rPr lang="zh-CN" altLang="en-US" sz="1600" dirty="0">
                <a:solidFill>
                  <a:schemeClr val="bg1"/>
                </a:solidFill>
              </a:rPr>
              <a:t>查看其中一个收藏的文档，那么发布文档就可以点击。</a:t>
            </a:r>
          </a:p>
        </p:txBody>
      </p:sp>
      <p:sp>
        <p:nvSpPr>
          <p:cNvPr id="15" name="矩形 14">
            <a:extLst>
              <a:ext uri="{FF2B5EF4-FFF2-40B4-BE49-F238E27FC236}">
                <a16:creationId xmlns:a16="http://schemas.microsoft.com/office/drawing/2014/main" id="{1CEDA7DF-B7FC-4C08-BECD-B639007F9162}"/>
              </a:ext>
            </a:extLst>
          </p:cNvPr>
          <p:cNvSpPr/>
          <p:nvPr/>
        </p:nvSpPr>
        <p:spPr>
          <a:xfrm>
            <a:off x="981191" y="1792325"/>
            <a:ext cx="7467404" cy="1169551"/>
          </a:xfrm>
          <a:prstGeom prst="rect">
            <a:avLst/>
          </a:prstGeom>
        </p:spPr>
        <p:txBody>
          <a:bodyPr wrap="square">
            <a:spAutoFit/>
          </a:bodyPr>
          <a:lstStyle/>
          <a:p>
            <a:r>
              <a:rPr lang="zh-CN" altLang="en-US" sz="2000" b="1" dirty="0">
                <a:solidFill>
                  <a:schemeClr val="bg1"/>
                </a:solidFill>
              </a:rPr>
              <a:t>生成公共文档</a:t>
            </a:r>
          </a:p>
          <a:p>
            <a:endParaRPr lang="zh-CN" altLang="en-US" dirty="0">
              <a:solidFill>
                <a:schemeClr val="bg1"/>
              </a:solidFill>
            </a:endParaRPr>
          </a:p>
          <a:p>
            <a:r>
              <a:rPr lang="zh-CN" altLang="en-US" sz="1600" dirty="0">
                <a:solidFill>
                  <a:schemeClr val="bg1"/>
                </a:solidFill>
              </a:rPr>
              <a:t>您只能为您创建的集合或您具有写入权限的集合发布文档。打开其中一个收藏的文档页面。点击屏幕顶部的</a:t>
            </a:r>
            <a:r>
              <a:rPr lang="en-US" altLang="zh-CN" sz="1600" dirty="0">
                <a:solidFill>
                  <a:schemeClr val="bg1"/>
                </a:solidFill>
              </a:rPr>
              <a:t>Publish</a:t>
            </a:r>
            <a:r>
              <a:rPr lang="zh-CN" altLang="en-US" sz="1600" dirty="0">
                <a:solidFill>
                  <a:schemeClr val="bg1"/>
                </a:solidFill>
              </a:rPr>
              <a:t>按钮。</a:t>
            </a:r>
          </a:p>
        </p:txBody>
      </p:sp>
      <p:pic>
        <p:nvPicPr>
          <p:cNvPr id="16" name="图片 15">
            <a:extLst>
              <a:ext uri="{FF2B5EF4-FFF2-40B4-BE49-F238E27FC236}">
                <a16:creationId xmlns:a16="http://schemas.microsoft.com/office/drawing/2014/main" id="{43341053-6F10-498B-96E1-C7E06B65AE0E}"/>
              </a:ext>
            </a:extLst>
          </p:cNvPr>
          <p:cNvPicPr>
            <a:picLocks noChangeAspect="1"/>
          </p:cNvPicPr>
          <p:nvPr/>
        </p:nvPicPr>
        <p:blipFill>
          <a:blip r:embed="rId2"/>
          <a:stretch>
            <a:fillRect/>
          </a:stretch>
        </p:blipFill>
        <p:spPr>
          <a:xfrm>
            <a:off x="1088343" y="3156112"/>
            <a:ext cx="5495238" cy="961905"/>
          </a:xfrm>
          <a:prstGeom prst="rect">
            <a:avLst/>
          </a:prstGeom>
        </p:spPr>
      </p:pic>
      <p:sp>
        <p:nvSpPr>
          <p:cNvPr id="17" name="矩形 16">
            <a:extLst>
              <a:ext uri="{FF2B5EF4-FFF2-40B4-BE49-F238E27FC236}">
                <a16:creationId xmlns:a16="http://schemas.microsoft.com/office/drawing/2014/main" id="{FA7C25CF-F5E9-4901-9060-355B574E561D}"/>
              </a:ext>
            </a:extLst>
          </p:cNvPr>
          <p:cNvSpPr/>
          <p:nvPr/>
        </p:nvSpPr>
        <p:spPr>
          <a:xfrm>
            <a:off x="981191" y="4312253"/>
            <a:ext cx="7619800" cy="584775"/>
          </a:xfrm>
          <a:prstGeom prst="rect">
            <a:avLst/>
          </a:prstGeom>
        </p:spPr>
        <p:txBody>
          <a:bodyPr wrap="square">
            <a:spAutoFit/>
          </a:bodyPr>
          <a:lstStyle/>
          <a:p>
            <a:r>
              <a:rPr lang="zh-CN" altLang="en-US" sz="1600">
                <a:solidFill>
                  <a:schemeClr val="bg1"/>
                </a:solidFill>
              </a:rPr>
              <a:t>如果您已经</a:t>
            </a:r>
            <a:r>
              <a:rPr lang="zh-CN" altLang="en-US" sz="1600" dirty="0">
                <a:solidFill>
                  <a:schemeClr val="bg1"/>
                </a:solidFill>
              </a:rPr>
              <a:t>登录到</a:t>
            </a:r>
            <a:r>
              <a:rPr lang="en-US" altLang="zh-CN" sz="1600" err="1">
                <a:solidFill>
                  <a:schemeClr val="bg1"/>
                </a:solidFill>
              </a:rPr>
              <a:t>PostMan</a:t>
            </a:r>
            <a:r>
              <a:rPr lang="zh-CN" altLang="en-US" sz="1600">
                <a:solidFill>
                  <a:schemeClr val="bg1"/>
                </a:solidFill>
              </a:rPr>
              <a:t>，您可以</a:t>
            </a:r>
            <a:r>
              <a:rPr lang="zh-CN" altLang="en-US" sz="1600" dirty="0">
                <a:solidFill>
                  <a:schemeClr val="bg1"/>
                </a:solidFill>
              </a:rPr>
              <a:t>选择相应的环境来发布收藏。 对集合中变量的任何引用  将被替换为环境中的正确值。</a:t>
            </a:r>
            <a:r>
              <a:rPr lang="en-US" altLang="zh-CN" sz="1600" dirty="0">
                <a:solidFill>
                  <a:schemeClr val="bg1"/>
                </a:solidFill>
              </a:rPr>
              <a:t>{{</a:t>
            </a:r>
            <a:r>
              <a:rPr lang="en-US" altLang="zh-CN" sz="1600" dirty="0" err="1">
                <a:solidFill>
                  <a:schemeClr val="bg1"/>
                </a:solidFill>
              </a:rPr>
              <a:t>url</a:t>
            </a:r>
            <a:r>
              <a:rPr lang="en-US" altLang="zh-CN" sz="1600" dirty="0">
                <a:solidFill>
                  <a:schemeClr val="bg1"/>
                </a:solidFill>
              </a:rPr>
              <a:t>}}</a:t>
            </a:r>
            <a:endParaRPr lang="zh-CN" altLang="en-US" sz="1600" dirty="0">
              <a:solidFill>
                <a:schemeClr val="bg1"/>
              </a:solidFill>
            </a:endParaRPr>
          </a:p>
        </p:txBody>
      </p:sp>
    </p:spTree>
    <p:extLst>
      <p:ext uri="{BB962C8B-B14F-4D97-AF65-F5344CB8AC3E}">
        <p14:creationId xmlns:p14="http://schemas.microsoft.com/office/powerpoint/2010/main" val="26403368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524003" y="591735"/>
            <a:ext cx="3581306" cy="362412"/>
          </a:xfrm>
        </p:spPr>
        <p:txBody>
          <a:bodyPr>
            <a:noAutofit/>
          </a:bodyPr>
          <a:lstStyle/>
          <a:p>
            <a:r>
              <a:rPr lang="zh-CN" altLang="en-US" sz="2000" dirty="0">
                <a:solidFill>
                  <a:schemeClr val="bg1"/>
                </a:solidFill>
              </a:rPr>
              <a:t>生成公共文档</a:t>
            </a:r>
          </a:p>
        </p:txBody>
      </p:sp>
      <p:sp>
        <p:nvSpPr>
          <p:cNvPr id="6" name="矩形 5">
            <a:extLst>
              <a:ext uri="{FF2B5EF4-FFF2-40B4-BE49-F238E27FC236}">
                <a16:creationId xmlns:a16="http://schemas.microsoft.com/office/drawing/2014/main" id="{6B485466-51C8-4964-8EA6-F53D273B6F46}"/>
              </a:ext>
            </a:extLst>
          </p:cNvPr>
          <p:cNvSpPr/>
          <p:nvPr/>
        </p:nvSpPr>
        <p:spPr>
          <a:xfrm>
            <a:off x="1404971" y="1182741"/>
            <a:ext cx="8948574" cy="584775"/>
          </a:xfrm>
          <a:prstGeom prst="rect">
            <a:avLst/>
          </a:prstGeom>
        </p:spPr>
        <p:txBody>
          <a:bodyPr wrap="square">
            <a:spAutoFit/>
          </a:bodyPr>
          <a:lstStyle/>
          <a:p>
            <a:r>
              <a:rPr lang="zh-CN" altLang="en-US" sz="1600" dirty="0">
                <a:solidFill>
                  <a:schemeClr val="bg1"/>
                </a:solidFill>
              </a:rPr>
              <a:t>以下屏幕截图中的公开网址</a:t>
            </a:r>
            <a:r>
              <a:rPr lang="zh-CN" altLang="en-US" sz="1600">
                <a:solidFill>
                  <a:schemeClr val="bg1"/>
                </a:solidFill>
              </a:rPr>
              <a:t>字段包含您可以</a:t>
            </a:r>
            <a:r>
              <a:rPr lang="zh-CN" altLang="en-US" sz="1600" dirty="0">
                <a:solidFill>
                  <a:schemeClr val="bg1"/>
                </a:solidFill>
              </a:rPr>
              <a:t>与外界分享的</a:t>
            </a:r>
            <a:r>
              <a:rPr lang="en-US" altLang="zh-CN" sz="1600" dirty="0">
                <a:solidFill>
                  <a:schemeClr val="bg1"/>
                </a:solidFill>
              </a:rPr>
              <a:t>URL</a:t>
            </a:r>
            <a:r>
              <a:rPr lang="zh-CN" altLang="en-US" sz="1600" dirty="0">
                <a:solidFill>
                  <a:schemeClr val="bg1"/>
                </a:solidFill>
              </a:rPr>
              <a:t>。例如</a:t>
            </a:r>
            <a:r>
              <a:rPr lang="zh-CN" altLang="en-US" sz="1600">
                <a:solidFill>
                  <a:schemeClr val="bg1"/>
                </a:solidFill>
              </a:rPr>
              <a:t>，如果您要</a:t>
            </a:r>
            <a:r>
              <a:rPr lang="zh-CN" altLang="en-US" sz="1600" dirty="0">
                <a:solidFill>
                  <a:schemeClr val="bg1"/>
                </a:solidFill>
              </a:rPr>
              <a:t>发布主集合，则可能需要选择“</a:t>
            </a:r>
            <a:r>
              <a:rPr lang="en-US" altLang="zh-CN" sz="1600" dirty="0">
                <a:solidFill>
                  <a:schemeClr val="bg1"/>
                </a:solidFill>
              </a:rPr>
              <a:t>Production</a:t>
            </a:r>
            <a:r>
              <a:rPr lang="zh-CN" altLang="en-US" sz="1600" dirty="0">
                <a:solidFill>
                  <a:schemeClr val="bg1"/>
                </a:solidFill>
              </a:rPr>
              <a:t>”环境</a:t>
            </a:r>
            <a:r>
              <a:rPr lang="zh-CN" altLang="en-US" sz="1600">
                <a:solidFill>
                  <a:schemeClr val="bg1"/>
                </a:solidFill>
              </a:rPr>
              <a:t>，以便您的</a:t>
            </a:r>
            <a:r>
              <a:rPr lang="zh-CN" altLang="en-US" sz="1600" dirty="0">
                <a:solidFill>
                  <a:schemeClr val="bg1"/>
                </a:solidFill>
              </a:rPr>
              <a:t>文档可以立即用于新访问者。 </a:t>
            </a:r>
          </a:p>
        </p:txBody>
      </p:sp>
      <p:sp>
        <p:nvSpPr>
          <p:cNvPr id="7" name="矩形 6">
            <a:extLst>
              <a:ext uri="{FF2B5EF4-FFF2-40B4-BE49-F238E27FC236}">
                <a16:creationId xmlns:a16="http://schemas.microsoft.com/office/drawing/2014/main" id="{B58A8A22-2FA7-444E-8FE4-868196B78A5B}"/>
              </a:ext>
            </a:extLst>
          </p:cNvPr>
          <p:cNvSpPr/>
          <p:nvPr/>
        </p:nvSpPr>
        <p:spPr>
          <a:xfrm>
            <a:off x="1404971" y="1765277"/>
            <a:ext cx="8838968" cy="461665"/>
          </a:xfrm>
          <a:prstGeom prst="rect">
            <a:avLst/>
          </a:prstGeom>
        </p:spPr>
        <p:txBody>
          <a:bodyPr wrap="square">
            <a:spAutoFit/>
          </a:bodyPr>
          <a:lstStyle/>
          <a:p>
            <a:r>
              <a:rPr lang="zh-CN" altLang="en-US" sz="1200" dirty="0">
                <a:solidFill>
                  <a:srgbClr val="FF0000"/>
                </a:solidFill>
              </a:rPr>
              <a:t>重要信息</a:t>
            </a:r>
            <a:r>
              <a:rPr lang="zh-CN" altLang="en-US" sz="1200">
                <a:solidFill>
                  <a:srgbClr val="FF0000"/>
                </a:solidFill>
              </a:rPr>
              <a:t>：   您的</a:t>
            </a:r>
            <a:r>
              <a:rPr lang="zh-CN" altLang="en-US" sz="1200" dirty="0">
                <a:solidFill>
                  <a:srgbClr val="FF0000"/>
                </a:solidFill>
              </a:rPr>
              <a:t>环境中的任何机密信息（如密码和访问令牌）可能会公开显示。在使用环境发布文档之前，请确保将所有这些信息从环境中删除。</a:t>
            </a:r>
          </a:p>
        </p:txBody>
      </p:sp>
      <p:sp>
        <p:nvSpPr>
          <p:cNvPr id="8" name="矩形 7">
            <a:extLst>
              <a:ext uri="{FF2B5EF4-FFF2-40B4-BE49-F238E27FC236}">
                <a16:creationId xmlns:a16="http://schemas.microsoft.com/office/drawing/2014/main" id="{F7266954-D8AA-4BCF-849E-0B2E4348CE28}"/>
              </a:ext>
            </a:extLst>
          </p:cNvPr>
          <p:cNvSpPr/>
          <p:nvPr/>
        </p:nvSpPr>
        <p:spPr>
          <a:xfrm>
            <a:off x="7229427" y="2217311"/>
            <a:ext cx="2904905" cy="2800767"/>
          </a:xfrm>
          <a:prstGeom prst="rect">
            <a:avLst/>
          </a:prstGeom>
        </p:spPr>
        <p:txBody>
          <a:bodyPr wrap="square">
            <a:spAutoFit/>
          </a:bodyPr>
          <a:lstStyle/>
          <a:p>
            <a:r>
              <a:rPr lang="zh-CN" altLang="en-US" sz="1600" dirty="0">
                <a:solidFill>
                  <a:schemeClr val="bg1"/>
                </a:solidFill>
              </a:rPr>
              <a:t>公共文档链接将始终拥有最新的内容！每次要更新文档时，都不需要继续浏览“</a:t>
            </a:r>
            <a:r>
              <a:rPr lang="en-US" altLang="zh-CN" sz="1600" dirty="0">
                <a:solidFill>
                  <a:schemeClr val="bg1"/>
                </a:solidFill>
              </a:rPr>
              <a:t>Publish</a:t>
            </a:r>
            <a:r>
              <a:rPr lang="zh-CN" altLang="en-US" sz="1600" dirty="0">
                <a:solidFill>
                  <a:schemeClr val="bg1"/>
                </a:solidFill>
              </a:rPr>
              <a:t>”流程。</a:t>
            </a:r>
          </a:p>
          <a:p>
            <a:endParaRPr lang="zh-CN" altLang="en-US" sz="1600" dirty="0">
              <a:solidFill>
                <a:schemeClr val="bg1"/>
              </a:solidFill>
            </a:endParaRPr>
          </a:p>
          <a:p>
            <a:r>
              <a:rPr lang="zh-CN" altLang="en-US" sz="1600" dirty="0">
                <a:solidFill>
                  <a:schemeClr val="bg1"/>
                </a:solidFill>
              </a:rPr>
              <a:t>要取消发布，请点击</a:t>
            </a:r>
            <a:r>
              <a:rPr lang="en-US" altLang="zh-CN" sz="1600" dirty="0">
                <a:solidFill>
                  <a:schemeClr val="bg1"/>
                </a:solidFill>
              </a:rPr>
              <a:t>View Docs</a:t>
            </a:r>
            <a:r>
              <a:rPr lang="zh-CN" altLang="en-US" sz="1600" dirty="0">
                <a:solidFill>
                  <a:schemeClr val="bg1"/>
                </a:solidFill>
              </a:rPr>
              <a:t>您的</a:t>
            </a:r>
            <a:r>
              <a:rPr lang="en-US" altLang="zh-CN" sz="1600" dirty="0" err="1">
                <a:solidFill>
                  <a:schemeClr val="bg1"/>
                </a:solidFill>
              </a:rPr>
              <a:t>PostMan</a:t>
            </a:r>
            <a:r>
              <a:rPr lang="zh-CN" altLang="en-US" sz="1600" dirty="0">
                <a:solidFill>
                  <a:schemeClr val="bg1"/>
                </a:solidFill>
              </a:rPr>
              <a:t>应用程序中的按钮。点击屏幕顶部附近的已发布按钮。对于已经发布的集合，您可以查看公共链接或取消发布集合。</a:t>
            </a:r>
          </a:p>
        </p:txBody>
      </p:sp>
      <p:pic>
        <p:nvPicPr>
          <p:cNvPr id="9" name="图片 8">
            <a:extLst>
              <a:ext uri="{FF2B5EF4-FFF2-40B4-BE49-F238E27FC236}">
                <a16:creationId xmlns:a16="http://schemas.microsoft.com/office/drawing/2014/main" id="{D94076F9-F79C-445D-B46D-343B5BB09B90}"/>
              </a:ext>
            </a:extLst>
          </p:cNvPr>
          <p:cNvPicPr>
            <a:picLocks noChangeAspect="1"/>
          </p:cNvPicPr>
          <p:nvPr/>
        </p:nvPicPr>
        <p:blipFill>
          <a:blip r:embed="rId2"/>
          <a:stretch>
            <a:fillRect/>
          </a:stretch>
        </p:blipFill>
        <p:spPr>
          <a:xfrm>
            <a:off x="1486693" y="2346472"/>
            <a:ext cx="5437942" cy="1884189"/>
          </a:xfrm>
          <a:prstGeom prst="rect">
            <a:avLst/>
          </a:prstGeom>
        </p:spPr>
      </p:pic>
      <p:sp>
        <p:nvSpPr>
          <p:cNvPr id="11" name="矩形 10">
            <a:extLst>
              <a:ext uri="{FF2B5EF4-FFF2-40B4-BE49-F238E27FC236}">
                <a16:creationId xmlns:a16="http://schemas.microsoft.com/office/drawing/2014/main" id="{CED06BEB-7491-4638-A096-126A9CEA300B}"/>
              </a:ext>
            </a:extLst>
          </p:cNvPr>
          <p:cNvSpPr/>
          <p:nvPr/>
        </p:nvSpPr>
        <p:spPr>
          <a:xfrm>
            <a:off x="1486693" y="4885816"/>
            <a:ext cx="3026791" cy="307777"/>
          </a:xfrm>
          <a:prstGeom prst="rect">
            <a:avLst/>
          </a:prstGeom>
        </p:spPr>
        <p:txBody>
          <a:bodyPr wrap="none">
            <a:spAutoFit/>
          </a:bodyPr>
          <a:lstStyle/>
          <a:p>
            <a:r>
              <a:rPr lang="zh-CN" altLang="en-US" sz="1400" dirty="0">
                <a:solidFill>
                  <a:schemeClr val="bg1"/>
                </a:solidFill>
              </a:rPr>
              <a:t>我已经发布了这个集合的文档 </a:t>
            </a:r>
            <a:r>
              <a:rPr lang="en-US" altLang="zh-CN" sz="1400" dirty="0">
                <a:solidFill>
                  <a:schemeClr val="bg1"/>
                </a:solidFill>
                <a:hlinkClick r:id="rId3"/>
              </a:rPr>
              <a:t>–</a:t>
            </a:r>
            <a:r>
              <a:rPr lang="zh-CN" altLang="en-US" sz="1400" dirty="0">
                <a:solidFill>
                  <a:schemeClr val="bg1"/>
                </a:solidFill>
                <a:hlinkClick r:id="rId3"/>
              </a:rPr>
              <a:t>查看</a:t>
            </a:r>
            <a:endParaRPr lang="zh-CN" altLang="en-US" sz="1400" dirty="0">
              <a:solidFill>
                <a:schemeClr val="bg1"/>
              </a:solidFill>
            </a:endParaRPr>
          </a:p>
        </p:txBody>
      </p:sp>
    </p:spTree>
    <p:extLst>
      <p:ext uri="{BB962C8B-B14F-4D97-AF65-F5344CB8AC3E}">
        <p14:creationId xmlns:p14="http://schemas.microsoft.com/office/powerpoint/2010/main" val="22321324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524003" y="591735"/>
            <a:ext cx="3581306" cy="362412"/>
          </a:xfrm>
        </p:spPr>
        <p:txBody>
          <a:bodyPr>
            <a:noAutofit/>
          </a:bodyPr>
          <a:lstStyle/>
          <a:p>
            <a:r>
              <a:rPr lang="zh-CN" altLang="en-US" sz="2000" dirty="0">
                <a:solidFill>
                  <a:schemeClr val="bg1"/>
                </a:solidFill>
              </a:rPr>
              <a:t>自定义域</a:t>
            </a:r>
          </a:p>
        </p:txBody>
      </p:sp>
      <p:sp>
        <p:nvSpPr>
          <p:cNvPr id="2" name="矩形 1">
            <a:extLst>
              <a:ext uri="{FF2B5EF4-FFF2-40B4-BE49-F238E27FC236}">
                <a16:creationId xmlns:a16="http://schemas.microsoft.com/office/drawing/2014/main" id="{1CCDBE61-ED7F-412B-B7CE-8FBF4C641F85}"/>
              </a:ext>
            </a:extLst>
          </p:cNvPr>
          <p:cNvSpPr/>
          <p:nvPr/>
        </p:nvSpPr>
        <p:spPr>
          <a:xfrm>
            <a:off x="1404971" y="1030345"/>
            <a:ext cx="8872376" cy="523220"/>
          </a:xfrm>
          <a:prstGeom prst="rect">
            <a:avLst/>
          </a:prstGeom>
        </p:spPr>
        <p:txBody>
          <a:bodyPr wrap="square">
            <a:spAutoFit/>
          </a:bodyPr>
          <a:lstStyle/>
          <a:p>
            <a:r>
              <a:rPr lang="zh-CN" altLang="en-US" sz="1400">
                <a:solidFill>
                  <a:schemeClr val="bg1"/>
                </a:solidFill>
              </a:rPr>
              <a:t>或者，您可以</a:t>
            </a:r>
            <a:r>
              <a:rPr lang="zh-CN" altLang="en-US" sz="1400" dirty="0">
                <a:solidFill>
                  <a:schemeClr val="bg1"/>
                </a:solidFill>
              </a:rPr>
              <a:t>从经过验证的自定义域列表中选择</a:t>
            </a:r>
            <a:r>
              <a:rPr lang="zh-CN" altLang="en-US" sz="1400">
                <a:solidFill>
                  <a:schemeClr val="bg1"/>
                </a:solidFill>
              </a:rPr>
              <a:t>来承载您的</a:t>
            </a:r>
            <a:r>
              <a:rPr lang="en-US" altLang="zh-CN" sz="1400" dirty="0">
                <a:solidFill>
                  <a:schemeClr val="bg1"/>
                </a:solidFill>
              </a:rPr>
              <a:t>API</a:t>
            </a:r>
            <a:r>
              <a:rPr lang="zh-CN" altLang="en-US" sz="1400">
                <a:solidFill>
                  <a:schemeClr val="bg1"/>
                </a:solidFill>
              </a:rPr>
              <a:t>文档。您可以</a:t>
            </a:r>
            <a:r>
              <a:rPr lang="zh-CN" altLang="en-US" sz="1400" dirty="0">
                <a:solidFill>
                  <a:schemeClr val="bg1"/>
                </a:solidFill>
              </a:rPr>
              <a:t>查看自定义域中的文档以及</a:t>
            </a:r>
            <a:r>
              <a:rPr lang="en-US" altLang="zh-CN" sz="1400" dirty="0">
                <a:solidFill>
                  <a:schemeClr val="bg1"/>
                </a:solidFill>
              </a:rPr>
              <a:t>Postman</a:t>
            </a:r>
            <a:r>
              <a:rPr lang="zh-CN" altLang="en-US" sz="1400" dirty="0">
                <a:solidFill>
                  <a:schemeClr val="bg1"/>
                </a:solidFill>
              </a:rPr>
              <a:t>私人文档页面。 </a:t>
            </a:r>
          </a:p>
        </p:txBody>
      </p:sp>
      <p:pic>
        <p:nvPicPr>
          <p:cNvPr id="5" name="图片 4">
            <a:extLst>
              <a:ext uri="{FF2B5EF4-FFF2-40B4-BE49-F238E27FC236}">
                <a16:creationId xmlns:a16="http://schemas.microsoft.com/office/drawing/2014/main" id="{E926A51D-2CBD-4FE3-8750-29C4FB7A8EEF}"/>
              </a:ext>
            </a:extLst>
          </p:cNvPr>
          <p:cNvPicPr>
            <a:picLocks noChangeAspect="1"/>
          </p:cNvPicPr>
          <p:nvPr/>
        </p:nvPicPr>
        <p:blipFill>
          <a:blip r:embed="rId2"/>
          <a:stretch>
            <a:fillRect/>
          </a:stretch>
        </p:blipFill>
        <p:spPr>
          <a:xfrm>
            <a:off x="1514576" y="1629763"/>
            <a:ext cx="3820063" cy="3134284"/>
          </a:xfrm>
          <a:prstGeom prst="rect">
            <a:avLst/>
          </a:prstGeom>
        </p:spPr>
      </p:pic>
      <p:sp>
        <p:nvSpPr>
          <p:cNvPr id="6" name="矩形 5">
            <a:extLst>
              <a:ext uri="{FF2B5EF4-FFF2-40B4-BE49-F238E27FC236}">
                <a16:creationId xmlns:a16="http://schemas.microsoft.com/office/drawing/2014/main" id="{3151548E-B8BD-47DB-921E-71FF314DFC35}"/>
              </a:ext>
            </a:extLst>
          </p:cNvPr>
          <p:cNvSpPr/>
          <p:nvPr/>
        </p:nvSpPr>
        <p:spPr>
          <a:xfrm>
            <a:off x="5553072" y="1904243"/>
            <a:ext cx="4038494" cy="2400657"/>
          </a:xfrm>
          <a:prstGeom prst="rect">
            <a:avLst/>
          </a:prstGeom>
        </p:spPr>
        <p:txBody>
          <a:bodyPr wrap="square">
            <a:spAutoFit/>
          </a:bodyPr>
          <a:lstStyle/>
          <a:p>
            <a:r>
              <a:rPr lang="en-US" altLang="zh-CN" sz="2000" b="1" dirty="0">
                <a:solidFill>
                  <a:schemeClr val="bg1"/>
                </a:solidFill>
              </a:rPr>
              <a:t>Custom styling</a:t>
            </a:r>
            <a:r>
              <a:rPr lang="zh-CN" altLang="en-US" sz="2000" b="1" dirty="0">
                <a:solidFill>
                  <a:schemeClr val="bg1"/>
                </a:solidFill>
              </a:rPr>
              <a:t>选项</a:t>
            </a:r>
          </a:p>
          <a:p>
            <a:endParaRPr lang="zh-CN" altLang="en-US" dirty="0">
              <a:solidFill>
                <a:schemeClr val="bg1"/>
              </a:solidFill>
            </a:endParaRPr>
          </a:p>
          <a:p>
            <a:r>
              <a:rPr lang="en-US" altLang="zh-CN" sz="1600">
                <a:solidFill>
                  <a:schemeClr val="bg1"/>
                </a:solidFill>
              </a:rPr>
              <a:t>Postman</a:t>
            </a:r>
            <a:r>
              <a:rPr lang="zh-CN" altLang="en-US" sz="1600">
                <a:solidFill>
                  <a:schemeClr val="bg1"/>
                </a:solidFill>
              </a:rPr>
              <a:t>允许您自定义</a:t>
            </a:r>
            <a:r>
              <a:rPr lang="zh-CN" altLang="en-US" sz="1600" dirty="0">
                <a:solidFill>
                  <a:schemeClr val="bg1"/>
                </a:solidFill>
              </a:rPr>
              <a:t>已发布文档页面的外观</a:t>
            </a:r>
            <a:r>
              <a:rPr lang="zh-CN" altLang="en-US" sz="1600">
                <a:solidFill>
                  <a:schemeClr val="bg1"/>
                </a:solidFill>
              </a:rPr>
              <a:t>。添加您的</a:t>
            </a:r>
            <a:r>
              <a:rPr lang="zh-CN" altLang="en-US" sz="1600" dirty="0">
                <a:solidFill>
                  <a:schemeClr val="bg1"/>
                </a:solidFill>
              </a:rPr>
              <a:t>团队徽标并更新颜色主题</a:t>
            </a:r>
            <a:r>
              <a:rPr lang="zh-CN" altLang="en-US" sz="1600">
                <a:solidFill>
                  <a:schemeClr val="bg1"/>
                </a:solidFill>
              </a:rPr>
              <a:t>以与您的</a:t>
            </a:r>
            <a:r>
              <a:rPr lang="zh-CN" altLang="en-US" sz="1600" dirty="0">
                <a:solidFill>
                  <a:schemeClr val="bg1"/>
                </a:solidFill>
              </a:rPr>
              <a:t>品牌保持一致。</a:t>
            </a:r>
          </a:p>
          <a:p>
            <a:endParaRPr lang="zh-CN" altLang="en-US" sz="1600" dirty="0">
              <a:solidFill>
                <a:schemeClr val="bg1"/>
              </a:solidFill>
            </a:endParaRPr>
          </a:p>
          <a:p>
            <a:r>
              <a:rPr lang="zh-CN" altLang="en-US" sz="1600">
                <a:solidFill>
                  <a:schemeClr val="bg1"/>
                </a:solidFill>
              </a:rPr>
              <a:t>您可以</a:t>
            </a:r>
            <a:r>
              <a:rPr lang="zh-CN" altLang="en-US" sz="1600" dirty="0">
                <a:solidFill>
                  <a:schemeClr val="bg1"/>
                </a:solidFill>
              </a:rPr>
              <a:t>在发布文档之前或之后更新自定义样式选项。单击显示自定义样式选项链接以展开该部分</a:t>
            </a:r>
            <a:r>
              <a:rPr lang="zh-CN" altLang="en-US" sz="1600">
                <a:solidFill>
                  <a:schemeClr val="bg1"/>
                </a:solidFill>
              </a:rPr>
              <a:t>并更新您的</a:t>
            </a:r>
            <a:r>
              <a:rPr lang="zh-CN" altLang="en-US" sz="1600" dirty="0">
                <a:solidFill>
                  <a:schemeClr val="bg1"/>
                </a:solidFill>
              </a:rPr>
              <a:t>调色板。</a:t>
            </a:r>
          </a:p>
        </p:txBody>
      </p:sp>
    </p:spTree>
    <p:extLst>
      <p:ext uri="{BB962C8B-B14F-4D97-AF65-F5344CB8AC3E}">
        <p14:creationId xmlns:p14="http://schemas.microsoft.com/office/powerpoint/2010/main" val="4978285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524003" y="591735"/>
            <a:ext cx="4267088" cy="362412"/>
          </a:xfrm>
        </p:spPr>
        <p:txBody>
          <a:bodyPr>
            <a:noAutofit/>
          </a:bodyPr>
          <a:lstStyle/>
          <a:p>
            <a:r>
              <a:rPr lang="zh-CN" altLang="en-US" sz="3200" dirty="0">
                <a:solidFill>
                  <a:schemeClr val="bg1"/>
                </a:solidFill>
              </a:rPr>
              <a:t>添加和验证自定义域</a:t>
            </a:r>
          </a:p>
        </p:txBody>
      </p:sp>
      <p:sp>
        <p:nvSpPr>
          <p:cNvPr id="2" name="矩形 1">
            <a:extLst>
              <a:ext uri="{FF2B5EF4-FFF2-40B4-BE49-F238E27FC236}">
                <a16:creationId xmlns:a16="http://schemas.microsoft.com/office/drawing/2014/main" id="{91A126E3-FFC3-4D3F-8E8A-47395B106839}"/>
              </a:ext>
            </a:extLst>
          </p:cNvPr>
          <p:cNvSpPr/>
          <p:nvPr/>
        </p:nvSpPr>
        <p:spPr>
          <a:xfrm>
            <a:off x="1057389" y="1411335"/>
            <a:ext cx="7010216" cy="338554"/>
          </a:xfrm>
          <a:prstGeom prst="rect">
            <a:avLst/>
          </a:prstGeom>
        </p:spPr>
        <p:txBody>
          <a:bodyPr wrap="square">
            <a:spAutoFit/>
          </a:bodyPr>
          <a:lstStyle/>
          <a:p>
            <a:r>
              <a:rPr lang="zh-CN" altLang="en-US" sz="1600" dirty="0">
                <a:solidFill>
                  <a:schemeClr val="bg1"/>
                </a:solidFill>
              </a:rPr>
              <a:t>具有公共文档的</a:t>
            </a:r>
            <a:r>
              <a:rPr lang="en-US" altLang="zh-CN" sz="1600" dirty="0" err="1">
                <a:solidFill>
                  <a:schemeClr val="bg1"/>
                </a:solidFill>
              </a:rPr>
              <a:t>PostMan</a:t>
            </a:r>
            <a:r>
              <a:rPr lang="zh-CN" altLang="en-US" sz="1600" dirty="0">
                <a:solidFill>
                  <a:schemeClr val="bg1"/>
                </a:solidFill>
              </a:rPr>
              <a:t>用户可以在自己的自定义域上发布文档。</a:t>
            </a:r>
          </a:p>
        </p:txBody>
      </p:sp>
      <p:sp>
        <p:nvSpPr>
          <p:cNvPr id="4" name="矩形 3">
            <a:extLst>
              <a:ext uri="{FF2B5EF4-FFF2-40B4-BE49-F238E27FC236}">
                <a16:creationId xmlns:a16="http://schemas.microsoft.com/office/drawing/2014/main" id="{E332E5DF-0F22-4399-8A48-14CE725F2886}"/>
              </a:ext>
            </a:extLst>
          </p:cNvPr>
          <p:cNvSpPr/>
          <p:nvPr/>
        </p:nvSpPr>
        <p:spPr>
          <a:xfrm>
            <a:off x="1057389" y="2020919"/>
            <a:ext cx="8686572" cy="677108"/>
          </a:xfrm>
          <a:prstGeom prst="rect">
            <a:avLst/>
          </a:prstGeom>
        </p:spPr>
        <p:txBody>
          <a:bodyPr wrap="square">
            <a:spAutoFit/>
          </a:bodyPr>
          <a:lstStyle/>
          <a:p>
            <a:r>
              <a:rPr lang="zh-CN" altLang="en-US" sz="2000" b="1" dirty="0">
                <a:solidFill>
                  <a:schemeClr val="bg1"/>
                </a:solidFill>
              </a:rPr>
              <a:t>添加自定义域</a:t>
            </a:r>
            <a:endParaRPr lang="zh-CN" altLang="en-US" dirty="0">
              <a:solidFill>
                <a:schemeClr val="bg1"/>
              </a:solidFill>
            </a:endParaRPr>
          </a:p>
          <a:p>
            <a:r>
              <a:rPr lang="zh-CN" altLang="en-US" dirty="0">
                <a:solidFill>
                  <a:schemeClr val="bg1"/>
                </a:solidFill>
              </a:rPr>
              <a:t>从</a:t>
            </a:r>
            <a:r>
              <a:rPr lang="en-US" altLang="zh-CN" dirty="0" err="1">
                <a:solidFill>
                  <a:schemeClr val="bg1"/>
                </a:solidFill>
              </a:rPr>
              <a:t>PostMan</a:t>
            </a:r>
            <a:r>
              <a:rPr lang="zh-CN" altLang="en-US" dirty="0">
                <a:solidFill>
                  <a:schemeClr val="bg1"/>
                </a:solidFill>
              </a:rPr>
              <a:t>网页视图中，转到 “</a:t>
            </a:r>
            <a:r>
              <a:rPr lang="en-US" altLang="zh-CN" dirty="0">
                <a:solidFill>
                  <a:schemeClr val="bg1"/>
                </a:solidFill>
              </a:rPr>
              <a:t>Team</a:t>
            </a:r>
            <a:r>
              <a:rPr lang="zh-CN" altLang="en-US" dirty="0">
                <a:solidFill>
                  <a:schemeClr val="bg1"/>
                </a:solidFill>
              </a:rPr>
              <a:t>”选项卡的“</a:t>
            </a:r>
            <a:r>
              <a:rPr lang="en-US" altLang="zh-CN" dirty="0">
                <a:solidFill>
                  <a:schemeClr val="bg1"/>
                </a:solidFill>
              </a:rPr>
              <a:t>edit</a:t>
            </a:r>
            <a:r>
              <a:rPr lang="zh-CN" altLang="en-US" dirty="0">
                <a:solidFill>
                  <a:schemeClr val="bg1"/>
                </a:solidFill>
              </a:rPr>
              <a:t>”视图。</a:t>
            </a:r>
          </a:p>
        </p:txBody>
      </p:sp>
      <p:pic>
        <p:nvPicPr>
          <p:cNvPr id="12" name="图片 11">
            <a:extLst>
              <a:ext uri="{FF2B5EF4-FFF2-40B4-BE49-F238E27FC236}">
                <a16:creationId xmlns:a16="http://schemas.microsoft.com/office/drawing/2014/main" id="{9E13A68B-39C5-475E-8910-62C14D9FA9C3}"/>
              </a:ext>
            </a:extLst>
          </p:cNvPr>
          <p:cNvPicPr>
            <a:picLocks noChangeAspect="1"/>
          </p:cNvPicPr>
          <p:nvPr/>
        </p:nvPicPr>
        <p:blipFill>
          <a:blip r:embed="rId2"/>
          <a:stretch>
            <a:fillRect/>
          </a:stretch>
        </p:blipFill>
        <p:spPr>
          <a:xfrm>
            <a:off x="1057389" y="2698026"/>
            <a:ext cx="6705424" cy="3101111"/>
          </a:xfrm>
          <a:prstGeom prst="rect">
            <a:avLst/>
          </a:prstGeom>
        </p:spPr>
      </p:pic>
      <p:sp>
        <p:nvSpPr>
          <p:cNvPr id="13" name="矩形 12">
            <a:extLst>
              <a:ext uri="{FF2B5EF4-FFF2-40B4-BE49-F238E27FC236}">
                <a16:creationId xmlns:a16="http://schemas.microsoft.com/office/drawing/2014/main" id="{7CBD12BD-3F2E-4820-946A-CD6E3BFB68D6}"/>
              </a:ext>
            </a:extLst>
          </p:cNvPr>
          <p:cNvSpPr/>
          <p:nvPr/>
        </p:nvSpPr>
        <p:spPr>
          <a:xfrm>
            <a:off x="8296199" y="2698026"/>
            <a:ext cx="1752554" cy="3293209"/>
          </a:xfrm>
          <a:prstGeom prst="rect">
            <a:avLst/>
          </a:prstGeom>
        </p:spPr>
        <p:txBody>
          <a:bodyPr wrap="square">
            <a:spAutoFit/>
          </a:bodyPr>
          <a:lstStyle/>
          <a:p>
            <a:r>
              <a:rPr lang="zh-CN" altLang="en-US" sz="1600" dirty="0">
                <a:solidFill>
                  <a:schemeClr val="bg1"/>
                </a:solidFill>
              </a:rPr>
              <a:t>有一个部分添加自定义域。通过输入名称并点击“ </a:t>
            </a:r>
            <a:r>
              <a:rPr lang="en-US" altLang="zh-CN" sz="1600" dirty="0">
                <a:solidFill>
                  <a:schemeClr val="bg1"/>
                </a:solidFill>
              </a:rPr>
              <a:t>+ ”</a:t>
            </a:r>
            <a:r>
              <a:rPr lang="zh-CN" altLang="en-US" sz="1600" dirty="0">
                <a:solidFill>
                  <a:schemeClr val="bg1"/>
                </a:solidFill>
              </a:rPr>
              <a:t>按钮添加自定义</a:t>
            </a:r>
            <a:r>
              <a:rPr lang="zh-CN" altLang="en-US" sz="1600">
                <a:solidFill>
                  <a:schemeClr val="bg1"/>
                </a:solidFill>
              </a:rPr>
              <a:t>域。您的</a:t>
            </a:r>
            <a:r>
              <a:rPr lang="zh-CN" altLang="en-US" sz="1600" dirty="0">
                <a:solidFill>
                  <a:schemeClr val="bg1"/>
                </a:solidFill>
              </a:rPr>
              <a:t>自定义域可以是完整的域或简单的子域。</a:t>
            </a:r>
            <a:r>
              <a:rPr lang="zh-CN" altLang="en-US" sz="1600">
                <a:solidFill>
                  <a:schemeClr val="bg1"/>
                </a:solidFill>
              </a:rPr>
              <a:t>例如，您可以</a:t>
            </a:r>
            <a:r>
              <a:rPr lang="zh-CN" altLang="en-US" sz="1600" dirty="0">
                <a:solidFill>
                  <a:schemeClr val="bg1"/>
                </a:solidFill>
              </a:rPr>
              <a:t>使用</a:t>
            </a:r>
            <a:r>
              <a:rPr lang="en-US" altLang="zh-CN" sz="1600" dirty="0">
                <a:solidFill>
                  <a:schemeClr val="bg1"/>
                </a:solidFill>
              </a:rPr>
              <a:t>example.com</a:t>
            </a:r>
            <a:r>
              <a:rPr lang="zh-CN" altLang="en-US" sz="1600" dirty="0">
                <a:solidFill>
                  <a:schemeClr val="bg1"/>
                </a:solidFill>
              </a:rPr>
              <a:t>或</a:t>
            </a:r>
            <a:r>
              <a:rPr lang="en-US" altLang="zh-CN" sz="1600" dirty="0">
                <a:solidFill>
                  <a:schemeClr val="bg1"/>
                </a:solidFill>
              </a:rPr>
              <a:t>api.example.</a:t>
            </a:r>
            <a:r>
              <a:rPr lang="en-US" altLang="zh-CN" sz="1600">
                <a:solidFill>
                  <a:schemeClr val="bg1"/>
                </a:solidFill>
              </a:rPr>
              <a:t>com</a:t>
            </a:r>
            <a:r>
              <a:rPr lang="zh-CN" altLang="en-US" sz="1600">
                <a:solidFill>
                  <a:schemeClr val="bg1"/>
                </a:solidFill>
              </a:rPr>
              <a:t>作为您的</a:t>
            </a:r>
            <a:r>
              <a:rPr lang="zh-CN" altLang="en-US" sz="1600" dirty="0">
                <a:solidFill>
                  <a:schemeClr val="bg1"/>
                </a:solidFill>
              </a:rPr>
              <a:t>自定义域。</a:t>
            </a:r>
          </a:p>
        </p:txBody>
      </p:sp>
    </p:spTree>
    <p:extLst>
      <p:ext uri="{BB962C8B-B14F-4D97-AF65-F5344CB8AC3E}">
        <p14:creationId xmlns:p14="http://schemas.microsoft.com/office/powerpoint/2010/main" val="10157743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0" y="725553"/>
            <a:ext cx="4267088" cy="362412"/>
          </a:xfrm>
        </p:spPr>
        <p:txBody>
          <a:bodyPr>
            <a:noAutofit/>
          </a:bodyPr>
          <a:lstStyle/>
          <a:p>
            <a:r>
              <a:rPr lang="zh-CN" altLang="en-US" sz="2000" dirty="0">
                <a:solidFill>
                  <a:schemeClr val="bg1"/>
                </a:solidFill>
              </a:rPr>
              <a:t>获取验证令牌</a:t>
            </a:r>
          </a:p>
        </p:txBody>
      </p:sp>
      <p:sp>
        <p:nvSpPr>
          <p:cNvPr id="5" name="矩形 4">
            <a:extLst>
              <a:ext uri="{FF2B5EF4-FFF2-40B4-BE49-F238E27FC236}">
                <a16:creationId xmlns:a16="http://schemas.microsoft.com/office/drawing/2014/main" id="{D7C8FF94-115B-49BC-B1FF-1213B5CD7826}"/>
              </a:ext>
            </a:extLst>
          </p:cNvPr>
          <p:cNvSpPr/>
          <p:nvPr/>
        </p:nvSpPr>
        <p:spPr>
          <a:xfrm>
            <a:off x="5857863" y="1258836"/>
            <a:ext cx="4114692" cy="1569660"/>
          </a:xfrm>
          <a:prstGeom prst="rect">
            <a:avLst/>
          </a:prstGeom>
        </p:spPr>
        <p:txBody>
          <a:bodyPr wrap="square">
            <a:spAutoFit/>
          </a:bodyPr>
          <a:lstStyle/>
          <a:p>
            <a:r>
              <a:rPr lang="zh-CN" altLang="en-US" sz="1600" dirty="0">
                <a:solidFill>
                  <a:schemeClr val="bg1"/>
                </a:solidFill>
              </a:rPr>
              <a:t>添加自定义域将打开模式显示验证域所有权所需的</a:t>
            </a:r>
            <a:r>
              <a:rPr lang="en-US" altLang="zh-CN" sz="1600" dirty="0">
                <a:solidFill>
                  <a:schemeClr val="bg1"/>
                </a:solidFill>
              </a:rPr>
              <a:t>DNS</a:t>
            </a:r>
            <a:r>
              <a:rPr lang="zh-CN" altLang="en-US" sz="1600" dirty="0">
                <a:solidFill>
                  <a:schemeClr val="bg1"/>
                </a:solidFill>
              </a:rPr>
              <a:t>记录。以下模式中最重要的信息是</a:t>
            </a:r>
            <a:r>
              <a:rPr lang="en-US" altLang="zh-CN" sz="1600" dirty="0">
                <a:solidFill>
                  <a:schemeClr val="bg1"/>
                </a:solidFill>
              </a:rPr>
              <a:t>TXT</a:t>
            </a:r>
            <a:r>
              <a:rPr lang="zh-CN" altLang="en-US" sz="1600" dirty="0">
                <a:solidFill>
                  <a:schemeClr val="bg1"/>
                </a:solidFill>
              </a:rPr>
              <a:t>和</a:t>
            </a:r>
            <a:r>
              <a:rPr lang="en-US" altLang="zh-CN" sz="1600" dirty="0">
                <a:solidFill>
                  <a:schemeClr val="bg1"/>
                </a:solidFill>
              </a:rPr>
              <a:t>CNAME</a:t>
            </a:r>
            <a:r>
              <a:rPr lang="zh-CN" altLang="en-US" sz="1600" dirty="0">
                <a:solidFill>
                  <a:schemeClr val="bg1"/>
                </a:solidFill>
              </a:rPr>
              <a:t>记录。</a:t>
            </a:r>
            <a:r>
              <a:rPr lang="zh-CN" altLang="en-US" sz="1600">
                <a:solidFill>
                  <a:schemeClr val="bg1"/>
                </a:solidFill>
              </a:rPr>
              <a:t>为了验证您是否控制您尝试</a:t>
            </a:r>
            <a:r>
              <a:rPr lang="zh-CN" altLang="en-US" sz="1600" dirty="0">
                <a:solidFill>
                  <a:schemeClr val="bg1"/>
                </a:solidFill>
              </a:rPr>
              <a:t>添加的域名，</a:t>
            </a:r>
            <a:r>
              <a:rPr lang="en-US" altLang="zh-CN" sz="1600">
                <a:solidFill>
                  <a:schemeClr val="bg1"/>
                </a:solidFill>
              </a:rPr>
              <a:t>Postman</a:t>
            </a:r>
            <a:r>
              <a:rPr lang="zh-CN" altLang="en-US" sz="1600">
                <a:solidFill>
                  <a:schemeClr val="bg1"/>
                </a:solidFill>
              </a:rPr>
              <a:t>要求您将</a:t>
            </a:r>
            <a:r>
              <a:rPr lang="zh-CN" altLang="en-US" sz="1600" dirty="0">
                <a:solidFill>
                  <a:schemeClr val="bg1"/>
                </a:solidFill>
              </a:rPr>
              <a:t>这些提供的令牌作为</a:t>
            </a:r>
            <a:r>
              <a:rPr lang="en-US" altLang="zh-CN" sz="1600" dirty="0">
                <a:solidFill>
                  <a:schemeClr val="bg1"/>
                </a:solidFill>
              </a:rPr>
              <a:t>DNS</a:t>
            </a:r>
            <a:r>
              <a:rPr lang="zh-CN" altLang="en-US" sz="1600" dirty="0">
                <a:solidFill>
                  <a:schemeClr val="bg1"/>
                </a:solidFill>
              </a:rPr>
              <a:t>记录</a:t>
            </a:r>
            <a:r>
              <a:rPr lang="zh-CN" altLang="en-US" sz="1600">
                <a:solidFill>
                  <a:schemeClr val="bg1"/>
                </a:solidFill>
              </a:rPr>
              <a:t>添加到您的</a:t>
            </a:r>
            <a:r>
              <a:rPr lang="zh-CN" altLang="en-US" sz="1600" dirty="0">
                <a:solidFill>
                  <a:schemeClr val="bg1"/>
                </a:solidFill>
              </a:rPr>
              <a:t>域中。</a:t>
            </a:r>
          </a:p>
        </p:txBody>
      </p:sp>
      <p:pic>
        <p:nvPicPr>
          <p:cNvPr id="6" name="图片 5">
            <a:extLst>
              <a:ext uri="{FF2B5EF4-FFF2-40B4-BE49-F238E27FC236}">
                <a16:creationId xmlns:a16="http://schemas.microsoft.com/office/drawing/2014/main" id="{B25B3BAF-3653-480F-BAC8-09E666F87A68}"/>
              </a:ext>
            </a:extLst>
          </p:cNvPr>
          <p:cNvPicPr>
            <a:picLocks noChangeAspect="1"/>
          </p:cNvPicPr>
          <p:nvPr/>
        </p:nvPicPr>
        <p:blipFill>
          <a:blip r:embed="rId2"/>
          <a:stretch>
            <a:fillRect/>
          </a:stretch>
        </p:blipFill>
        <p:spPr>
          <a:xfrm>
            <a:off x="1209785" y="1247256"/>
            <a:ext cx="4114692" cy="4608737"/>
          </a:xfrm>
          <a:prstGeom prst="rect">
            <a:avLst/>
          </a:prstGeom>
        </p:spPr>
      </p:pic>
    </p:spTree>
    <p:extLst>
      <p:ext uri="{BB962C8B-B14F-4D97-AF65-F5344CB8AC3E}">
        <p14:creationId xmlns:p14="http://schemas.microsoft.com/office/powerpoint/2010/main" val="37774994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0" y="725553"/>
            <a:ext cx="4267088" cy="362412"/>
          </a:xfrm>
        </p:spPr>
        <p:txBody>
          <a:bodyPr>
            <a:noAutofit/>
          </a:bodyPr>
          <a:lstStyle/>
          <a:p>
            <a:r>
              <a:rPr lang="zh-CN" altLang="en-US" sz="2000" dirty="0">
                <a:solidFill>
                  <a:schemeClr val="bg1"/>
                </a:solidFill>
              </a:rPr>
              <a:t>添加</a:t>
            </a:r>
            <a:r>
              <a:rPr lang="en-US" altLang="zh-CN" sz="2000" dirty="0">
                <a:solidFill>
                  <a:schemeClr val="bg1"/>
                </a:solidFill>
              </a:rPr>
              <a:t>DNS</a:t>
            </a:r>
            <a:r>
              <a:rPr lang="zh-CN" altLang="en-US" sz="2000" dirty="0">
                <a:solidFill>
                  <a:schemeClr val="bg1"/>
                </a:solidFill>
              </a:rPr>
              <a:t>记录</a:t>
            </a:r>
          </a:p>
        </p:txBody>
      </p:sp>
      <p:sp>
        <p:nvSpPr>
          <p:cNvPr id="4" name="矩形 3">
            <a:extLst>
              <a:ext uri="{FF2B5EF4-FFF2-40B4-BE49-F238E27FC236}">
                <a16:creationId xmlns:a16="http://schemas.microsoft.com/office/drawing/2014/main" id="{23810892-AA15-4F5C-9B77-652804E2D928}"/>
              </a:ext>
            </a:extLst>
          </p:cNvPr>
          <p:cNvSpPr/>
          <p:nvPr/>
        </p:nvSpPr>
        <p:spPr>
          <a:xfrm>
            <a:off x="1566750" y="1258939"/>
            <a:ext cx="7872419" cy="584775"/>
          </a:xfrm>
          <a:prstGeom prst="rect">
            <a:avLst/>
          </a:prstGeom>
        </p:spPr>
        <p:txBody>
          <a:bodyPr wrap="square">
            <a:spAutoFit/>
          </a:bodyPr>
          <a:lstStyle/>
          <a:p>
            <a:r>
              <a:rPr lang="zh-CN" altLang="en-US" sz="1600" dirty="0">
                <a:solidFill>
                  <a:schemeClr val="bg1"/>
                </a:solidFill>
              </a:rPr>
              <a:t>在这种情况下，请使用</a:t>
            </a:r>
            <a:r>
              <a:rPr lang="en-US" altLang="zh-CN" sz="1600" dirty="0">
                <a:solidFill>
                  <a:schemeClr val="bg1"/>
                </a:solidFill>
              </a:rPr>
              <a:t>DNS Web</a:t>
            </a:r>
            <a:r>
              <a:rPr lang="zh-CN" altLang="en-US" sz="1600" dirty="0">
                <a:solidFill>
                  <a:schemeClr val="bg1"/>
                </a:solidFill>
              </a:rPr>
              <a:t>服务提供商验证所有权。在单独的浏览器选项卡中，转到</a:t>
            </a:r>
            <a:r>
              <a:rPr lang="en-US" altLang="zh-CN" sz="1600" dirty="0">
                <a:solidFill>
                  <a:schemeClr val="bg1"/>
                </a:solidFill>
              </a:rPr>
              <a:t>DNS</a:t>
            </a:r>
            <a:r>
              <a:rPr lang="zh-CN" altLang="en-US" sz="1600" dirty="0">
                <a:solidFill>
                  <a:schemeClr val="bg1"/>
                </a:solidFill>
              </a:rPr>
              <a:t>提供商的控制台并添加两个新记录。</a:t>
            </a:r>
          </a:p>
        </p:txBody>
      </p:sp>
      <p:graphicFrame>
        <p:nvGraphicFramePr>
          <p:cNvPr id="7" name="表格 6">
            <a:extLst>
              <a:ext uri="{FF2B5EF4-FFF2-40B4-BE49-F238E27FC236}">
                <a16:creationId xmlns:a16="http://schemas.microsoft.com/office/drawing/2014/main" id="{180A15F7-D6D5-4D7C-8751-4AAD6C545A17}"/>
              </a:ext>
            </a:extLst>
          </p:cNvPr>
          <p:cNvGraphicFramePr>
            <a:graphicFrameLocks noGrp="1"/>
          </p:cNvGraphicFramePr>
          <p:nvPr>
            <p:extLst>
              <p:ext uri="{D42A27DB-BD31-4B8C-83A1-F6EECF244321}">
                <p14:modId xmlns:p14="http://schemas.microsoft.com/office/powerpoint/2010/main" val="2380727194"/>
              </p:ext>
            </p:extLst>
          </p:nvPr>
        </p:nvGraphicFramePr>
        <p:xfrm>
          <a:off x="1566749" y="2249513"/>
          <a:ext cx="7720024" cy="2133544"/>
        </p:xfrm>
        <a:graphic>
          <a:graphicData uri="http://schemas.openxmlformats.org/drawingml/2006/table">
            <a:tbl>
              <a:tblPr firstRow="1" bandRow="1">
                <a:tableStyleId>{5C22544A-7EE6-4342-B048-85BDC9FD1C3A}</a:tableStyleId>
              </a:tblPr>
              <a:tblGrid>
                <a:gridCol w="3860012">
                  <a:extLst>
                    <a:ext uri="{9D8B030D-6E8A-4147-A177-3AD203B41FA5}">
                      <a16:colId xmlns:a16="http://schemas.microsoft.com/office/drawing/2014/main" val="1512034407"/>
                    </a:ext>
                  </a:extLst>
                </a:gridCol>
                <a:gridCol w="3860012">
                  <a:extLst>
                    <a:ext uri="{9D8B030D-6E8A-4147-A177-3AD203B41FA5}">
                      <a16:colId xmlns:a16="http://schemas.microsoft.com/office/drawing/2014/main" val="1946640807"/>
                    </a:ext>
                  </a:extLst>
                </a:gridCol>
              </a:tblGrid>
              <a:tr h="2133544">
                <a:tc>
                  <a:txBody>
                    <a:bodyPr/>
                    <a:lstStyle/>
                    <a:p>
                      <a:r>
                        <a:rPr lang="zh-CN" altLang="en-US" sz="1800" dirty="0"/>
                        <a:t>用于</a:t>
                      </a:r>
                      <a:r>
                        <a:rPr lang="en-US" altLang="zh-CN" sz="1800" dirty="0"/>
                        <a:t>postman-echo.com </a:t>
                      </a:r>
                      <a:r>
                        <a:rPr lang="zh-CN" altLang="en-US" sz="1800" dirty="0"/>
                        <a:t>验证域的所有权的</a:t>
                      </a:r>
                      <a:r>
                        <a:rPr lang="en-US" altLang="zh-CN" sz="1800" dirty="0"/>
                        <a:t>TXT</a:t>
                      </a:r>
                      <a:r>
                        <a:rPr lang="zh-CN" altLang="en-US" sz="1800" dirty="0"/>
                        <a:t>记录。该值应与模态中显示的令牌相同。应将</a:t>
                      </a:r>
                      <a:r>
                        <a:rPr lang="en-US" altLang="zh-CN" sz="1800" dirty="0"/>
                        <a:t>TXT</a:t>
                      </a:r>
                      <a:r>
                        <a:rPr lang="zh-CN" altLang="en-US" sz="1800" dirty="0"/>
                        <a:t>记录添加到根域。所以无论你是添加</a:t>
                      </a:r>
                      <a:r>
                        <a:rPr lang="en-US" altLang="zh-CN" sz="1800" dirty="0"/>
                        <a:t>example.com</a:t>
                      </a:r>
                      <a:r>
                        <a:rPr lang="zh-CN" altLang="en-US" sz="1800" dirty="0"/>
                        <a:t>还是添加</a:t>
                      </a:r>
                      <a:r>
                        <a:rPr lang="en-US" altLang="zh-CN" sz="1800" dirty="0" err="1"/>
                        <a:t>api.example.comTXT</a:t>
                      </a:r>
                      <a:r>
                        <a:rPr lang="zh-CN" altLang="en-US" sz="1800" dirty="0"/>
                        <a:t>记录</a:t>
                      </a:r>
                      <a:r>
                        <a:rPr lang="en-US" altLang="zh-CN" sz="1800" dirty="0"/>
                        <a:t>example.com</a:t>
                      </a:r>
                      <a:r>
                        <a:rPr lang="zh-CN" altLang="en-US" sz="1800" dirty="0"/>
                        <a:t>。</a:t>
                      </a:r>
                    </a:p>
                  </a:txBody>
                  <a:tcPr/>
                </a:tc>
                <a:tc>
                  <a:txBody>
                    <a:bodyPr/>
                    <a:lstStyle/>
                    <a:p>
                      <a:r>
                        <a:rPr lang="zh-CN" altLang="en-US" sz="1800" dirty="0"/>
                        <a:t>一个</a:t>
                      </a:r>
                      <a:r>
                        <a:rPr lang="en-US" altLang="zh-CN" sz="1800" dirty="0"/>
                        <a:t>CNAME</a:t>
                      </a:r>
                      <a:r>
                        <a:rPr lang="zh-CN" altLang="en-US" sz="1800" dirty="0"/>
                        <a:t>记录</a:t>
                      </a:r>
                      <a:r>
                        <a:rPr lang="en-US" altLang="zh-CN" sz="1800" dirty="0"/>
                        <a:t>docs.postman-echo.com</a:t>
                      </a:r>
                      <a:r>
                        <a:rPr lang="zh-CN" altLang="en-US" sz="1800" dirty="0"/>
                        <a:t>，其值应该</a:t>
                      </a:r>
                      <a:r>
                        <a:rPr lang="en-US" altLang="zh-CN" sz="1800" dirty="0"/>
                        <a:t>phs.getpostman.com </a:t>
                      </a:r>
                      <a:r>
                        <a:rPr lang="zh-CN" altLang="en-US" sz="1800" dirty="0"/>
                        <a:t>在模态中显示。应将</a:t>
                      </a:r>
                      <a:r>
                        <a:rPr lang="en-US" altLang="zh-CN" sz="1800" dirty="0"/>
                        <a:t>CNAME</a:t>
                      </a:r>
                      <a:r>
                        <a:rPr lang="zh-CN" altLang="en-US" sz="1800" dirty="0"/>
                        <a:t>记录添加到与您的公开文档相关联的</a:t>
                      </a:r>
                      <a:r>
                        <a:rPr lang="en-US" altLang="zh-CN" sz="1800" dirty="0"/>
                        <a:t>URL</a:t>
                      </a:r>
                      <a:r>
                        <a:rPr lang="zh-CN" altLang="en-US" sz="1800" dirty="0"/>
                        <a:t>中。</a:t>
                      </a:r>
                    </a:p>
                  </a:txBody>
                  <a:tcPr/>
                </a:tc>
                <a:extLst>
                  <a:ext uri="{0D108BD9-81ED-4DB2-BD59-A6C34878D82A}">
                    <a16:rowId xmlns:a16="http://schemas.microsoft.com/office/drawing/2014/main" val="1840660113"/>
                  </a:ext>
                </a:extLst>
              </a:tr>
            </a:tbl>
          </a:graphicData>
        </a:graphic>
      </p:graphicFrame>
    </p:spTree>
    <p:extLst>
      <p:ext uri="{BB962C8B-B14F-4D97-AF65-F5344CB8AC3E}">
        <p14:creationId xmlns:p14="http://schemas.microsoft.com/office/powerpoint/2010/main" val="2440384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7067648" y="0"/>
            <a:ext cx="3733702" cy="59418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7500" lnSpcReduction="10000"/>
          </a:bodyPr>
          <a:lstStyle>
            <a:lvl1pPr algn="ctr" defTabSz="810067"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a:t>request</a:t>
            </a:r>
            <a:endParaRPr lang="en-US"/>
          </a:p>
        </p:txBody>
      </p:sp>
      <p:sp>
        <p:nvSpPr>
          <p:cNvPr id="7" name="文本框 6"/>
          <p:cNvSpPr txBox="1"/>
          <p:nvPr/>
        </p:nvSpPr>
        <p:spPr>
          <a:xfrm>
            <a:off x="7458021" y="954147"/>
            <a:ext cx="2772053" cy="2585323"/>
          </a:xfrm>
          <a:prstGeom prst="rect">
            <a:avLst/>
          </a:prstGeom>
          <a:noFill/>
        </p:spPr>
        <p:txBody>
          <a:bodyPr wrap="square" rtlCol="0">
            <a:spAutoFit/>
          </a:bodyPr>
          <a:lstStyle/>
          <a:p>
            <a:r>
              <a:rPr lang="en-US" altLang="zh-CN" b="1" dirty="0">
                <a:solidFill>
                  <a:schemeClr val="bg1"/>
                </a:solidFill>
              </a:rPr>
              <a:t>Cookie</a:t>
            </a:r>
          </a:p>
          <a:p>
            <a:pPr indent="457200"/>
            <a:r>
              <a:rPr lang="zh-CN" altLang="en-US" dirty="0">
                <a:solidFill>
                  <a:schemeClr val="bg1"/>
                </a:solidFill>
              </a:rPr>
              <a:t>可以使用</a:t>
            </a:r>
            <a:r>
              <a:rPr lang="en-US" altLang="zh-CN" dirty="0">
                <a:solidFill>
                  <a:schemeClr val="bg1"/>
                </a:solidFill>
              </a:rPr>
              <a:t>Cookie</a:t>
            </a:r>
            <a:r>
              <a:rPr lang="zh-CN" altLang="en-US" dirty="0">
                <a:solidFill>
                  <a:schemeClr val="bg1"/>
                </a:solidFill>
              </a:rPr>
              <a:t>管理器编辑与每个域相关联的</a:t>
            </a:r>
            <a:r>
              <a:rPr lang="en-US" altLang="zh-CN" dirty="0">
                <a:solidFill>
                  <a:schemeClr val="bg1"/>
                </a:solidFill>
              </a:rPr>
              <a:t>Cookie</a:t>
            </a:r>
            <a:r>
              <a:rPr lang="zh-CN" altLang="en-US" dirty="0">
                <a:solidFill>
                  <a:schemeClr val="bg1"/>
                </a:solidFill>
              </a:rPr>
              <a:t>，可以在本机应用程序中管理</a:t>
            </a:r>
            <a:r>
              <a:rPr lang="en-US" altLang="zh-CN" dirty="0">
                <a:solidFill>
                  <a:schemeClr val="bg1"/>
                </a:solidFill>
              </a:rPr>
              <a:t>Cookie</a:t>
            </a:r>
            <a:r>
              <a:rPr lang="zh-CN" altLang="en-US" dirty="0">
                <a:solidFill>
                  <a:schemeClr val="bg1"/>
                </a:solidFill>
              </a:rPr>
              <a:t>。要打开模式，请单击  发送  按钮 下的</a:t>
            </a:r>
            <a:r>
              <a:rPr lang="en-US" altLang="zh-CN" dirty="0">
                <a:solidFill>
                  <a:schemeClr val="bg1"/>
                </a:solidFill>
              </a:rPr>
              <a:t>Cookies </a:t>
            </a:r>
            <a:r>
              <a:rPr lang="zh-CN" altLang="en-US" dirty="0">
                <a:solidFill>
                  <a:schemeClr val="bg1"/>
                </a:solidFill>
              </a:rPr>
              <a:t>链接  。进一步了解如何</a:t>
            </a:r>
            <a:r>
              <a:rPr lang="zh-CN" altLang="en-US" dirty="0">
                <a:solidFill>
                  <a:schemeClr val="bg1"/>
                </a:solidFill>
                <a:hlinkClick r:id="rId2"/>
              </a:rPr>
              <a:t>管理</a:t>
            </a:r>
            <a:r>
              <a:rPr lang="en-US" altLang="zh-CN" dirty="0">
                <a:solidFill>
                  <a:schemeClr val="bg1"/>
                </a:solidFill>
                <a:hlinkClick r:id="rId2"/>
              </a:rPr>
              <a:t>Cookie</a:t>
            </a:r>
            <a:r>
              <a:rPr lang="zh-CN" altLang="en-US" dirty="0">
                <a:solidFill>
                  <a:schemeClr val="bg1"/>
                </a:solidFill>
              </a:rPr>
              <a:t>。</a:t>
            </a:r>
          </a:p>
        </p:txBody>
      </p:sp>
      <p:pic>
        <p:nvPicPr>
          <p:cNvPr id="8" name="图片 7"/>
          <p:cNvPicPr>
            <a:picLocks noChangeAspect="1"/>
          </p:cNvPicPr>
          <p:nvPr/>
        </p:nvPicPr>
        <p:blipFill>
          <a:blip r:embed="rId3"/>
          <a:stretch>
            <a:fillRect/>
          </a:stretch>
        </p:blipFill>
        <p:spPr>
          <a:xfrm>
            <a:off x="447805" y="801751"/>
            <a:ext cx="6828895" cy="5007246"/>
          </a:xfrm>
          <a:prstGeom prst="rect">
            <a:avLst/>
          </a:prstGeom>
        </p:spPr>
      </p:pic>
    </p:spTree>
    <p:extLst>
      <p:ext uri="{BB962C8B-B14F-4D97-AF65-F5344CB8AC3E}">
        <p14:creationId xmlns:p14="http://schemas.microsoft.com/office/powerpoint/2010/main" val="25840339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0" y="725553"/>
            <a:ext cx="4267088" cy="362412"/>
          </a:xfrm>
        </p:spPr>
        <p:txBody>
          <a:bodyPr>
            <a:noAutofit/>
          </a:bodyPr>
          <a:lstStyle/>
          <a:p>
            <a:r>
              <a:rPr lang="zh-CN" altLang="en-US" sz="2000" dirty="0">
                <a:solidFill>
                  <a:schemeClr val="bg1"/>
                </a:solidFill>
              </a:rPr>
              <a:t>验证域名</a:t>
            </a:r>
          </a:p>
        </p:txBody>
      </p:sp>
      <p:sp>
        <p:nvSpPr>
          <p:cNvPr id="2" name="矩形 1">
            <a:extLst>
              <a:ext uri="{FF2B5EF4-FFF2-40B4-BE49-F238E27FC236}">
                <a16:creationId xmlns:a16="http://schemas.microsoft.com/office/drawing/2014/main" id="{2119DF8D-B28E-4B77-9C6D-A0A5242716F8}"/>
              </a:ext>
            </a:extLst>
          </p:cNvPr>
          <p:cNvSpPr/>
          <p:nvPr/>
        </p:nvSpPr>
        <p:spPr>
          <a:xfrm>
            <a:off x="1666973" y="1411335"/>
            <a:ext cx="8534176" cy="646331"/>
          </a:xfrm>
          <a:prstGeom prst="rect">
            <a:avLst/>
          </a:prstGeom>
        </p:spPr>
        <p:txBody>
          <a:bodyPr wrap="square">
            <a:spAutoFit/>
          </a:bodyPr>
          <a:lstStyle/>
          <a:p>
            <a:r>
              <a:rPr lang="zh-CN" altLang="en-US" dirty="0">
                <a:solidFill>
                  <a:schemeClr val="bg1"/>
                </a:solidFill>
              </a:rPr>
              <a:t>在</a:t>
            </a:r>
            <a:r>
              <a:rPr lang="en-US" altLang="zh-CN" dirty="0">
                <a:solidFill>
                  <a:schemeClr val="bg1"/>
                </a:solidFill>
              </a:rPr>
              <a:t>DNS</a:t>
            </a:r>
            <a:r>
              <a:rPr lang="zh-CN" altLang="en-US" dirty="0">
                <a:solidFill>
                  <a:schemeClr val="bg1"/>
                </a:solidFill>
              </a:rPr>
              <a:t>提供商的控制台中添加记录后，返回到</a:t>
            </a:r>
            <a:r>
              <a:rPr lang="en-US" altLang="zh-CN" dirty="0">
                <a:solidFill>
                  <a:schemeClr val="bg1"/>
                </a:solidFill>
              </a:rPr>
              <a:t>Postman</a:t>
            </a:r>
            <a:r>
              <a:rPr lang="zh-CN" altLang="en-US" dirty="0">
                <a:solidFill>
                  <a:schemeClr val="bg1"/>
                </a:solidFill>
              </a:rPr>
              <a:t>网页视图。选中确认已添加</a:t>
            </a:r>
            <a:r>
              <a:rPr lang="en-US" altLang="zh-CN" dirty="0">
                <a:solidFill>
                  <a:schemeClr val="bg1"/>
                </a:solidFill>
              </a:rPr>
              <a:t>TXT</a:t>
            </a:r>
            <a:r>
              <a:rPr lang="zh-CN" altLang="en-US" dirty="0">
                <a:solidFill>
                  <a:schemeClr val="bg1"/>
                </a:solidFill>
              </a:rPr>
              <a:t>和</a:t>
            </a:r>
            <a:r>
              <a:rPr lang="en-US" altLang="zh-CN" dirty="0">
                <a:solidFill>
                  <a:schemeClr val="bg1"/>
                </a:solidFill>
              </a:rPr>
              <a:t>CNAME</a:t>
            </a:r>
            <a:r>
              <a:rPr lang="zh-CN" altLang="en-US" dirty="0">
                <a:solidFill>
                  <a:schemeClr val="bg1"/>
                </a:solidFill>
              </a:rPr>
              <a:t>记录的框，然后点击验证域。绿色消息将确认自定义域已经过验证。</a:t>
            </a:r>
          </a:p>
        </p:txBody>
      </p:sp>
      <p:pic>
        <p:nvPicPr>
          <p:cNvPr id="5" name="图片 4">
            <a:extLst>
              <a:ext uri="{FF2B5EF4-FFF2-40B4-BE49-F238E27FC236}">
                <a16:creationId xmlns:a16="http://schemas.microsoft.com/office/drawing/2014/main" id="{C19251F8-2854-467B-AF9E-DBA3AD772A5D}"/>
              </a:ext>
            </a:extLst>
          </p:cNvPr>
          <p:cNvPicPr>
            <a:picLocks noChangeAspect="1"/>
          </p:cNvPicPr>
          <p:nvPr/>
        </p:nvPicPr>
        <p:blipFill>
          <a:blip r:embed="rId2"/>
          <a:stretch>
            <a:fillRect/>
          </a:stretch>
        </p:blipFill>
        <p:spPr>
          <a:xfrm>
            <a:off x="2133544" y="2123893"/>
            <a:ext cx="3009524" cy="514286"/>
          </a:xfrm>
          <a:prstGeom prst="rect">
            <a:avLst/>
          </a:prstGeom>
        </p:spPr>
      </p:pic>
      <p:sp>
        <p:nvSpPr>
          <p:cNvPr id="6" name="矩形 5">
            <a:extLst>
              <a:ext uri="{FF2B5EF4-FFF2-40B4-BE49-F238E27FC236}">
                <a16:creationId xmlns:a16="http://schemas.microsoft.com/office/drawing/2014/main" id="{95F9B87A-6895-4FD6-A74F-358FDA193CCB}"/>
              </a:ext>
            </a:extLst>
          </p:cNvPr>
          <p:cNvSpPr/>
          <p:nvPr/>
        </p:nvSpPr>
        <p:spPr>
          <a:xfrm>
            <a:off x="1670827" y="2880435"/>
            <a:ext cx="8530322" cy="646331"/>
          </a:xfrm>
          <a:prstGeom prst="rect">
            <a:avLst/>
          </a:prstGeom>
        </p:spPr>
        <p:txBody>
          <a:bodyPr wrap="square">
            <a:spAutoFit/>
          </a:bodyPr>
          <a:lstStyle/>
          <a:p>
            <a:r>
              <a:rPr lang="zh-CN" altLang="en-US" dirty="0">
                <a:solidFill>
                  <a:schemeClr val="bg1"/>
                </a:solidFill>
              </a:rPr>
              <a:t>有时，</a:t>
            </a:r>
            <a:r>
              <a:rPr lang="en-US" altLang="zh-CN" dirty="0">
                <a:solidFill>
                  <a:schemeClr val="bg1"/>
                </a:solidFill>
              </a:rPr>
              <a:t>DNS</a:t>
            </a:r>
            <a:r>
              <a:rPr lang="zh-CN" altLang="en-US" dirty="0">
                <a:solidFill>
                  <a:schemeClr val="bg1"/>
                </a:solidFill>
              </a:rPr>
              <a:t>设置需要时间才能生效，在这种情况</a:t>
            </a:r>
            <a:r>
              <a:rPr lang="zh-CN" altLang="en-US">
                <a:solidFill>
                  <a:schemeClr val="bg1"/>
                </a:solidFill>
              </a:rPr>
              <a:t>下，您将</a:t>
            </a:r>
            <a:r>
              <a:rPr lang="zh-CN" altLang="en-US" dirty="0">
                <a:solidFill>
                  <a:schemeClr val="bg1"/>
                </a:solidFill>
              </a:rPr>
              <a:t>会看到下面的错误信息。这不是一件大事，你可以在一段时间后再试一次。</a:t>
            </a:r>
          </a:p>
        </p:txBody>
      </p:sp>
      <p:pic>
        <p:nvPicPr>
          <p:cNvPr id="8" name="图片 7">
            <a:extLst>
              <a:ext uri="{FF2B5EF4-FFF2-40B4-BE49-F238E27FC236}">
                <a16:creationId xmlns:a16="http://schemas.microsoft.com/office/drawing/2014/main" id="{B71E4D21-9794-4761-8670-0A94E24E826C}"/>
              </a:ext>
            </a:extLst>
          </p:cNvPr>
          <p:cNvPicPr>
            <a:picLocks noChangeAspect="1"/>
          </p:cNvPicPr>
          <p:nvPr/>
        </p:nvPicPr>
        <p:blipFill>
          <a:blip r:embed="rId3"/>
          <a:stretch>
            <a:fillRect/>
          </a:stretch>
        </p:blipFill>
        <p:spPr>
          <a:xfrm>
            <a:off x="2133544" y="3686943"/>
            <a:ext cx="3523809" cy="809524"/>
          </a:xfrm>
          <a:prstGeom prst="rect">
            <a:avLst/>
          </a:prstGeom>
        </p:spPr>
      </p:pic>
      <p:sp>
        <p:nvSpPr>
          <p:cNvPr id="9" name="矩形 8">
            <a:extLst>
              <a:ext uri="{FF2B5EF4-FFF2-40B4-BE49-F238E27FC236}">
                <a16:creationId xmlns:a16="http://schemas.microsoft.com/office/drawing/2014/main" id="{9991CADB-023E-45E1-A764-957CECA5424C}"/>
              </a:ext>
            </a:extLst>
          </p:cNvPr>
          <p:cNvSpPr/>
          <p:nvPr/>
        </p:nvSpPr>
        <p:spPr>
          <a:xfrm>
            <a:off x="1655353" y="4655252"/>
            <a:ext cx="8545796" cy="830997"/>
          </a:xfrm>
          <a:prstGeom prst="rect">
            <a:avLst/>
          </a:prstGeom>
        </p:spPr>
        <p:txBody>
          <a:bodyPr wrap="square">
            <a:spAutoFit/>
          </a:bodyPr>
          <a:lstStyle/>
          <a:p>
            <a:r>
              <a:rPr lang="zh-CN" altLang="en-US" sz="1600">
                <a:solidFill>
                  <a:schemeClr val="bg1"/>
                </a:solidFill>
              </a:rPr>
              <a:t>您还</a:t>
            </a:r>
            <a:r>
              <a:rPr lang="zh-CN" altLang="en-US" sz="1600" dirty="0">
                <a:solidFill>
                  <a:schemeClr val="bg1"/>
                </a:solidFill>
              </a:rPr>
              <a:t>可以选择稍后通过单击模式中的</a:t>
            </a:r>
            <a:r>
              <a:rPr lang="en-US" altLang="zh-CN" sz="1600" dirty="0">
                <a:solidFill>
                  <a:schemeClr val="bg1"/>
                </a:solidFill>
              </a:rPr>
              <a:t>Verify the following</a:t>
            </a:r>
            <a:r>
              <a:rPr lang="zh-CN" altLang="en-US" sz="1600" dirty="0">
                <a:solidFill>
                  <a:schemeClr val="bg1"/>
                </a:solidFill>
              </a:rPr>
              <a:t>按钮</a:t>
            </a:r>
            <a:r>
              <a:rPr lang="zh-CN" altLang="en-US" sz="1600">
                <a:solidFill>
                  <a:schemeClr val="bg1"/>
                </a:solidFill>
              </a:rPr>
              <a:t>来验证您的</a:t>
            </a:r>
            <a:r>
              <a:rPr lang="zh-CN" altLang="en-US" sz="1600" dirty="0">
                <a:solidFill>
                  <a:schemeClr val="bg1"/>
                </a:solidFill>
              </a:rPr>
              <a:t>域控制</a:t>
            </a:r>
            <a:r>
              <a:rPr lang="zh-CN" altLang="en-US" sz="1600">
                <a:solidFill>
                  <a:schemeClr val="bg1"/>
                </a:solidFill>
              </a:rPr>
              <a:t>。如果您需要</a:t>
            </a:r>
            <a:r>
              <a:rPr lang="zh-CN" altLang="en-US" sz="1600" dirty="0">
                <a:solidFill>
                  <a:schemeClr val="bg1"/>
                </a:solidFill>
              </a:rPr>
              <a:t>再次访问此模式以查看</a:t>
            </a:r>
            <a:r>
              <a:rPr lang="en-US" altLang="zh-CN" sz="1600" dirty="0">
                <a:solidFill>
                  <a:schemeClr val="bg1"/>
                </a:solidFill>
              </a:rPr>
              <a:t>token</a:t>
            </a:r>
            <a:r>
              <a:rPr lang="zh-CN" altLang="en-US" sz="1600" dirty="0">
                <a:solidFill>
                  <a:schemeClr val="bg1"/>
                </a:solidFill>
              </a:rPr>
              <a:t>或重新尝试验证，则可以单击自定义域列表下方的</a:t>
            </a:r>
            <a:r>
              <a:rPr lang="en-US" altLang="zh-CN" sz="1600" dirty="0">
                <a:solidFill>
                  <a:schemeClr val="bg1"/>
                </a:solidFill>
              </a:rPr>
              <a:t>Verify Now</a:t>
            </a:r>
            <a:r>
              <a:rPr lang="zh-CN" altLang="en-US" sz="1600" dirty="0">
                <a:solidFill>
                  <a:schemeClr val="bg1"/>
                </a:solidFill>
              </a:rPr>
              <a:t>链接。</a:t>
            </a:r>
          </a:p>
        </p:txBody>
      </p:sp>
    </p:spTree>
    <p:extLst>
      <p:ext uri="{BB962C8B-B14F-4D97-AF65-F5344CB8AC3E}">
        <p14:creationId xmlns:p14="http://schemas.microsoft.com/office/powerpoint/2010/main" val="41740545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0" y="420761"/>
            <a:ext cx="4267088" cy="362412"/>
          </a:xfrm>
        </p:spPr>
        <p:txBody>
          <a:bodyPr>
            <a:noAutofit/>
          </a:bodyPr>
          <a:lstStyle/>
          <a:p>
            <a:r>
              <a:rPr lang="zh-CN" altLang="en-US" sz="2000" dirty="0">
                <a:solidFill>
                  <a:schemeClr val="bg1"/>
                </a:solidFill>
              </a:rPr>
              <a:t>在新的自定义域上发布集合</a:t>
            </a:r>
          </a:p>
        </p:txBody>
      </p:sp>
      <p:sp>
        <p:nvSpPr>
          <p:cNvPr id="4" name="矩形 3">
            <a:extLst>
              <a:ext uri="{FF2B5EF4-FFF2-40B4-BE49-F238E27FC236}">
                <a16:creationId xmlns:a16="http://schemas.microsoft.com/office/drawing/2014/main" id="{60FEDDEE-4085-4175-A881-EA279027FB6E}"/>
              </a:ext>
            </a:extLst>
          </p:cNvPr>
          <p:cNvSpPr/>
          <p:nvPr/>
        </p:nvSpPr>
        <p:spPr>
          <a:xfrm>
            <a:off x="6162655" y="1087965"/>
            <a:ext cx="3809900" cy="1323439"/>
          </a:xfrm>
          <a:prstGeom prst="rect">
            <a:avLst/>
          </a:prstGeom>
        </p:spPr>
        <p:txBody>
          <a:bodyPr wrap="square">
            <a:spAutoFit/>
          </a:bodyPr>
          <a:lstStyle/>
          <a:p>
            <a:r>
              <a:rPr lang="zh-CN" altLang="en-US" sz="1600" dirty="0">
                <a:solidFill>
                  <a:schemeClr val="bg1"/>
                </a:solidFill>
              </a:rPr>
              <a:t>验证域</a:t>
            </a:r>
            <a:r>
              <a:rPr lang="zh-CN" altLang="en-US" sz="1600">
                <a:solidFill>
                  <a:schemeClr val="bg1"/>
                </a:solidFill>
              </a:rPr>
              <a:t>后，您可以</a:t>
            </a:r>
            <a:r>
              <a:rPr lang="zh-CN" altLang="en-US" sz="1600" dirty="0">
                <a:solidFill>
                  <a:schemeClr val="bg1"/>
                </a:solidFill>
              </a:rPr>
              <a:t>使用此域来</a:t>
            </a:r>
            <a:r>
              <a:rPr lang="zh-CN" altLang="en-US" sz="1600">
                <a:solidFill>
                  <a:schemeClr val="bg1"/>
                </a:solidFill>
              </a:rPr>
              <a:t>公开提供您的</a:t>
            </a:r>
            <a:r>
              <a:rPr lang="en-US" altLang="zh-CN" sz="1600" dirty="0">
                <a:solidFill>
                  <a:schemeClr val="bg1"/>
                </a:solidFill>
              </a:rPr>
              <a:t>API</a:t>
            </a:r>
            <a:r>
              <a:rPr lang="zh-CN" altLang="en-US" sz="1600" dirty="0">
                <a:solidFill>
                  <a:schemeClr val="bg1"/>
                </a:solidFill>
              </a:rPr>
              <a:t>文档</a:t>
            </a:r>
            <a:r>
              <a:rPr lang="zh-CN" altLang="en-US" sz="1600">
                <a:solidFill>
                  <a:schemeClr val="bg1"/>
                </a:solidFill>
              </a:rPr>
              <a:t>。如果您有</a:t>
            </a:r>
            <a:r>
              <a:rPr lang="zh-CN" altLang="en-US" sz="1600" dirty="0">
                <a:solidFill>
                  <a:schemeClr val="bg1"/>
                </a:solidFill>
              </a:rPr>
              <a:t>要发布的演示集合，请转到</a:t>
            </a:r>
            <a:r>
              <a:rPr lang="en-US" altLang="zh-CN" sz="1600" dirty="0">
                <a:solidFill>
                  <a:schemeClr val="bg1"/>
                </a:solidFill>
              </a:rPr>
              <a:t>Postman</a:t>
            </a:r>
            <a:r>
              <a:rPr lang="zh-CN" altLang="en-US" sz="1600" dirty="0">
                <a:solidFill>
                  <a:schemeClr val="bg1"/>
                </a:solidFill>
              </a:rPr>
              <a:t>网页视图</a:t>
            </a:r>
            <a:r>
              <a:rPr lang="zh-CN" altLang="en-US" sz="1600">
                <a:solidFill>
                  <a:schemeClr val="bg1"/>
                </a:solidFill>
              </a:rPr>
              <a:t>并发布您的</a:t>
            </a:r>
            <a:r>
              <a:rPr lang="zh-CN" altLang="en-US" sz="1600" dirty="0">
                <a:solidFill>
                  <a:schemeClr val="bg1"/>
                </a:solidFill>
              </a:rPr>
              <a:t>收藏。现在有一个选择自定义域的新选项。</a:t>
            </a:r>
          </a:p>
        </p:txBody>
      </p:sp>
      <p:pic>
        <p:nvPicPr>
          <p:cNvPr id="7" name="图片 6">
            <a:extLst>
              <a:ext uri="{FF2B5EF4-FFF2-40B4-BE49-F238E27FC236}">
                <a16:creationId xmlns:a16="http://schemas.microsoft.com/office/drawing/2014/main" id="{9F2FB18D-6AC0-4454-BCE4-7749E2E63A64}"/>
              </a:ext>
            </a:extLst>
          </p:cNvPr>
          <p:cNvPicPr>
            <a:picLocks noChangeAspect="1"/>
          </p:cNvPicPr>
          <p:nvPr/>
        </p:nvPicPr>
        <p:blipFill>
          <a:blip r:embed="rId2"/>
          <a:stretch>
            <a:fillRect/>
          </a:stretch>
        </p:blipFill>
        <p:spPr>
          <a:xfrm>
            <a:off x="835953" y="1090582"/>
            <a:ext cx="4717118" cy="4649246"/>
          </a:xfrm>
          <a:prstGeom prst="rect">
            <a:avLst/>
          </a:prstGeom>
        </p:spPr>
      </p:pic>
      <p:sp>
        <p:nvSpPr>
          <p:cNvPr id="10" name="矩形 9">
            <a:extLst>
              <a:ext uri="{FF2B5EF4-FFF2-40B4-BE49-F238E27FC236}">
                <a16:creationId xmlns:a16="http://schemas.microsoft.com/office/drawing/2014/main" id="{2A92E87B-5368-4C94-9FEA-2E72D488B43E}"/>
              </a:ext>
            </a:extLst>
          </p:cNvPr>
          <p:cNvSpPr/>
          <p:nvPr/>
        </p:nvSpPr>
        <p:spPr>
          <a:xfrm>
            <a:off x="6162655" y="2916923"/>
            <a:ext cx="3733702" cy="646331"/>
          </a:xfrm>
          <a:prstGeom prst="rect">
            <a:avLst/>
          </a:prstGeom>
        </p:spPr>
        <p:txBody>
          <a:bodyPr wrap="square">
            <a:spAutoFit/>
          </a:bodyPr>
          <a:lstStyle/>
          <a:p>
            <a:r>
              <a:rPr lang="zh-CN" altLang="en-US" dirty="0">
                <a:solidFill>
                  <a:schemeClr val="bg1"/>
                </a:solidFill>
              </a:rPr>
              <a:t>发布后，</a:t>
            </a:r>
            <a:r>
              <a:rPr lang="zh-CN" altLang="en-US">
                <a:solidFill>
                  <a:schemeClr val="bg1"/>
                </a:solidFill>
              </a:rPr>
              <a:t>转到您的</a:t>
            </a:r>
            <a:r>
              <a:rPr lang="zh-CN" altLang="en-US" dirty="0">
                <a:solidFill>
                  <a:schemeClr val="bg1"/>
                </a:solidFill>
              </a:rPr>
              <a:t>自定义域名，并看到公开的文件。</a:t>
            </a:r>
          </a:p>
        </p:txBody>
      </p:sp>
    </p:spTree>
    <p:extLst>
      <p:ext uri="{BB962C8B-B14F-4D97-AF65-F5344CB8AC3E}">
        <p14:creationId xmlns:p14="http://schemas.microsoft.com/office/powerpoint/2010/main" val="30781141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1" y="725553"/>
            <a:ext cx="5553071" cy="362412"/>
          </a:xfrm>
        </p:spPr>
        <p:txBody>
          <a:bodyPr>
            <a:noAutofit/>
          </a:bodyPr>
          <a:lstStyle/>
          <a:p>
            <a:r>
              <a:rPr lang="zh-CN" altLang="en-US" sz="3200" dirty="0"/>
              <a:t>添加团队名称和徽标</a:t>
            </a:r>
          </a:p>
        </p:txBody>
      </p:sp>
      <p:sp>
        <p:nvSpPr>
          <p:cNvPr id="2" name="矩形 1">
            <a:extLst>
              <a:ext uri="{FF2B5EF4-FFF2-40B4-BE49-F238E27FC236}">
                <a16:creationId xmlns:a16="http://schemas.microsoft.com/office/drawing/2014/main" id="{8818F559-4BD5-4B24-8D81-F3F62A139ECC}"/>
              </a:ext>
            </a:extLst>
          </p:cNvPr>
          <p:cNvSpPr/>
          <p:nvPr/>
        </p:nvSpPr>
        <p:spPr>
          <a:xfrm>
            <a:off x="1057389" y="1563731"/>
            <a:ext cx="8686572" cy="584775"/>
          </a:xfrm>
          <a:prstGeom prst="rect">
            <a:avLst/>
          </a:prstGeom>
        </p:spPr>
        <p:txBody>
          <a:bodyPr wrap="square">
            <a:spAutoFit/>
          </a:bodyPr>
          <a:lstStyle/>
          <a:p>
            <a:r>
              <a:rPr lang="zh-CN" altLang="en-US" sz="1600" dirty="0">
                <a:solidFill>
                  <a:schemeClr val="bg1"/>
                </a:solidFill>
              </a:rPr>
              <a:t>具有管理员角色的</a:t>
            </a:r>
            <a:r>
              <a:rPr lang="en-US" altLang="zh-CN" sz="1600" dirty="0" err="1">
                <a:solidFill>
                  <a:schemeClr val="bg1"/>
                </a:solidFill>
              </a:rPr>
              <a:t>PostMan</a:t>
            </a:r>
            <a:r>
              <a:rPr lang="zh-CN" altLang="en-US" sz="1600" dirty="0">
                <a:solidFill>
                  <a:schemeClr val="bg1"/>
                </a:solidFill>
              </a:rPr>
              <a:t>用户可以直接从“</a:t>
            </a:r>
            <a:r>
              <a:rPr lang="en-US" altLang="zh-CN" sz="1600" dirty="0">
                <a:solidFill>
                  <a:schemeClr val="bg1"/>
                </a:solidFill>
              </a:rPr>
              <a:t>Edit Team Details page</a:t>
            </a:r>
            <a:r>
              <a:rPr lang="zh-CN" altLang="en-US" sz="1600" dirty="0">
                <a:solidFill>
                  <a:schemeClr val="bg1"/>
                </a:solidFill>
              </a:rPr>
              <a:t>”页面向其邮政小组帐户添加团队名称和徽标。</a:t>
            </a:r>
          </a:p>
        </p:txBody>
      </p:sp>
      <p:sp>
        <p:nvSpPr>
          <p:cNvPr id="5" name="矩形 4">
            <a:extLst>
              <a:ext uri="{FF2B5EF4-FFF2-40B4-BE49-F238E27FC236}">
                <a16:creationId xmlns:a16="http://schemas.microsoft.com/office/drawing/2014/main" id="{BB54041E-9485-4224-A6B9-52E604442785}"/>
              </a:ext>
            </a:extLst>
          </p:cNvPr>
          <p:cNvSpPr/>
          <p:nvPr/>
        </p:nvSpPr>
        <p:spPr>
          <a:xfrm>
            <a:off x="1057388" y="2278229"/>
            <a:ext cx="2236510" cy="400110"/>
          </a:xfrm>
          <a:prstGeom prst="rect">
            <a:avLst/>
          </a:prstGeom>
        </p:spPr>
        <p:txBody>
          <a:bodyPr wrap="none">
            <a:spAutoFit/>
          </a:bodyPr>
          <a:lstStyle/>
          <a:p>
            <a:r>
              <a:rPr lang="zh-CN" altLang="en-US" sz="2000" b="1">
                <a:solidFill>
                  <a:schemeClr val="bg1"/>
                </a:solidFill>
              </a:rPr>
              <a:t>更新您的</a:t>
            </a:r>
            <a:r>
              <a:rPr lang="zh-CN" altLang="en-US" sz="2000" b="1" dirty="0">
                <a:solidFill>
                  <a:schemeClr val="bg1"/>
                </a:solidFill>
              </a:rPr>
              <a:t>团队名称</a:t>
            </a:r>
          </a:p>
        </p:txBody>
      </p:sp>
      <p:sp>
        <p:nvSpPr>
          <p:cNvPr id="6" name="矩形 5">
            <a:extLst>
              <a:ext uri="{FF2B5EF4-FFF2-40B4-BE49-F238E27FC236}">
                <a16:creationId xmlns:a16="http://schemas.microsoft.com/office/drawing/2014/main" id="{BCA73A09-8597-4B47-A30B-1652D8972B50}"/>
              </a:ext>
            </a:extLst>
          </p:cNvPr>
          <p:cNvSpPr/>
          <p:nvPr/>
        </p:nvSpPr>
        <p:spPr>
          <a:xfrm>
            <a:off x="6086457" y="2849577"/>
            <a:ext cx="3809900" cy="523220"/>
          </a:xfrm>
          <a:prstGeom prst="rect">
            <a:avLst/>
          </a:prstGeom>
        </p:spPr>
        <p:txBody>
          <a:bodyPr wrap="square">
            <a:spAutoFit/>
          </a:bodyPr>
          <a:lstStyle/>
          <a:p>
            <a:r>
              <a:rPr lang="zh-CN" altLang="en-US" sz="1400">
                <a:solidFill>
                  <a:schemeClr val="bg1"/>
                </a:solidFill>
              </a:rPr>
              <a:t>您可以</a:t>
            </a:r>
            <a:r>
              <a:rPr lang="zh-CN" altLang="en-US" sz="1400" dirty="0">
                <a:solidFill>
                  <a:schemeClr val="bg1"/>
                </a:solidFill>
              </a:rPr>
              <a:t>在</a:t>
            </a:r>
            <a:r>
              <a:rPr lang="en-US" altLang="zh-CN" sz="1400" dirty="0">
                <a:solidFill>
                  <a:schemeClr val="bg1"/>
                </a:solidFill>
              </a:rPr>
              <a:t>Postman</a:t>
            </a:r>
            <a:r>
              <a:rPr lang="zh-CN" altLang="en-US" sz="1400" dirty="0">
                <a:solidFill>
                  <a:schemeClr val="bg1"/>
                </a:solidFill>
              </a:rPr>
              <a:t>网页视图的</a:t>
            </a:r>
            <a:r>
              <a:rPr lang="en-US" altLang="zh-CN" sz="1400" dirty="0">
                <a:solidFill>
                  <a:schemeClr val="bg1"/>
                </a:solidFill>
              </a:rPr>
              <a:t>team page</a:t>
            </a:r>
            <a:r>
              <a:rPr lang="zh-CN" altLang="en-US" sz="1400">
                <a:solidFill>
                  <a:schemeClr val="bg1"/>
                </a:solidFill>
              </a:rPr>
              <a:t>上看到您当前</a:t>
            </a:r>
            <a:r>
              <a:rPr lang="zh-CN" altLang="en-US" sz="1400" dirty="0">
                <a:solidFill>
                  <a:schemeClr val="bg1"/>
                </a:solidFill>
              </a:rPr>
              <a:t>的团队名称。</a:t>
            </a:r>
          </a:p>
        </p:txBody>
      </p:sp>
      <p:sp>
        <p:nvSpPr>
          <p:cNvPr id="7" name="矩形 6">
            <a:extLst>
              <a:ext uri="{FF2B5EF4-FFF2-40B4-BE49-F238E27FC236}">
                <a16:creationId xmlns:a16="http://schemas.microsoft.com/office/drawing/2014/main" id="{A0FC7CFD-656B-4EF2-A594-A2D37BE6ED15}"/>
              </a:ext>
            </a:extLst>
          </p:cNvPr>
          <p:cNvSpPr/>
          <p:nvPr/>
        </p:nvSpPr>
        <p:spPr>
          <a:xfrm>
            <a:off x="6086457" y="3398058"/>
            <a:ext cx="3657504" cy="954107"/>
          </a:xfrm>
          <a:prstGeom prst="rect">
            <a:avLst/>
          </a:prstGeom>
        </p:spPr>
        <p:txBody>
          <a:bodyPr wrap="square">
            <a:spAutoFit/>
          </a:bodyPr>
          <a:lstStyle/>
          <a:p>
            <a:r>
              <a:rPr lang="zh-CN" altLang="en-US" sz="1400">
                <a:solidFill>
                  <a:schemeClr val="bg1"/>
                </a:solidFill>
              </a:rPr>
              <a:t>如果您在</a:t>
            </a:r>
            <a:r>
              <a:rPr lang="zh-CN" altLang="en-US" sz="1400" dirty="0">
                <a:solidFill>
                  <a:schemeClr val="bg1"/>
                </a:solidFill>
              </a:rPr>
              <a:t>首次创建</a:t>
            </a:r>
            <a:r>
              <a:rPr lang="en-US" altLang="zh-CN" sz="1400" dirty="0">
                <a:solidFill>
                  <a:schemeClr val="bg1"/>
                </a:solidFill>
              </a:rPr>
              <a:t>Postman Pro</a:t>
            </a:r>
            <a:r>
              <a:rPr lang="zh-CN" altLang="en-US" sz="1400" dirty="0">
                <a:solidFill>
                  <a:schemeClr val="bg1"/>
                </a:solidFill>
              </a:rPr>
              <a:t>或</a:t>
            </a:r>
            <a:r>
              <a:rPr lang="en-US" altLang="zh-CN" sz="1400" dirty="0">
                <a:solidFill>
                  <a:schemeClr val="bg1"/>
                </a:solidFill>
              </a:rPr>
              <a:t>Enterprise</a:t>
            </a:r>
            <a:r>
              <a:rPr lang="zh-CN" altLang="en-US" sz="1400" dirty="0">
                <a:solidFill>
                  <a:schemeClr val="bg1"/>
                </a:solidFill>
              </a:rPr>
              <a:t>团队时未输入团队名称，则可以立即更新。从团队页面中，点击右上角的齿轮图标，然后选择“</a:t>
            </a:r>
            <a:r>
              <a:rPr lang="en-US" altLang="zh-CN" sz="1400" dirty="0">
                <a:solidFill>
                  <a:schemeClr val="bg1"/>
                </a:solidFill>
              </a:rPr>
              <a:t>Edit team</a:t>
            </a:r>
            <a:r>
              <a:rPr lang="zh-CN" altLang="en-US" sz="1400">
                <a:solidFill>
                  <a:schemeClr val="bg1"/>
                </a:solidFill>
              </a:rPr>
              <a:t>”更新您的</a:t>
            </a:r>
            <a:r>
              <a:rPr lang="zh-CN" altLang="en-US" sz="1400" dirty="0">
                <a:solidFill>
                  <a:schemeClr val="bg1"/>
                </a:solidFill>
              </a:rPr>
              <a:t>团队名称。</a:t>
            </a:r>
          </a:p>
        </p:txBody>
      </p:sp>
      <p:pic>
        <p:nvPicPr>
          <p:cNvPr id="8" name="图片 7">
            <a:extLst>
              <a:ext uri="{FF2B5EF4-FFF2-40B4-BE49-F238E27FC236}">
                <a16:creationId xmlns:a16="http://schemas.microsoft.com/office/drawing/2014/main" id="{3FDE859C-B9A5-4DA5-8639-9A4E1D2EEAC7}"/>
              </a:ext>
            </a:extLst>
          </p:cNvPr>
          <p:cNvPicPr>
            <a:picLocks noChangeAspect="1"/>
          </p:cNvPicPr>
          <p:nvPr/>
        </p:nvPicPr>
        <p:blipFill>
          <a:blip r:embed="rId2"/>
          <a:stretch>
            <a:fillRect/>
          </a:stretch>
        </p:blipFill>
        <p:spPr>
          <a:xfrm>
            <a:off x="733056" y="2822320"/>
            <a:ext cx="5121683" cy="2876839"/>
          </a:xfrm>
          <a:prstGeom prst="rect">
            <a:avLst/>
          </a:prstGeom>
        </p:spPr>
      </p:pic>
    </p:spTree>
    <p:extLst>
      <p:ext uri="{BB962C8B-B14F-4D97-AF65-F5344CB8AC3E}">
        <p14:creationId xmlns:p14="http://schemas.microsoft.com/office/powerpoint/2010/main" val="39116451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995C6D4-94C5-4A12-B131-5E40840E4A7B}"/>
              </a:ext>
            </a:extLst>
          </p:cNvPr>
          <p:cNvSpPr>
            <a:spLocks noGrp="1"/>
          </p:cNvSpPr>
          <p:nvPr>
            <p:ph type="title"/>
          </p:nvPr>
        </p:nvSpPr>
        <p:spPr>
          <a:xfrm>
            <a:off x="-771363" y="649355"/>
            <a:ext cx="5553071" cy="362412"/>
          </a:xfrm>
        </p:spPr>
        <p:txBody>
          <a:bodyPr>
            <a:noAutofit/>
          </a:bodyPr>
          <a:lstStyle/>
          <a:p>
            <a:r>
              <a:rPr lang="zh-CN" altLang="en-US" sz="2000">
                <a:solidFill>
                  <a:schemeClr val="bg1"/>
                </a:solidFill>
              </a:rPr>
              <a:t>更新您的</a:t>
            </a:r>
            <a:r>
              <a:rPr lang="zh-CN" altLang="en-US" sz="2000" dirty="0">
                <a:solidFill>
                  <a:schemeClr val="bg1"/>
                </a:solidFill>
              </a:rPr>
              <a:t>团队徽标</a:t>
            </a:r>
          </a:p>
        </p:txBody>
      </p:sp>
      <p:sp>
        <p:nvSpPr>
          <p:cNvPr id="4" name="矩形 3">
            <a:extLst>
              <a:ext uri="{FF2B5EF4-FFF2-40B4-BE49-F238E27FC236}">
                <a16:creationId xmlns:a16="http://schemas.microsoft.com/office/drawing/2014/main" id="{B6DC723F-090E-4F2A-9F1A-D0D8F3A305EF}"/>
              </a:ext>
            </a:extLst>
          </p:cNvPr>
          <p:cNvSpPr/>
          <p:nvPr/>
        </p:nvSpPr>
        <p:spPr>
          <a:xfrm>
            <a:off x="5470058" y="1556601"/>
            <a:ext cx="4114692" cy="830997"/>
          </a:xfrm>
          <a:prstGeom prst="rect">
            <a:avLst/>
          </a:prstGeom>
        </p:spPr>
        <p:txBody>
          <a:bodyPr wrap="square">
            <a:spAutoFit/>
          </a:bodyPr>
          <a:lstStyle/>
          <a:p>
            <a:r>
              <a:rPr lang="zh-CN" altLang="en-US" sz="1600" dirty="0">
                <a:solidFill>
                  <a:schemeClr val="bg1"/>
                </a:solidFill>
              </a:rPr>
              <a:t>从</a:t>
            </a:r>
            <a:r>
              <a:rPr lang="en-US" altLang="zh-CN" sz="1600" dirty="0">
                <a:solidFill>
                  <a:schemeClr val="bg1"/>
                </a:solidFill>
              </a:rPr>
              <a:t>team page</a:t>
            </a:r>
            <a:r>
              <a:rPr lang="zh-CN" altLang="en-US" sz="1600" dirty="0">
                <a:solidFill>
                  <a:schemeClr val="bg1"/>
                </a:solidFill>
              </a:rPr>
              <a:t>中，点击右上角的齿轮图标，然后选择“</a:t>
            </a:r>
            <a:r>
              <a:rPr lang="en-US" altLang="zh-CN" sz="1600" dirty="0">
                <a:solidFill>
                  <a:schemeClr val="bg1"/>
                </a:solidFill>
              </a:rPr>
              <a:t>Edit team</a:t>
            </a:r>
            <a:r>
              <a:rPr lang="zh-CN" altLang="en-US" sz="1600" dirty="0">
                <a:solidFill>
                  <a:schemeClr val="bg1"/>
                </a:solidFill>
              </a:rPr>
              <a:t>”添加</a:t>
            </a:r>
            <a:r>
              <a:rPr lang="zh-CN" altLang="en-US" sz="1600">
                <a:solidFill>
                  <a:schemeClr val="bg1"/>
                </a:solidFill>
              </a:rPr>
              <a:t>或更新您的</a:t>
            </a:r>
            <a:r>
              <a:rPr lang="zh-CN" altLang="en-US" sz="1600" dirty="0">
                <a:solidFill>
                  <a:schemeClr val="bg1"/>
                </a:solidFill>
              </a:rPr>
              <a:t>团队徽标。</a:t>
            </a:r>
          </a:p>
        </p:txBody>
      </p:sp>
      <p:sp>
        <p:nvSpPr>
          <p:cNvPr id="9" name="矩形 8">
            <a:extLst>
              <a:ext uri="{FF2B5EF4-FFF2-40B4-BE49-F238E27FC236}">
                <a16:creationId xmlns:a16="http://schemas.microsoft.com/office/drawing/2014/main" id="{AA9E22D5-092C-4CDA-BED8-B96FC41452B4}"/>
              </a:ext>
            </a:extLst>
          </p:cNvPr>
          <p:cNvSpPr/>
          <p:nvPr/>
        </p:nvSpPr>
        <p:spPr>
          <a:xfrm>
            <a:off x="5470058" y="2935295"/>
            <a:ext cx="4114692" cy="830997"/>
          </a:xfrm>
          <a:prstGeom prst="rect">
            <a:avLst/>
          </a:prstGeom>
        </p:spPr>
        <p:txBody>
          <a:bodyPr wrap="square">
            <a:spAutoFit/>
          </a:bodyPr>
          <a:lstStyle/>
          <a:p>
            <a:r>
              <a:rPr lang="zh-CN" altLang="en-US" sz="1600" dirty="0">
                <a:solidFill>
                  <a:schemeClr val="bg1"/>
                </a:solidFill>
              </a:rPr>
              <a:t>此上传的图像将显示在团队发布的文档的标题中，而不是</a:t>
            </a:r>
            <a:r>
              <a:rPr lang="en-US" altLang="zh-CN" sz="1600" dirty="0">
                <a:solidFill>
                  <a:schemeClr val="bg1"/>
                </a:solidFill>
              </a:rPr>
              <a:t>Postman</a:t>
            </a:r>
            <a:r>
              <a:rPr lang="zh-CN" altLang="en-US" sz="1600" dirty="0">
                <a:solidFill>
                  <a:schemeClr val="bg1"/>
                </a:solidFill>
              </a:rPr>
              <a:t>徽标。徽标可能需要</a:t>
            </a:r>
            <a:r>
              <a:rPr lang="en-US" altLang="zh-CN" sz="1600" dirty="0">
                <a:solidFill>
                  <a:schemeClr val="bg1"/>
                </a:solidFill>
              </a:rPr>
              <a:t>5</a:t>
            </a:r>
            <a:r>
              <a:rPr lang="zh-CN" altLang="en-US" sz="1600" dirty="0">
                <a:solidFill>
                  <a:schemeClr val="bg1"/>
                </a:solidFill>
              </a:rPr>
              <a:t>分钟才能更新。</a:t>
            </a:r>
          </a:p>
        </p:txBody>
      </p:sp>
      <p:pic>
        <p:nvPicPr>
          <p:cNvPr id="10" name="图片 9">
            <a:extLst>
              <a:ext uri="{FF2B5EF4-FFF2-40B4-BE49-F238E27FC236}">
                <a16:creationId xmlns:a16="http://schemas.microsoft.com/office/drawing/2014/main" id="{0C5DD245-898E-43FC-9B56-B3012A0A457C}"/>
              </a:ext>
            </a:extLst>
          </p:cNvPr>
          <p:cNvPicPr>
            <a:picLocks noChangeAspect="1"/>
          </p:cNvPicPr>
          <p:nvPr/>
        </p:nvPicPr>
        <p:blipFill>
          <a:blip r:embed="rId2"/>
          <a:stretch>
            <a:fillRect/>
          </a:stretch>
        </p:blipFill>
        <p:spPr>
          <a:xfrm>
            <a:off x="981191" y="1556601"/>
            <a:ext cx="4029111" cy="4123360"/>
          </a:xfrm>
          <a:prstGeom prst="rect">
            <a:avLst/>
          </a:prstGeom>
        </p:spPr>
      </p:pic>
    </p:spTree>
    <p:extLst>
      <p:ext uri="{BB962C8B-B14F-4D97-AF65-F5344CB8AC3E}">
        <p14:creationId xmlns:p14="http://schemas.microsoft.com/office/powerpoint/2010/main" val="4824861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a:xfrm>
            <a:off x="2390854" y="1335137"/>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dirty="0">
                <a:solidFill>
                  <a:schemeClr val="bg1"/>
                </a:solidFill>
              </a:rPr>
              <a:t>Mock Servers</a:t>
            </a:r>
            <a:endParaRPr lang="en-US" dirty="0">
              <a:solidFill>
                <a:schemeClr val="bg1"/>
              </a:solidFill>
            </a:endParaRPr>
          </a:p>
        </p:txBody>
      </p:sp>
      <p:sp>
        <p:nvSpPr>
          <p:cNvPr id="12" name="文本框 11"/>
          <p:cNvSpPr txBox="1"/>
          <p:nvPr/>
        </p:nvSpPr>
        <p:spPr>
          <a:xfrm>
            <a:off x="2124161" y="3505894"/>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zh-CN" altLang="en-US" dirty="0"/>
              <a:t>设置一个模拟服务器</a:t>
            </a:r>
            <a:endParaRPr lang="en-US" altLang="zh-CN" dirty="0"/>
          </a:p>
        </p:txBody>
      </p:sp>
      <p:sp>
        <p:nvSpPr>
          <p:cNvPr id="14" name="文本框 13"/>
          <p:cNvSpPr txBox="1"/>
          <p:nvPr/>
        </p:nvSpPr>
        <p:spPr>
          <a:xfrm>
            <a:off x="2124161" y="421154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Mock</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实例</a:t>
            </a:r>
          </a:p>
        </p:txBody>
      </p:sp>
      <p:sp>
        <p:nvSpPr>
          <p:cNvPr id="6" name="文本框 11"/>
          <p:cNvSpPr txBox="1"/>
          <p:nvPr/>
        </p:nvSpPr>
        <p:spPr>
          <a:xfrm>
            <a:off x="5505428" y="3505894"/>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Postman Pro API Mock</a:t>
            </a:r>
          </a:p>
        </p:txBody>
      </p:sp>
      <p:sp>
        <p:nvSpPr>
          <p:cNvPr id="7" name="文本框 13"/>
          <p:cNvSpPr txBox="1"/>
          <p:nvPr/>
        </p:nvSpPr>
        <p:spPr>
          <a:xfrm>
            <a:off x="5505428" y="421154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a:ln w="9525" cmpd="sng">
                  <a:solidFill>
                    <a:schemeClr val="accent1"/>
                  </a:solidFill>
                  <a:prstDash val="solid"/>
                </a:ln>
                <a:solidFill>
                  <a:schemeClr val="bg1"/>
                </a:solidFill>
                <a:effectLst>
                  <a:glow rad="38100">
                    <a:schemeClr val="accent1">
                      <a:alpha val="40000"/>
                    </a:schemeClr>
                  </a:glow>
                </a:effectLst>
                <a:latin typeface="+mn-ea"/>
              </a:rPr>
              <a:t>匹配算法</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Tree>
    <p:extLst>
      <p:ext uri="{BB962C8B-B14F-4D97-AF65-F5344CB8AC3E}">
        <p14:creationId xmlns:p14="http://schemas.microsoft.com/office/powerpoint/2010/main" val="33754397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设置一个模拟服务器</a:t>
            </a:r>
          </a:p>
        </p:txBody>
      </p:sp>
      <p:sp>
        <p:nvSpPr>
          <p:cNvPr id="3" name="内容占位符 2"/>
          <p:cNvSpPr>
            <a:spLocks noGrp="1"/>
          </p:cNvSpPr>
          <p:nvPr>
            <p:ph idx="1"/>
          </p:nvPr>
        </p:nvSpPr>
        <p:spPr>
          <a:xfrm>
            <a:off x="595377" y="1258939"/>
            <a:ext cx="9610595" cy="1801588"/>
          </a:xfrm>
        </p:spPr>
        <p:txBody>
          <a:bodyPr>
            <a:normAutofit/>
          </a:bodyPr>
          <a:lstStyle/>
          <a:p>
            <a:r>
              <a:rPr lang="zh-CN" altLang="en-US" sz="1800" b="1" dirty="0"/>
              <a:t>用</a:t>
            </a:r>
            <a:r>
              <a:rPr lang="en-US" altLang="zh-CN" sz="1600" b="1" dirty="0"/>
              <a:t>Postman</a:t>
            </a:r>
            <a:r>
              <a:rPr lang="zh-CN" altLang="en-US" sz="1600" b="1" dirty="0"/>
              <a:t>的模拟服务器模拟后端</a:t>
            </a:r>
          </a:p>
          <a:p>
            <a:pPr>
              <a:spcBef>
                <a:spcPts val="1000"/>
              </a:spcBef>
              <a:spcAft>
                <a:spcPts val="100"/>
              </a:spcAft>
            </a:pPr>
            <a:r>
              <a:rPr lang="zh-CN" altLang="en-US" sz="1400" dirty="0"/>
              <a:t>在整个开发过程中，前端或后端的延迟可能阻碍从属团队有效完成工作。  </a:t>
            </a:r>
          </a:p>
          <a:p>
            <a:pPr>
              <a:spcBef>
                <a:spcPts val="1000"/>
              </a:spcBef>
              <a:spcAft>
                <a:spcPts val="100"/>
              </a:spcAft>
            </a:pPr>
            <a:r>
              <a:rPr lang="zh-CN" altLang="en-US" sz="1400" dirty="0"/>
              <a:t>使用</a:t>
            </a:r>
            <a:r>
              <a:rPr lang="en-US" altLang="zh-CN" sz="1400" dirty="0"/>
              <a:t>Postman</a:t>
            </a:r>
            <a:r>
              <a:rPr lang="zh-CN" altLang="en-US" sz="1400" dirty="0"/>
              <a:t>的模拟服务器，前端开发人员可以模拟</a:t>
            </a:r>
            <a:r>
              <a:rPr lang="en-US" altLang="zh-CN" sz="1400" dirty="0"/>
              <a:t>Postman Collection</a:t>
            </a:r>
            <a:r>
              <a:rPr lang="zh-CN" altLang="en-US" sz="1400" dirty="0"/>
              <a:t>（和相应的环境）中的每个端点，以查看潜在的响应，而不会实际旋转后端。</a:t>
            </a:r>
          </a:p>
          <a:p>
            <a:pPr>
              <a:spcBef>
                <a:spcPts val="1000"/>
              </a:spcBef>
              <a:spcAft>
                <a:spcPts val="100"/>
              </a:spcAft>
            </a:pPr>
            <a:r>
              <a:rPr lang="zh-CN" altLang="en-US" sz="1400" dirty="0"/>
              <a:t>前端，后端和</a:t>
            </a:r>
            <a:r>
              <a:rPr lang="en-US" altLang="zh-CN" sz="1400" dirty="0"/>
              <a:t>API</a:t>
            </a:r>
            <a:r>
              <a:rPr lang="zh-CN" altLang="en-US" sz="1400" dirty="0"/>
              <a:t>团队现在可以并行工作，释放由于这些依赖关系而被延迟的开发人员。</a:t>
            </a:r>
            <a:endParaRPr lang="en-US" altLang="zh-CN" sz="1400" dirty="0"/>
          </a:p>
          <a:p>
            <a:endParaRPr lang="zh-CN" altLang="en-US" sz="1400" dirty="0"/>
          </a:p>
        </p:txBody>
      </p:sp>
      <p:sp>
        <p:nvSpPr>
          <p:cNvPr id="4" name="矩形 3">
            <a:extLst>
              <a:ext uri="{FF2B5EF4-FFF2-40B4-BE49-F238E27FC236}">
                <a16:creationId xmlns:a16="http://schemas.microsoft.com/office/drawing/2014/main" id="{8781ACA9-095F-4BF7-B808-28950658E713}"/>
              </a:ext>
            </a:extLst>
          </p:cNvPr>
          <p:cNvSpPr/>
          <p:nvPr/>
        </p:nvSpPr>
        <p:spPr>
          <a:xfrm>
            <a:off x="595378" y="3048718"/>
            <a:ext cx="9610594" cy="2398092"/>
          </a:xfrm>
          <a:prstGeom prst="rect">
            <a:avLst/>
          </a:prstGeom>
        </p:spPr>
        <p:txBody>
          <a:bodyPr wrap="square">
            <a:spAutoFit/>
          </a:bodyPr>
          <a:lstStyle/>
          <a:p>
            <a:r>
              <a:rPr lang="zh-CN" altLang="en-US" sz="1600" b="1" dirty="0"/>
              <a:t>设置</a:t>
            </a:r>
            <a:r>
              <a:rPr lang="en-US" altLang="zh-CN" sz="1600" b="1" dirty="0"/>
              <a:t>mock</a:t>
            </a:r>
          </a:p>
          <a:p>
            <a:r>
              <a:rPr lang="zh-CN" altLang="en-US" sz="1400" dirty="0">
                <a:latin typeface="微软雅黑" panose="020B0503020204020204" pitchFamily="34" charset="-122"/>
                <a:ea typeface="微软雅黑" panose="020B0503020204020204" pitchFamily="34" charset="-122"/>
              </a:rPr>
              <a:t>开发人员可以在发送实际请求或设置单个端点返回响应之前，在</a:t>
            </a:r>
            <a:r>
              <a:rPr lang="en-US" altLang="zh-CN" sz="1400" dirty="0">
                <a:latin typeface="微软雅黑" panose="020B0503020204020204" pitchFamily="34" charset="-122"/>
                <a:ea typeface="微软雅黑" panose="020B0503020204020204" pitchFamily="34" charset="-122"/>
              </a:rPr>
              <a:t>Postman</a:t>
            </a:r>
            <a:r>
              <a:rPr lang="zh-CN" altLang="en-US" sz="1400" dirty="0">
                <a:latin typeface="微软雅黑" panose="020B0503020204020204" pitchFamily="34" charset="-122"/>
                <a:ea typeface="微软雅黑" panose="020B0503020204020204" pitchFamily="34" charset="-122"/>
              </a:rPr>
              <a:t>中模拟请求和响应。在</a:t>
            </a:r>
            <a:r>
              <a:rPr lang="en-US" altLang="zh-CN" sz="1400" dirty="0">
                <a:latin typeface="微软雅黑" panose="020B0503020204020204" pitchFamily="34" charset="-122"/>
                <a:ea typeface="微软雅黑" panose="020B0503020204020204" pitchFamily="34" charset="-122"/>
              </a:rPr>
              <a:t>API</a:t>
            </a:r>
            <a:r>
              <a:rPr lang="zh-CN" altLang="en-US" sz="1400" dirty="0">
                <a:latin typeface="微软雅黑" panose="020B0503020204020204" pitchFamily="34" charset="-122"/>
                <a:ea typeface="微软雅黑" panose="020B0503020204020204" pitchFamily="34" charset="-122"/>
              </a:rPr>
              <a:t>开发最早期间建立一个例子需要团队成员之间的明确沟通，使其期望达到一致，意味着开发人员和测试人员可以更快地开始使用。</a:t>
            </a:r>
          </a:p>
          <a:p>
            <a:pPr>
              <a:spcBef>
                <a:spcPts val="1000"/>
              </a:spcBef>
              <a:spcAft>
                <a:spcPts val="100"/>
              </a:spcAft>
            </a:pPr>
            <a:r>
              <a:rPr lang="zh-CN" altLang="en-US" sz="1400" dirty="0">
                <a:latin typeface="微软雅黑" panose="020B0503020204020204" pitchFamily="34" charset="-122"/>
                <a:ea typeface="微软雅黑" panose="020B0503020204020204" pitchFamily="34" charset="-122"/>
              </a:rPr>
              <a:t>创建</a:t>
            </a:r>
            <a:r>
              <a:rPr lang="en-US" altLang="zh-CN" sz="1400" dirty="0">
                <a:latin typeface="微软雅黑" panose="020B0503020204020204" pitchFamily="34" charset="-122"/>
                <a:ea typeface="微软雅黑" panose="020B0503020204020204" pitchFamily="34" charset="-122"/>
              </a:rPr>
              <a:t>mock</a:t>
            </a:r>
            <a:r>
              <a:rPr lang="zh-CN" altLang="en-US" sz="1400" dirty="0">
                <a:latin typeface="微软雅黑" panose="020B0503020204020204" pitchFamily="34" charset="-122"/>
                <a:ea typeface="微软雅黑" panose="020B0503020204020204" pitchFamily="34" charset="-122"/>
              </a:rPr>
              <a:t>有两种方法：</a:t>
            </a:r>
          </a:p>
          <a:p>
            <a:pPr marL="342900" indent="-342900">
              <a:spcBef>
                <a:spcPts val="1000"/>
              </a:spcBef>
              <a:spcAft>
                <a:spcPts val="100"/>
              </a:spcAft>
              <a:buFont typeface="+mj-lt"/>
              <a:buAutoNum type="arabicPeriod"/>
            </a:pPr>
            <a:r>
              <a:rPr lang="zh-CN" altLang="en-US" sz="1400" dirty="0">
                <a:latin typeface="微软雅黑" panose="020B0503020204020204" pitchFamily="34" charset="-122"/>
                <a:ea typeface="微软雅黑" panose="020B0503020204020204" pitchFamily="34" charset="-122"/>
              </a:rPr>
              <a:t>使用</a:t>
            </a:r>
            <a:r>
              <a:rPr lang="en-US" altLang="zh-CN" sz="1400" dirty="0" err="1">
                <a:latin typeface="微软雅黑" panose="020B0503020204020204" pitchFamily="34" charset="-122"/>
                <a:ea typeface="微软雅黑" panose="020B0503020204020204" pitchFamily="34" charset="-122"/>
              </a:rPr>
              <a:t>PostMan</a:t>
            </a:r>
            <a:r>
              <a:rPr lang="zh-CN" altLang="en-US" sz="1400" dirty="0">
                <a:latin typeface="微软雅黑" panose="020B0503020204020204" pitchFamily="34" charset="-122"/>
                <a:ea typeface="微软雅黑" panose="020B0503020204020204" pitchFamily="34" charset="-122"/>
              </a:rPr>
              <a:t>应用程序</a:t>
            </a:r>
          </a:p>
          <a:p>
            <a:pPr marL="342900" indent="-342900">
              <a:spcBef>
                <a:spcPts val="1000"/>
              </a:spcBef>
              <a:spcAft>
                <a:spcPts val="100"/>
              </a:spcAft>
              <a:buFont typeface="+mj-lt"/>
              <a:buAutoNum type="arabicPeriod"/>
            </a:pPr>
            <a:r>
              <a:rPr lang="zh-CN" altLang="en-US" sz="1400" dirty="0">
                <a:latin typeface="微软雅黑" panose="020B0503020204020204" pitchFamily="34" charset="-122"/>
                <a:ea typeface="微软雅黑" panose="020B0503020204020204" pitchFamily="34" charset="-122"/>
              </a:rPr>
              <a:t>使用</a:t>
            </a:r>
            <a:r>
              <a:rPr lang="en-US" altLang="zh-CN" sz="1400" dirty="0">
                <a:latin typeface="微软雅黑" panose="020B0503020204020204" pitchFamily="34" charset="-122"/>
                <a:ea typeface="微软雅黑" panose="020B0503020204020204" pitchFamily="34" charset="-122"/>
              </a:rPr>
              <a:t>Postman Pro API</a:t>
            </a:r>
          </a:p>
          <a:p>
            <a:pPr>
              <a:spcBef>
                <a:spcPts val="1000"/>
              </a:spcBef>
              <a:spcAft>
                <a:spcPts val="100"/>
              </a:spcAft>
            </a:pPr>
            <a:r>
              <a:rPr lang="zh-CN" altLang="en-US" sz="1400" dirty="0">
                <a:latin typeface="微软雅黑" panose="020B0503020204020204" pitchFamily="34" charset="-122"/>
                <a:ea typeface="微软雅黑" panose="020B0503020204020204" pitchFamily="34" charset="-122"/>
              </a:rPr>
              <a:t>创建模拟之后，</a:t>
            </a:r>
            <a:r>
              <a:rPr lang="en-US" altLang="zh-CN" sz="1400" dirty="0">
                <a:latin typeface="微软雅黑" panose="020B0503020204020204" pitchFamily="34" charset="-122"/>
                <a:ea typeface="微软雅黑" panose="020B0503020204020204" pitchFamily="34" charset="-122"/>
              </a:rPr>
              <a:t>Postman Pro</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Enterprise</a:t>
            </a:r>
            <a:r>
              <a:rPr lang="zh-CN" altLang="en-US" sz="1400" dirty="0">
                <a:latin typeface="微软雅黑" panose="020B0503020204020204" pitchFamily="34" charset="-122"/>
                <a:ea typeface="微软雅黑" panose="020B0503020204020204" pitchFamily="34" charset="-122"/>
              </a:rPr>
              <a:t>用户可以与他们的团队共享模拟审查和协作。这是通过与团队或特定团队成员共享底层集合来实现的，提供编辑或查看权限。</a:t>
            </a:r>
          </a:p>
        </p:txBody>
      </p:sp>
    </p:spTree>
    <p:extLst>
      <p:ext uri="{BB962C8B-B14F-4D97-AF65-F5344CB8AC3E}">
        <p14:creationId xmlns:p14="http://schemas.microsoft.com/office/powerpoint/2010/main" val="23367888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74A8C52-8ACE-4C4C-B602-162D636F0BA8}"/>
              </a:ext>
            </a:extLst>
          </p:cNvPr>
          <p:cNvSpPr>
            <a:spLocks noGrp="1"/>
          </p:cNvSpPr>
          <p:nvPr>
            <p:ph type="title"/>
          </p:nvPr>
        </p:nvSpPr>
        <p:spPr/>
        <p:txBody>
          <a:bodyPr/>
          <a:lstStyle/>
          <a:p>
            <a:r>
              <a:rPr lang="zh-CN" altLang="en-US" dirty="0"/>
              <a:t>设置一个模拟服务器</a:t>
            </a:r>
          </a:p>
        </p:txBody>
      </p:sp>
      <p:sp>
        <p:nvSpPr>
          <p:cNvPr id="5" name="矩形 4">
            <a:extLst>
              <a:ext uri="{FF2B5EF4-FFF2-40B4-BE49-F238E27FC236}">
                <a16:creationId xmlns:a16="http://schemas.microsoft.com/office/drawing/2014/main" id="{3E200EFF-7E77-43C2-8B70-0EB82E9310AC}"/>
              </a:ext>
            </a:extLst>
          </p:cNvPr>
          <p:cNvSpPr/>
          <p:nvPr/>
        </p:nvSpPr>
        <p:spPr>
          <a:xfrm>
            <a:off x="676399" y="1563731"/>
            <a:ext cx="9524750" cy="2585323"/>
          </a:xfrm>
          <a:prstGeom prst="rect">
            <a:avLst/>
          </a:prstGeom>
        </p:spPr>
        <p:txBody>
          <a:bodyPr wrap="square">
            <a:spAutoFit/>
          </a:bodyPr>
          <a:lstStyle/>
          <a:p>
            <a:r>
              <a:rPr lang="en-US" altLang="zh-CN" b="1" dirty="0"/>
              <a:t>HTTP</a:t>
            </a:r>
            <a:r>
              <a:rPr lang="zh-CN" altLang="en-US" b="1" dirty="0"/>
              <a:t>访问控制（</a:t>
            </a:r>
            <a:r>
              <a:rPr lang="en-US" altLang="zh-CN" b="1" dirty="0"/>
              <a:t>CORS</a:t>
            </a:r>
            <a:r>
              <a:rPr lang="zh-CN" altLang="en-US" b="1" dirty="0"/>
              <a:t>）</a:t>
            </a:r>
            <a:endParaRPr lang="en-US" altLang="zh-CN" b="1" dirty="0"/>
          </a:p>
          <a:p>
            <a:r>
              <a:rPr lang="zh-CN" altLang="en-US" sz="1400"/>
              <a:t>您不仅</a:t>
            </a:r>
            <a:r>
              <a:rPr lang="zh-CN" altLang="en-US" sz="1400" dirty="0"/>
              <a:t>可以使用</a:t>
            </a:r>
            <a:r>
              <a:rPr lang="en-US" altLang="zh-CN" sz="1400" dirty="0"/>
              <a:t>Postman</a:t>
            </a:r>
            <a:r>
              <a:rPr lang="zh-CN" altLang="en-US" sz="1400" dirty="0"/>
              <a:t>应用程序来模拟端点，还可以使用浏览器进行模拟。当从与自己不同的域，协议或端口请求资源时，</a:t>
            </a:r>
            <a:r>
              <a:rPr lang="en-US" altLang="zh-CN" sz="1400" dirty="0"/>
              <a:t>Web</a:t>
            </a:r>
            <a:r>
              <a:rPr lang="zh-CN" altLang="en-US" sz="1400" dirty="0"/>
              <a:t>浏览器会产生跨源</a:t>
            </a:r>
            <a:r>
              <a:rPr lang="en-US" altLang="zh-CN" sz="1400" dirty="0"/>
              <a:t>HTTP</a:t>
            </a:r>
            <a:r>
              <a:rPr lang="zh-CN" altLang="en-US" sz="1400" dirty="0"/>
              <a:t>请求。为了安全起见，跨原始资源共享（</a:t>
            </a:r>
            <a:r>
              <a:rPr lang="en-US" altLang="zh-CN" sz="1400" dirty="0"/>
              <a:t>CORS</a:t>
            </a:r>
            <a:r>
              <a:rPr lang="zh-CN" altLang="en-US" sz="1400" dirty="0"/>
              <a:t>）是定义浏览器和服务器可以安全交互的方式的标准。在这种情况下，我们指的是</a:t>
            </a:r>
            <a:r>
              <a:rPr lang="en-US" altLang="zh-CN" sz="1400" dirty="0"/>
              <a:t>Web</a:t>
            </a:r>
            <a:r>
              <a:rPr lang="zh-CN" altLang="en-US" sz="1400" dirty="0"/>
              <a:t>浏览器如何与</a:t>
            </a:r>
            <a:r>
              <a:rPr lang="en-US" altLang="zh-CN" sz="1400" dirty="0"/>
              <a:t>Postman</a:t>
            </a:r>
            <a:r>
              <a:rPr lang="zh-CN" altLang="en-US" sz="1400" dirty="0"/>
              <a:t>服务器上托管的模拟端点交互。</a:t>
            </a:r>
          </a:p>
          <a:p>
            <a:endParaRPr lang="zh-CN" altLang="en-US" sz="1400" dirty="0"/>
          </a:p>
          <a:p>
            <a:r>
              <a:rPr lang="zh-CN" altLang="en-US" sz="1400" dirty="0"/>
              <a:t>为</a:t>
            </a:r>
            <a:r>
              <a:rPr lang="en-US" altLang="zh-CN" sz="1400" dirty="0"/>
              <a:t>Postman</a:t>
            </a:r>
            <a:r>
              <a:rPr lang="zh-CN" altLang="en-US" sz="1400" dirty="0"/>
              <a:t>模拟服务器启用</a:t>
            </a:r>
            <a:r>
              <a:rPr lang="en-US" altLang="zh-CN" sz="1400" dirty="0"/>
              <a:t>CORS</a:t>
            </a:r>
            <a:r>
              <a:rPr lang="zh-CN" altLang="en-US" sz="1400" dirty="0"/>
              <a:t>，</a:t>
            </a:r>
            <a:r>
              <a:rPr lang="zh-CN" altLang="en-US" sz="1400"/>
              <a:t>这意味着您可以</a:t>
            </a:r>
            <a:r>
              <a:rPr lang="zh-CN" altLang="en-US" sz="1400" dirty="0"/>
              <a:t>使用模拟端点使用模拟数据</a:t>
            </a:r>
            <a:r>
              <a:rPr lang="zh-CN" altLang="en-US" sz="1400"/>
              <a:t>来存储您的</a:t>
            </a:r>
            <a:r>
              <a:rPr lang="en-US" altLang="zh-CN" sz="1400" dirty="0"/>
              <a:t>Web</a:t>
            </a:r>
            <a:r>
              <a:rPr lang="zh-CN" altLang="en-US" sz="1400" dirty="0"/>
              <a:t>应用程序。换句话说，开发或生产的网络应用程序可以向刚刚创建的</a:t>
            </a:r>
            <a:r>
              <a:rPr lang="en-US" altLang="zh-CN" sz="1400" dirty="0"/>
              <a:t>Postman</a:t>
            </a:r>
            <a:r>
              <a:rPr lang="zh-CN" altLang="en-US" sz="1400" dirty="0"/>
              <a:t>模拟端点发出请求，并收到一个示例响应。</a:t>
            </a:r>
            <a:endParaRPr lang="en-US" altLang="zh-CN" sz="1400" dirty="0"/>
          </a:p>
          <a:p>
            <a:r>
              <a:rPr lang="zh-CN" altLang="en-US" b="1" dirty="0"/>
              <a:t>使用</a:t>
            </a:r>
            <a:r>
              <a:rPr lang="en-US" altLang="zh-CN" b="1" dirty="0" err="1"/>
              <a:t>PostMan</a:t>
            </a:r>
            <a:r>
              <a:rPr lang="zh-CN" altLang="en-US" b="1" dirty="0"/>
              <a:t>帐户免费模拟服务器电话</a:t>
            </a:r>
          </a:p>
          <a:p>
            <a:endParaRPr lang="zh-CN" altLang="en-US" sz="1400" dirty="0"/>
          </a:p>
          <a:p>
            <a:r>
              <a:rPr lang="en-US" altLang="zh-CN" sz="1400" dirty="0" err="1"/>
              <a:t>PostMan</a:t>
            </a:r>
            <a:r>
              <a:rPr lang="zh-CN" altLang="en-US" sz="1400" dirty="0"/>
              <a:t>帐户</a:t>
            </a:r>
            <a:r>
              <a:rPr lang="zh-CN" altLang="en-US" sz="1400"/>
              <a:t>每月为您提供</a:t>
            </a:r>
            <a:r>
              <a:rPr lang="zh-CN" altLang="en-US" sz="1400" dirty="0"/>
              <a:t>数量有限的免费模拟服务器电话。可以通过</a:t>
            </a:r>
            <a:r>
              <a:rPr lang="en-US" altLang="zh-CN" sz="1400" dirty="0"/>
              <a:t>Postman Pro API</a:t>
            </a:r>
            <a:r>
              <a:rPr lang="zh-CN" altLang="en-US" sz="1400" dirty="0"/>
              <a:t>或帐户使用</a:t>
            </a:r>
            <a:r>
              <a:rPr lang="zh-CN" altLang="en-US" sz="1400"/>
              <a:t>页面检查您的</a:t>
            </a:r>
            <a:r>
              <a:rPr lang="zh-CN" altLang="en-US" sz="1400" dirty="0"/>
              <a:t>使用限制。</a:t>
            </a:r>
          </a:p>
        </p:txBody>
      </p:sp>
    </p:spTree>
    <p:extLst>
      <p:ext uri="{BB962C8B-B14F-4D97-AF65-F5344CB8AC3E}">
        <p14:creationId xmlns:p14="http://schemas.microsoft.com/office/powerpoint/2010/main" val="26957626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3" name="内容占位符 2"/>
          <p:cNvSpPr>
            <a:spLocks noGrp="1"/>
          </p:cNvSpPr>
          <p:nvPr>
            <p:ph idx="1"/>
          </p:nvPr>
        </p:nvSpPr>
        <p:spPr/>
        <p:txBody>
          <a:bodyPr>
            <a:normAutofit/>
          </a:bodyPr>
          <a:lstStyle/>
          <a:p>
            <a:r>
              <a:rPr lang="zh-CN" altLang="en-US" sz="1600" dirty="0"/>
              <a:t>深入了解模拟服务器和示例如何协同工作，以及如何将它们集成到您的工作流程中，以便与</a:t>
            </a:r>
            <a:r>
              <a:rPr lang="en-US" altLang="zh-CN" sz="1600" dirty="0"/>
              <a:t>Postman</a:t>
            </a:r>
            <a:r>
              <a:rPr lang="zh-CN" altLang="en-US" sz="1600" dirty="0"/>
              <a:t>进一步增强</a:t>
            </a:r>
            <a:r>
              <a:rPr lang="en-US" altLang="zh-CN" sz="1600" dirty="0"/>
              <a:t>API</a:t>
            </a:r>
            <a:r>
              <a:rPr lang="zh-CN" altLang="en-US" sz="1600" dirty="0"/>
              <a:t>体验。</a:t>
            </a:r>
            <a:endParaRPr lang="en-US" altLang="zh-CN" sz="1600" dirty="0"/>
          </a:p>
          <a:p>
            <a:pPr marL="342900" indent="-342900">
              <a:buFont typeface="+mj-lt"/>
              <a:buAutoNum type="arabicPeriod"/>
            </a:pPr>
            <a:r>
              <a:rPr lang="zh-CN" altLang="en-US" sz="1400" dirty="0"/>
              <a:t>发送请求（</a:t>
            </a:r>
            <a:r>
              <a:rPr lang="en-US" altLang="zh-CN" sz="1400" dirty="0"/>
              <a:t>R1</a:t>
            </a:r>
            <a:r>
              <a:rPr lang="zh-CN" altLang="en-US" sz="1400" dirty="0"/>
              <a:t>）</a:t>
            </a:r>
          </a:p>
          <a:p>
            <a:pPr marL="342900" indent="-342900">
              <a:buFont typeface="+mj-lt"/>
              <a:buAutoNum type="arabicPeriod"/>
            </a:pPr>
            <a:r>
              <a:rPr lang="zh-CN" altLang="en-US" sz="1400" dirty="0"/>
              <a:t>将请求（</a:t>
            </a:r>
            <a:r>
              <a:rPr lang="en-US" altLang="zh-CN" sz="1400" dirty="0"/>
              <a:t>R1</a:t>
            </a:r>
            <a:r>
              <a:rPr lang="zh-CN" altLang="en-US" sz="1400" dirty="0"/>
              <a:t>）保存到集合（</a:t>
            </a:r>
            <a:r>
              <a:rPr lang="en-US" altLang="zh-CN" sz="1400" dirty="0"/>
              <a:t>C1</a:t>
            </a:r>
            <a:r>
              <a:rPr lang="zh-CN" altLang="en-US" sz="1400" dirty="0"/>
              <a:t>）</a:t>
            </a:r>
          </a:p>
          <a:p>
            <a:pPr marL="342900" indent="-342900">
              <a:buFont typeface="+mj-lt"/>
              <a:buAutoNum type="arabicPeriod"/>
            </a:pPr>
            <a:r>
              <a:rPr lang="zh-CN" altLang="en-US" sz="1400" dirty="0"/>
              <a:t>保存请求</a:t>
            </a:r>
            <a:r>
              <a:rPr lang="en-US" altLang="zh-CN" sz="1400" dirty="0"/>
              <a:t>R1</a:t>
            </a:r>
            <a:r>
              <a:rPr lang="zh-CN" altLang="en-US" sz="1400" dirty="0"/>
              <a:t>的响应作为示例（</a:t>
            </a:r>
            <a:r>
              <a:rPr lang="en-US" altLang="zh-CN" sz="1400" dirty="0"/>
              <a:t>P1</a:t>
            </a:r>
            <a:r>
              <a:rPr lang="zh-CN" altLang="en-US" sz="1400" dirty="0"/>
              <a:t>）</a:t>
            </a:r>
          </a:p>
          <a:p>
            <a:pPr marL="342900" indent="-342900">
              <a:buFont typeface="+mj-lt"/>
              <a:buAutoNum type="arabicPeriod"/>
            </a:pPr>
            <a:r>
              <a:rPr lang="zh-CN" altLang="en-US" sz="1400" dirty="0"/>
              <a:t>为集合创建一个模拟（</a:t>
            </a:r>
            <a:r>
              <a:rPr lang="en-US" altLang="zh-CN" sz="1400" dirty="0"/>
              <a:t>M1</a:t>
            </a:r>
            <a:r>
              <a:rPr lang="zh-CN" altLang="en-US" sz="1400" dirty="0"/>
              <a:t>）（</a:t>
            </a:r>
            <a:r>
              <a:rPr lang="en-US" altLang="zh-CN" sz="1400" dirty="0"/>
              <a:t>C1</a:t>
            </a:r>
            <a:r>
              <a:rPr lang="zh-CN" altLang="en-US" sz="1400" dirty="0"/>
              <a:t>）</a:t>
            </a:r>
          </a:p>
          <a:p>
            <a:pPr marL="342900" indent="-342900">
              <a:buFont typeface="+mj-lt"/>
              <a:buAutoNum type="arabicPeriod"/>
            </a:pPr>
            <a:r>
              <a:rPr lang="zh-CN" altLang="en-US" sz="1400" dirty="0"/>
              <a:t>使用模拟服务器（</a:t>
            </a:r>
            <a:r>
              <a:rPr lang="en-US" altLang="zh-CN" sz="1400" dirty="0"/>
              <a:t>M1</a:t>
            </a:r>
            <a:r>
              <a:rPr lang="zh-CN" altLang="en-US" sz="1400" dirty="0"/>
              <a:t>）发送请求</a:t>
            </a:r>
            <a:endParaRPr lang="en-US" altLang="zh-CN" sz="1400" dirty="0"/>
          </a:p>
          <a:p>
            <a:pPr marL="0" indent="0">
              <a:buNone/>
            </a:pPr>
            <a:endParaRPr lang="zh-CN" altLang="en-US" sz="1400" dirty="0"/>
          </a:p>
        </p:txBody>
      </p:sp>
    </p:spTree>
    <p:extLst>
      <p:ext uri="{BB962C8B-B14F-4D97-AF65-F5344CB8AC3E}">
        <p14:creationId xmlns:p14="http://schemas.microsoft.com/office/powerpoint/2010/main" val="27713150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3" name="内容占位符 2"/>
          <p:cNvSpPr>
            <a:spLocks noGrp="1"/>
          </p:cNvSpPr>
          <p:nvPr>
            <p:ph idx="1"/>
          </p:nvPr>
        </p:nvSpPr>
        <p:spPr/>
        <p:txBody>
          <a:bodyPr>
            <a:normAutofit/>
          </a:bodyPr>
          <a:lstStyle/>
          <a:p>
            <a:pPr marL="0" indent="0">
              <a:buNone/>
            </a:pPr>
            <a:r>
              <a:rPr lang="zh-CN" altLang="en-US" sz="1600" b="1" dirty="0"/>
              <a:t>设置需要的一些基础知识</a:t>
            </a:r>
            <a:endParaRPr lang="en-US" altLang="zh-CN" sz="1600" b="1" dirty="0"/>
          </a:p>
          <a:p>
            <a:pPr marL="0" indent="0">
              <a:buNone/>
            </a:pPr>
            <a:r>
              <a:rPr lang="zh-CN" altLang="en-US" sz="1400" dirty="0"/>
              <a:t>在了解</a:t>
            </a:r>
            <a:r>
              <a:rPr lang="en-US" altLang="zh-CN" sz="1400" dirty="0"/>
              <a:t>Mock</a:t>
            </a:r>
            <a:r>
              <a:rPr lang="zh-CN" altLang="en-US" sz="1400" dirty="0"/>
              <a:t>的细节之前，让我们开始设置</a:t>
            </a:r>
            <a:r>
              <a:rPr lang="en-US" altLang="zh-CN" sz="1400" dirty="0"/>
              <a:t>Mock</a:t>
            </a:r>
            <a:r>
              <a:rPr lang="zh-CN" altLang="en-US" sz="1400" dirty="0"/>
              <a:t>所需的一些基础知识：</a:t>
            </a:r>
            <a:endParaRPr lang="en-US" altLang="zh-CN" sz="1400" dirty="0"/>
          </a:p>
        </p:txBody>
      </p:sp>
      <p:pic>
        <p:nvPicPr>
          <p:cNvPr id="4" name="图片 3">
            <a:extLst>
              <a:ext uri="{FF2B5EF4-FFF2-40B4-BE49-F238E27FC236}">
                <a16:creationId xmlns:a16="http://schemas.microsoft.com/office/drawing/2014/main" id="{038EAE99-0CE6-4C3C-8C8A-50AC095FA280}"/>
              </a:ext>
            </a:extLst>
          </p:cNvPr>
          <p:cNvPicPr>
            <a:picLocks noChangeAspect="1"/>
          </p:cNvPicPr>
          <p:nvPr/>
        </p:nvPicPr>
        <p:blipFill>
          <a:blip r:embed="rId2"/>
          <a:stretch>
            <a:fillRect/>
          </a:stretch>
        </p:blipFill>
        <p:spPr>
          <a:xfrm>
            <a:off x="595375" y="2401908"/>
            <a:ext cx="5262487" cy="3158459"/>
          </a:xfrm>
          <a:prstGeom prst="rect">
            <a:avLst/>
          </a:prstGeom>
        </p:spPr>
      </p:pic>
      <p:sp>
        <p:nvSpPr>
          <p:cNvPr id="5" name="矩形 4">
            <a:extLst>
              <a:ext uri="{FF2B5EF4-FFF2-40B4-BE49-F238E27FC236}">
                <a16:creationId xmlns:a16="http://schemas.microsoft.com/office/drawing/2014/main" id="{25F49614-AA57-4A2A-84AE-12C45D5BA469}"/>
              </a:ext>
            </a:extLst>
          </p:cNvPr>
          <p:cNvSpPr/>
          <p:nvPr/>
        </p:nvSpPr>
        <p:spPr>
          <a:xfrm>
            <a:off x="6110263" y="2401909"/>
            <a:ext cx="3709896" cy="2862322"/>
          </a:xfrm>
          <a:prstGeom prst="rect">
            <a:avLst/>
          </a:prstGeom>
        </p:spPr>
        <p:txBody>
          <a:bodyPr wrap="square">
            <a:spAutoFit/>
          </a:bodyPr>
          <a:lstStyle/>
          <a:p>
            <a:r>
              <a:rPr lang="zh-CN" altLang="en-US" b="1" dirty="0"/>
              <a:t>步骤</a:t>
            </a:r>
            <a:r>
              <a:rPr lang="en-US" altLang="zh-CN" b="1" dirty="0"/>
              <a:t>1</a:t>
            </a:r>
            <a:r>
              <a:rPr lang="zh-CN" altLang="en-US" b="1" dirty="0"/>
              <a:t>：发送请求（</a:t>
            </a:r>
            <a:r>
              <a:rPr lang="en-US" altLang="zh-CN" b="1" dirty="0"/>
              <a:t>R1</a:t>
            </a:r>
            <a:r>
              <a:rPr lang="zh-CN" altLang="en-US" b="1" dirty="0"/>
              <a:t>）</a:t>
            </a:r>
            <a:endParaRPr lang="en-US" altLang="zh-CN" b="1" dirty="0"/>
          </a:p>
          <a:p>
            <a:r>
              <a:rPr lang="zh-CN" altLang="en-US" dirty="0"/>
              <a:t>从</a:t>
            </a:r>
            <a:r>
              <a:rPr lang="en-US" altLang="zh-CN" dirty="0" err="1"/>
              <a:t>PostMan</a:t>
            </a:r>
            <a:r>
              <a:rPr lang="zh-CN" altLang="en-US" dirty="0"/>
              <a:t>应用程序发送</a:t>
            </a:r>
            <a:r>
              <a:rPr lang="en-US" altLang="zh-CN" dirty="0"/>
              <a:t>GET</a:t>
            </a:r>
            <a:r>
              <a:rPr lang="zh-CN" altLang="en-US" dirty="0"/>
              <a:t>请求到</a:t>
            </a:r>
            <a:r>
              <a:rPr lang="en-US" altLang="zh-CN" dirty="0"/>
              <a:t>URL https://postman-echo.com/get?test=123</a:t>
            </a:r>
            <a:r>
              <a:rPr lang="zh-CN" altLang="en-US" dirty="0"/>
              <a:t>。该请求命中</a:t>
            </a:r>
            <a:r>
              <a:rPr lang="en-US" altLang="zh-CN" dirty="0"/>
              <a:t>Postman Echo</a:t>
            </a:r>
            <a:r>
              <a:rPr lang="zh-CN" altLang="en-US" dirty="0"/>
              <a:t>服务，您可以使用它来测试您的</a:t>
            </a:r>
            <a:r>
              <a:rPr lang="en-US" altLang="zh-CN" dirty="0"/>
              <a:t>REST</a:t>
            </a:r>
            <a:r>
              <a:rPr lang="zh-CN" altLang="en-US" dirty="0"/>
              <a:t>客户端并进行示例</a:t>
            </a:r>
            <a:r>
              <a:rPr lang="en-US" altLang="zh-CN" dirty="0"/>
              <a:t>API</a:t>
            </a:r>
            <a:r>
              <a:rPr lang="zh-CN" altLang="en-US" dirty="0"/>
              <a:t>调用。</a:t>
            </a:r>
          </a:p>
          <a:p>
            <a:r>
              <a:rPr lang="zh-CN" altLang="en-US" dirty="0"/>
              <a:t>所产生的响应可以在右边看到，这个请求的记录现在将在左边的</a:t>
            </a:r>
            <a:r>
              <a:rPr lang="en-US" altLang="zh-CN" dirty="0" err="1"/>
              <a:t>Histroty</a:t>
            </a:r>
            <a:r>
              <a:rPr lang="zh-CN" altLang="en-US" dirty="0"/>
              <a:t>中显示。</a:t>
            </a:r>
          </a:p>
        </p:txBody>
      </p:sp>
    </p:spTree>
    <p:extLst>
      <p:ext uri="{BB962C8B-B14F-4D97-AF65-F5344CB8AC3E}">
        <p14:creationId xmlns:p14="http://schemas.microsoft.com/office/powerpoint/2010/main" val="38699867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3" name="内容占位符 2"/>
          <p:cNvSpPr>
            <a:spLocks noGrp="1"/>
          </p:cNvSpPr>
          <p:nvPr>
            <p:ph idx="1"/>
          </p:nvPr>
        </p:nvSpPr>
        <p:spPr/>
        <p:txBody>
          <a:bodyPr>
            <a:normAutofit/>
          </a:bodyPr>
          <a:lstStyle/>
          <a:p>
            <a:pPr marL="0" indent="0">
              <a:buNone/>
            </a:pPr>
            <a:r>
              <a:rPr lang="zh-CN" altLang="en-US" sz="1800" b="1" dirty="0"/>
              <a:t>步骤</a:t>
            </a:r>
            <a:r>
              <a:rPr lang="en-US" altLang="zh-CN" sz="1800" b="1" dirty="0"/>
              <a:t>2</a:t>
            </a:r>
            <a:r>
              <a:rPr lang="zh-CN" altLang="en-US" sz="1800" b="1" dirty="0"/>
              <a:t>：将请求（</a:t>
            </a:r>
            <a:r>
              <a:rPr lang="en-US" altLang="zh-CN" sz="1800" b="1" dirty="0"/>
              <a:t>R1</a:t>
            </a:r>
            <a:r>
              <a:rPr lang="zh-CN" altLang="en-US" sz="1800" b="1" dirty="0"/>
              <a:t>）保存到集合（</a:t>
            </a:r>
            <a:r>
              <a:rPr lang="en-US" altLang="zh-CN" sz="1800" b="1" dirty="0"/>
              <a:t>C1</a:t>
            </a:r>
            <a:r>
              <a:rPr lang="zh-CN" altLang="en-US" sz="1800" b="1" dirty="0"/>
              <a:t>）</a:t>
            </a:r>
          </a:p>
          <a:p>
            <a:pPr marL="0" indent="0">
              <a:buNone/>
            </a:pPr>
            <a:r>
              <a:rPr lang="zh-CN" altLang="en-US" sz="1400" dirty="0"/>
              <a:t>按</a:t>
            </a:r>
            <a:r>
              <a:rPr lang="en-US" altLang="zh-CN" sz="1400" dirty="0"/>
              <a:t>Save</a:t>
            </a:r>
            <a:r>
              <a:rPr lang="zh-CN" altLang="en-US" sz="1400" dirty="0"/>
              <a:t>按钮打开</a:t>
            </a:r>
            <a:r>
              <a:rPr lang="en-US" altLang="zh-CN" sz="1400" dirty="0"/>
              <a:t>SAVE REQUEST</a:t>
            </a:r>
            <a:r>
              <a:rPr lang="zh-CN" altLang="en-US" sz="1400" dirty="0"/>
              <a:t>模式。集合只是可以连接在一起以创建</a:t>
            </a:r>
            <a:r>
              <a:rPr lang="en-US" altLang="zh-CN" sz="1400" dirty="0"/>
              <a:t>API</a:t>
            </a:r>
            <a:r>
              <a:rPr lang="zh-CN" altLang="en-US" sz="1400" dirty="0"/>
              <a:t>和工作流的一组请求。</a:t>
            </a:r>
          </a:p>
        </p:txBody>
      </p:sp>
      <p:pic>
        <p:nvPicPr>
          <p:cNvPr id="4" name="图片 3">
            <a:extLst>
              <a:ext uri="{FF2B5EF4-FFF2-40B4-BE49-F238E27FC236}">
                <a16:creationId xmlns:a16="http://schemas.microsoft.com/office/drawing/2014/main" id="{F62AF9B4-63E3-485F-ABF4-1BA17349623F}"/>
              </a:ext>
            </a:extLst>
          </p:cNvPr>
          <p:cNvPicPr>
            <a:picLocks noChangeAspect="1"/>
          </p:cNvPicPr>
          <p:nvPr/>
        </p:nvPicPr>
        <p:blipFill>
          <a:blip r:embed="rId2"/>
          <a:stretch>
            <a:fillRect/>
          </a:stretch>
        </p:blipFill>
        <p:spPr>
          <a:xfrm>
            <a:off x="595377" y="2249513"/>
            <a:ext cx="4957694" cy="3366336"/>
          </a:xfrm>
          <a:prstGeom prst="rect">
            <a:avLst/>
          </a:prstGeom>
        </p:spPr>
      </p:pic>
      <p:pic>
        <p:nvPicPr>
          <p:cNvPr id="6" name="图片 5">
            <a:extLst>
              <a:ext uri="{FF2B5EF4-FFF2-40B4-BE49-F238E27FC236}">
                <a16:creationId xmlns:a16="http://schemas.microsoft.com/office/drawing/2014/main" id="{6D261F84-2F34-42D7-BFD4-6602B7FBAC19}"/>
              </a:ext>
            </a:extLst>
          </p:cNvPr>
          <p:cNvPicPr>
            <a:picLocks noChangeAspect="1"/>
          </p:cNvPicPr>
          <p:nvPr/>
        </p:nvPicPr>
        <p:blipFill>
          <a:blip r:embed="rId3"/>
          <a:stretch>
            <a:fillRect/>
          </a:stretch>
        </p:blipFill>
        <p:spPr>
          <a:xfrm>
            <a:off x="5781666" y="2276843"/>
            <a:ext cx="2362138" cy="2944042"/>
          </a:xfrm>
          <a:prstGeom prst="rect">
            <a:avLst/>
          </a:prstGeom>
        </p:spPr>
      </p:pic>
      <p:sp>
        <p:nvSpPr>
          <p:cNvPr id="7" name="矩形 6">
            <a:extLst>
              <a:ext uri="{FF2B5EF4-FFF2-40B4-BE49-F238E27FC236}">
                <a16:creationId xmlns:a16="http://schemas.microsoft.com/office/drawing/2014/main" id="{8329B981-3A09-4840-8305-F6BD8694BB3C}"/>
              </a:ext>
            </a:extLst>
          </p:cNvPr>
          <p:cNvSpPr/>
          <p:nvPr/>
        </p:nvSpPr>
        <p:spPr>
          <a:xfrm>
            <a:off x="8337492" y="2249513"/>
            <a:ext cx="1868480" cy="1169551"/>
          </a:xfrm>
          <a:prstGeom prst="rect">
            <a:avLst/>
          </a:prstGeom>
        </p:spPr>
        <p:txBody>
          <a:bodyPr wrap="square">
            <a:spAutoFit/>
          </a:bodyPr>
          <a:lstStyle/>
          <a:p>
            <a:r>
              <a:rPr lang="zh-CN" altLang="en-US" sz="1400"/>
              <a:t>您可以</a:t>
            </a:r>
            <a:r>
              <a:rPr lang="zh-CN" altLang="en-US" sz="1400" dirty="0"/>
              <a:t>将请求保存到现有集合，或将其保存到新集合。我们来创建我们的新集合</a:t>
            </a:r>
            <a:r>
              <a:rPr lang="en-US" altLang="zh-CN" sz="1400" dirty="0"/>
              <a:t>C1</a:t>
            </a:r>
            <a:r>
              <a:rPr lang="zh-CN" altLang="en-US" sz="1400" dirty="0"/>
              <a:t>。</a:t>
            </a:r>
          </a:p>
        </p:txBody>
      </p:sp>
    </p:spTree>
    <p:extLst>
      <p:ext uri="{BB962C8B-B14F-4D97-AF65-F5344CB8AC3E}">
        <p14:creationId xmlns:p14="http://schemas.microsoft.com/office/powerpoint/2010/main" val="49131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7067648" y="0"/>
            <a:ext cx="3733702" cy="59418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7500" lnSpcReduction="10000"/>
          </a:bodyPr>
          <a:lstStyle>
            <a:lvl1pPr algn="ctr" defTabSz="810067"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a:t>request</a:t>
            </a:r>
            <a:endParaRPr lang="en-US"/>
          </a:p>
        </p:txBody>
      </p:sp>
      <p:sp>
        <p:nvSpPr>
          <p:cNvPr id="3" name="文本框 2"/>
          <p:cNvSpPr txBox="1"/>
          <p:nvPr/>
        </p:nvSpPr>
        <p:spPr>
          <a:xfrm>
            <a:off x="7492806" y="1250653"/>
            <a:ext cx="3308544" cy="2554545"/>
          </a:xfrm>
          <a:prstGeom prst="rect">
            <a:avLst/>
          </a:prstGeom>
          <a:noFill/>
        </p:spPr>
        <p:txBody>
          <a:bodyPr wrap="square" rtlCol="0">
            <a:spAutoFit/>
          </a:bodyPr>
          <a:lstStyle/>
          <a:p>
            <a:r>
              <a:rPr lang="en-US" altLang="zh-CN" sz="2000" b="1" dirty="0">
                <a:solidFill>
                  <a:schemeClr val="bg1"/>
                </a:solidFill>
              </a:rPr>
              <a:t>Header presets</a:t>
            </a:r>
          </a:p>
          <a:p>
            <a:pPr indent="457200"/>
            <a:r>
              <a:rPr lang="zh-CN" altLang="en-US" sz="2000">
                <a:solidFill>
                  <a:schemeClr val="bg1"/>
                </a:solidFill>
              </a:rPr>
              <a:t>您可以</a:t>
            </a:r>
            <a:r>
              <a:rPr lang="zh-CN" altLang="en-US" sz="2000" dirty="0">
                <a:solidFill>
                  <a:schemeClr val="bg1"/>
                </a:solidFill>
              </a:rPr>
              <a:t>在标题预设中将常用标题保存在一起。根据</a:t>
            </a:r>
            <a:r>
              <a:rPr lang="zh-CN" altLang="en-US" sz="2000" b="1" dirty="0">
                <a:solidFill>
                  <a:schemeClr val="bg1"/>
                </a:solidFill>
              </a:rPr>
              <a:t>头</a:t>
            </a:r>
            <a:r>
              <a:rPr lang="zh-CN" altLang="en-US" sz="2000" dirty="0">
                <a:solidFill>
                  <a:schemeClr val="bg1"/>
                </a:solidFill>
              </a:rPr>
              <a:t>选项</a:t>
            </a:r>
            <a:r>
              <a:rPr lang="zh-CN" altLang="en-US" sz="2000">
                <a:solidFill>
                  <a:schemeClr val="bg1"/>
                </a:solidFill>
              </a:rPr>
              <a:t>卡，您可以</a:t>
            </a:r>
            <a:r>
              <a:rPr lang="zh-CN" altLang="en-US" sz="2000" dirty="0">
                <a:solidFill>
                  <a:schemeClr val="bg1"/>
                </a:solidFill>
              </a:rPr>
              <a:t>通过选择“</a:t>
            </a:r>
            <a:r>
              <a:rPr lang="en-US" altLang="zh-CN" sz="2000" dirty="0">
                <a:solidFill>
                  <a:schemeClr val="bg1"/>
                </a:solidFill>
              </a:rPr>
              <a:t>Manager presets</a:t>
            </a:r>
            <a:r>
              <a:rPr lang="zh-CN" altLang="en-US" sz="2000" dirty="0">
                <a:solidFill>
                  <a:schemeClr val="bg1"/>
                </a:solidFill>
              </a:rPr>
              <a:t>”从头预设</a:t>
            </a:r>
            <a:r>
              <a:rPr lang="zh-CN" altLang="en-US" sz="2000">
                <a:solidFill>
                  <a:schemeClr val="bg1"/>
                </a:solidFill>
              </a:rPr>
              <a:t>添加到您的</a:t>
            </a:r>
            <a:r>
              <a:rPr lang="zh-CN" altLang="en-US" sz="2000" dirty="0">
                <a:solidFill>
                  <a:schemeClr val="bg1"/>
                </a:solidFill>
              </a:rPr>
              <a:t>请求</a:t>
            </a:r>
            <a:r>
              <a:rPr lang="zh-CN" altLang="en-US" sz="2000" b="1" dirty="0">
                <a:solidFill>
                  <a:schemeClr val="bg1"/>
                </a:solidFill>
              </a:rPr>
              <a:t>预设</a:t>
            </a:r>
            <a:r>
              <a:rPr lang="zh-CN" altLang="en-US" sz="2000" dirty="0">
                <a:solidFill>
                  <a:schemeClr val="bg1"/>
                </a:solidFill>
              </a:rPr>
              <a:t>右侧下拉列表。  </a:t>
            </a:r>
          </a:p>
          <a:p>
            <a:endParaRPr lang="zh-CN" altLang="en-US" sz="2000" dirty="0">
              <a:solidFill>
                <a:schemeClr val="bg1"/>
              </a:solidFill>
            </a:endParaRPr>
          </a:p>
        </p:txBody>
      </p:sp>
      <p:pic>
        <p:nvPicPr>
          <p:cNvPr id="4" name="图片 3"/>
          <p:cNvPicPr>
            <a:picLocks noChangeAspect="1"/>
          </p:cNvPicPr>
          <p:nvPr/>
        </p:nvPicPr>
        <p:blipFill>
          <a:blip r:embed="rId2"/>
          <a:stretch>
            <a:fillRect/>
          </a:stretch>
        </p:blipFill>
        <p:spPr>
          <a:xfrm>
            <a:off x="524003" y="1182741"/>
            <a:ext cx="6847619" cy="3819048"/>
          </a:xfrm>
          <a:prstGeom prst="rect">
            <a:avLst/>
          </a:prstGeom>
        </p:spPr>
      </p:pic>
    </p:spTree>
    <p:extLst>
      <p:ext uri="{BB962C8B-B14F-4D97-AF65-F5344CB8AC3E}">
        <p14:creationId xmlns:p14="http://schemas.microsoft.com/office/powerpoint/2010/main" val="4073986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8" name="内容占位符 7">
            <a:extLst>
              <a:ext uri="{FF2B5EF4-FFF2-40B4-BE49-F238E27FC236}">
                <a16:creationId xmlns:a16="http://schemas.microsoft.com/office/drawing/2014/main" id="{69F8A460-8779-4E3E-8A92-7616D7FFA3DF}"/>
              </a:ext>
            </a:extLst>
          </p:cNvPr>
          <p:cNvSpPr>
            <a:spLocks noGrp="1"/>
          </p:cNvSpPr>
          <p:nvPr>
            <p:ph idx="1"/>
          </p:nvPr>
        </p:nvSpPr>
        <p:spPr/>
        <p:txBody>
          <a:bodyPr>
            <a:normAutofit/>
          </a:bodyPr>
          <a:lstStyle/>
          <a:p>
            <a:r>
              <a:rPr lang="zh-CN" altLang="en-US" sz="1800" dirty="0"/>
              <a:t>收藏</a:t>
            </a:r>
            <a:r>
              <a:rPr lang="en-US" altLang="zh-CN" sz="1800" dirty="0"/>
              <a:t>C1</a:t>
            </a:r>
            <a:r>
              <a:rPr lang="zh-CN" altLang="en-US" sz="1800" dirty="0"/>
              <a:t>现在将在访问收藏的应用程序选项卡。我们可以在集合详细信息视图中进行各种各样的事情：查看</a:t>
            </a:r>
            <a:r>
              <a:rPr lang="en-US" altLang="zh-CN" sz="1800" dirty="0"/>
              <a:t>API</a:t>
            </a:r>
            <a:r>
              <a:rPr lang="zh-CN" altLang="en-US" sz="1800" dirty="0"/>
              <a:t>文档，</a:t>
            </a:r>
            <a:r>
              <a:rPr lang="en-US" altLang="zh-CN" sz="1800" dirty="0"/>
              <a:t>Mock</a:t>
            </a:r>
            <a:r>
              <a:rPr lang="zh-CN" altLang="en-US" sz="1800" dirty="0"/>
              <a:t>集合，监视集合或运行集合。</a:t>
            </a:r>
            <a:r>
              <a:rPr lang="en-US" altLang="zh-CN" sz="1800" dirty="0"/>
              <a:t>(viewing API documentation, mocking a collection, monitoring a collection, or running the collection.)</a:t>
            </a:r>
            <a:endParaRPr lang="zh-CN" altLang="en-US" sz="1800" dirty="0"/>
          </a:p>
        </p:txBody>
      </p:sp>
      <p:pic>
        <p:nvPicPr>
          <p:cNvPr id="9" name="图片 8">
            <a:extLst>
              <a:ext uri="{FF2B5EF4-FFF2-40B4-BE49-F238E27FC236}">
                <a16:creationId xmlns:a16="http://schemas.microsoft.com/office/drawing/2014/main" id="{B4F6ED8C-A2F4-48CE-B8F6-C1F6F682E5D6}"/>
              </a:ext>
            </a:extLst>
          </p:cNvPr>
          <p:cNvPicPr>
            <a:picLocks noChangeAspect="1"/>
          </p:cNvPicPr>
          <p:nvPr/>
        </p:nvPicPr>
        <p:blipFill>
          <a:blip r:embed="rId2"/>
          <a:stretch>
            <a:fillRect/>
          </a:stretch>
        </p:blipFill>
        <p:spPr>
          <a:xfrm>
            <a:off x="828795" y="2478108"/>
            <a:ext cx="4190890" cy="3301090"/>
          </a:xfrm>
          <a:prstGeom prst="rect">
            <a:avLst/>
          </a:prstGeom>
        </p:spPr>
      </p:pic>
    </p:spTree>
    <p:extLst>
      <p:ext uri="{BB962C8B-B14F-4D97-AF65-F5344CB8AC3E}">
        <p14:creationId xmlns:p14="http://schemas.microsoft.com/office/powerpoint/2010/main" val="16085999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8" name="内容占位符 7">
            <a:extLst>
              <a:ext uri="{FF2B5EF4-FFF2-40B4-BE49-F238E27FC236}">
                <a16:creationId xmlns:a16="http://schemas.microsoft.com/office/drawing/2014/main" id="{69F8A460-8779-4E3E-8A92-7616D7FFA3DF}"/>
              </a:ext>
            </a:extLst>
          </p:cNvPr>
          <p:cNvSpPr>
            <a:spLocks noGrp="1"/>
          </p:cNvSpPr>
          <p:nvPr>
            <p:ph idx="1"/>
          </p:nvPr>
        </p:nvSpPr>
        <p:spPr/>
        <p:txBody>
          <a:bodyPr>
            <a:normAutofit/>
          </a:bodyPr>
          <a:lstStyle/>
          <a:p>
            <a:r>
              <a:rPr lang="zh-CN" altLang="en-US" sz="1800" b="1" dirty="0"/>
              <a:t>步骤</a:t>
            </a:r>
            <a:r>
              <a:rPr lang="en-US" altLang="zh-CN" sz="1800" b="1" dirty="0"/>
              <a:t>3</a:t>
            </a:r>
            <a:r>
              <a:rPr lang="zh-CN" altLang="en-US" sz="1800" b="1" dirty="0"/>
              <a:t>：保存请求</a:t>
            </a:r>
            <a:r>
              <a:rPr lang="en-US" altLang="zh-CN" sz="1800" b="1" dirty="0"/>
              <a:t>R1</a:t>
            </a:r>
            <a:r>
              <a:rPr lang="zh-CN" altLang="en-US" sz="1800" b="1" dirty="0"/>
              <a:t>的</a:t>
            </a:r>
            <a:r>
              <a:rPr lang="en-US" altLang="zh-CN" sz="1800" b="1" dirty="0"/>
              <a:t>response</a:t>
            </a:r>
            <a:r>
              <a:rPr lang="zh-CN" altLang="en-US" sz="1800" b="1" dirty="0"/>
              <a:t>作为示例（</a:t>
            </a:r>
            <a:r>
              <a:rPr lang="en-US" altLang="zh-CN" sz="1800" b="1" dirty="0"/>
              <a:t>P1</a:t>
            </a:r>
            <a:r>
              <a:rPr lang="zh-CN" altLang="en-US" sz="1800" b="1" dirty="0"/>
              <a:t>）</a:t>
            </a:r>
          </a:p>
          <a:p>
            <a:r>
              <a:rPr lang="zh-CN" altLang="en-US" sz="1600" dirty="0"/>
              <a:t>现在，我们通过点击“ </a:t>
            </a:r>
            <a:r>
              <a:rPr lang="en-US" altLang="zh-CN" sz="1600" dirty="0"/>
              <a:t>save response</a:t>
            </a:r>
            <a:r>
              <a:rPr lang="zh-CN" altLang="en-US" sz="1600" dirty="0"/>
              <a:t>”按钮从我们发送的请求中保存一个示例响应。</a:t>
            </a:r>
          </a:p>
        </p:txBody>
      </p:sp>
      <p:pic>
        <p:nvPicPr>
          <p:cNvPr id="3" name="图片 2">
            <a:extLst>
              <a:ext uri="{FF2B5EF4-FFF2-40B4-BE49-F238E27FC236}">
                <a16:creationId xmlns:a16="http://schemas.microsoft.com/office/drawing/2014/main" id="{9D88D358-33EB-4F86-B8B1-CCD9DB4A2E45}"/>
              </a:ext>
            </a:extLst>
          </p:cNvPr>
          <p:cNvPicPr>
            <a:picLocks noChangeAspect="1"/>
          </p:cNvPicPr>
          <p:nvPr/>
        </p:nvPicPr>
        <p:blipFill>
          <a:blip r:embed="rId2"/>
          <a:stretch>
            <a:fillRect/>
          </a:stretch>
        </p:blipFill>
        <p:spPr>
          <a:xfrm>
            <a:off x="778363" y="2325711"/>
            <a:ext cx="7036243" cy="3276514"/>
          </a:xfrm>
          <a:prstGeom prst="rect">
            <a:avLst/>
          </a:prstGeom>
        </p:spPr>
      </p:pic>
    </p:spTree>
    <p:extLst>
      <p:ext uri="{BB962C8B-B14F-4D97-AF65-F5344CB8AC3E}">
        <p14:creationId xmlns:p14="http://schemas.microsoft.com/office/powerpoint/2010/main" val="35911364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6" name="内容占位符 5">
            <a:extLst>
              <a:ext uri="{FF2B5EF4-FFF2-40B4-BE49-F238E27FC236}">
                <a16:creationId xmlns:a16="http://schemas.microsoft.com/office/drawing/2014/main" id="{4C193D7E-2FB0-4989-9639-E0FFEFA89BF3}"/>
              </a:ext>
            </a:extLst>
          </p:cNvPr>
          <p:cNvSpPr>
            <a:spLocks noGrp="1"/>
          </p:cNvSpPr>
          <p:nvPr>
            <p:ph idx="1"/>
          </p:nvPr>
        </p:nvSpPr>
        <p:spPr/>
        <p:txBody>
          <a:bodyPr/>
          <a:lstStyle/>
          <a:p>
            <a:endParaRPr lang="zh-CN" altLang="en-US" dirty="0"/>
          </a:p>
        </p:txBody>
      </p:sp>
      <p:pic>
        <p:nvPicPr>
          <p:cNvPr id="9" name="图片 8">
            <a:extLst>
              <a:ext uri="{FF2B5EF4-FFF2-40B4-BE49-F238E27FC236}">
                <a16:creationId xmlns:a16="http://schemas.microsoft.com/office/drawing/2014/main" id="{5ED6C00F-5CDE-41DD-9831-BF11157A4A42}"/>
              </a:ext>
            </a:extLst>
          </p:cNvPr>
          <p:cNvPicPr>
            <a:picLocks noChangeAspect="1"/>
          </p:cNvPicPr>
          <p:nvPr/>
        </p:nvPicPr>
        <p:blipFill>
          <a:blip r:embed="rId2"/>
          <a:stretch>
            <a:fillRect/>
          </a:stretch>
        </p:blipFill>
        <p:spPr>
          <a:xfrm>
            <a:off x="557401" y="1480101"/>
            <a:ext cx="6991746" cy="3817332"/>
          </a:xfrm>
          <a:prstGeom prst="rect">
            <a:avLst/>
          </a:prstGeom>
        </p:spPr>
      </p:pic>
      <p:sp>
        <p:nvSpPr>
          <p:cNvPr id="10" name="矩形 9">
            <a:extLst>
              <a:ext uri="{FF2B5EF4-FFF2-40B4-BE49-F238E27FC236}">
                <a16:creationId xmlns:a16="http://schemas.microsoft.com/office/drawing/2014/main" id="{FA15FD2A-11C2-4F45-AB22-1D0D1457958E}"/>
              </a:ext>
            </a:extLst>
          </p:cNvPr>
          <p:cNvSpPr/>
          <p:nvPr/>
        </p:nvSpPr>
        <p:spPr>
          <a:xfrm>
            <a:off x="7700596" y="1590895"/>
            <a:ext cx="2353926" cy="1077218"/>
          </a:xfrm>
          <a:prstGeom prst="rect">
            <a:avLst/>
          </a:prstGeom>
        </p:spPr>
        <p:txBody>
          <a:bodyPr wrap="square">
            <a:spAutoFit/>
          </a:bodyPr>
          <a:lstStyle/>
          <a:p>
            <a:r>
              <a:rPr lang="zh-CN" altLang="en-US" sz="1600" dirty="0"/>
              <a:t>这将带我们到示例屏幕，可以用来保存请求响应作为一个例子。我们来举个例子</a:t>
            </a:r>
            <a:r>
              <a:rPr lang="en-US" altLang="zh-CN" sz="1600" dirty="0"/>
              <a:t>P1</a:t>
            </a:r>
            <a:r>
              <a:rPr lang="zh-CN" altLang="en-US" sz="1600" dirty="0"/>
              <a:t>。</a:t>
            </a:r>
          </a:p>
        </p:txBody>
      </p:sp>
    </p:spTree>
    <p:extLst>
      <p:ext uri="{BB962C8B-B14F-4D97-AF65-F5344CB8AC3E}">
        <p14:creationId xmlns:p14="http://schemas.microsoft.com/office/powerpoint/2010/main" val="38151596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pic>
        <p:nvPicPr>
          <p:cNvPr id="4" name="图片 3">
            <a:extLst>
              <a:ext uri="{FF2B5EF4-FFF2-40B4-BE49-F238E27FC236}">
                <a16:creationId xmlns:a16="http://schemas.microsoft.com/office/drawing/2014/main" id="{2E94D166-FA5A-4A1B-AE73-64B82746777A}"/>
              </a:ext>
            </a:extLst>
          </p:cNvPr>
          <p:cNvPicPr>
            <a:picLocks noChangeAspect="1"/>
          </p:cNvPicPr>
          <p:nvPr/>
        </p:nvPicPr>
        <p:blipFill>
          <a:blip r:embed="rId2"/>
          <a:stretch>
            <a:fillRect/>
          </a:stretch>
        </p:blipFill>
        <p:spPr>
          <a:xfrm>
            <a:off x="676399" y="1411335"/>
            <a:ext cx="4648078" cy="3950866"/>
          </a:xfrm>
          <a:prstGeom prst="rect">
            <a:avLst/>
          </a:prstGeom>
        </p:spPr>
      </p:pic>
      <p:sp>
        <p:nvSpPr>
          <p:cNvPr id="8" name="矩形 7">
            <a:extLst>
              <a:ext uri="{FF2B5EF4-FFF2-40B4-BE49-F238E27FC236}">
                <a16:creationId xmlns:a16="http://schemas.microsoft.com/office/drawing/2014/main" id="{E3C9BBCD-4432-4880-BF5B-C1F4E8D4A069}"/>
              </a:ext>
            </a:extLst>
          </p:cNvPr>
          <p:cNvSpPr/>
          <p:nvPr/>
        </p:nvSpPr>
        <p:spPr>
          <a:xfrm>
            <a:off x="5476874" y="1654708"/>
            <a:ext cx="4495682" cy="2031325"/>
          </a:xfrm>
          <a:prstGeom prst="rect">
            <a:avLst/>
          </a:prstGeom>
        </p:spPr>
        <p:txBody>
          <a:bodyPr wrap="square">
            <a:spAutoFit/>
          </a:bodyPr>
          <a:lstStyle/>
          <a:p>
            <a:r>
              <a:rPr lang="zh-CN" altLang="en-US" dirty="0">
                <a:latin typeface="Open Sans"/>
              </a:rPr>
              <a:t>输入此示例的名称。请求方法，</a:t>
            </a:r>
            <a:r>
              <a:rPr lang="en-US" altLang="zh-CN" dirty="0">
                <a:latin typeface="Open Sans"/>
              </a:rPr>
              <a:t>URL</a:t>
            </a:r>
            <a:r>
              <a:rPr lang="zh-CN" altLang="en-US" dirty="0">
                <a:latin typeface="Open Sans"/>
              </a:rPr>
              <a:t>和状态代码对于确定我们将创建的模拟将返回哪些响应至关重要。验证这些元素都是所需的，并按“ </a:t>
            </a:r>
            <a:r>
              <a:rPr lang="en-US" altLang="zh-CN" b="1" dirty="0">
                <a:latin typeface="Open Sans"/>
              </a:rPr>
              <a:t>save example</a:t>
            </a:r>
            <a:r>
              <a:rPr lang="zh-CN" altLang="en-US" b="1" dirty="0">
                <a:latin typeface="Open Sans"/>
              </a:rPr>
              <a:t>”</a:t>
            </a:r>
            <a:r>
              <a:rPr lang="zh-CN" altLang="en-US" dirty="0">
                <a:latin typeface="Open Sans"/>
              </a:rPr>
              <a:t>按钮。点击左上角的返回箭头返回到请求构建器，现在我们可以看到我们在右上角创建的示例，添加到请求中。</a:t>
            </a:r>
            <a:endParaRPr lang="zh-CN" altLang="en-US" dirty="0"/>
          </a:p>
        </p:txBody>
      </p:sp>
    </p:spTree>
    <p:extLst>
      <p:ext uri="{BB962C8B-B14F-4D97-AF65-F5344CB8AC3E}">
        <p14:creationId xmlns:p14="http://schemas.microsoft.com/office/powerpoint/2010/main" val="23840274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6" name="内容占位符 5">
            <a:extLst>
              <a:ext uri="{FF2B5EF4-FFF2-40B4-BE49-F238E27FC236}">
                <a16:creationId xmlns:a16="http://schemas.microsoft.com/office/drawing/2014/main" id="{4C193D7E-2FB0-4989-9639-E0FFEFA89BF3}"/>
              </a:ext>
            </a:extLst>
          </p:cNvPr>
          <p:cNvSpPr>
            <a:spLocks noGrp="1"/>
          </p:cNvSpPr>
          <p:nvPr>
            <p:ph idx="1"/>
          </p:nvPr>
        </p:nvSpPr>
        <p:spPr/>
        <p:txBody>
          <a:bodyPr>
            <a:normAutofit/>
          </a:bodyPr>
          <a:lstStyle/>
          <a:p>
            <a:r>
              <a:rPr lang="zh-CN" altLang="en-US" sz="2000" b="1" dirty="0"/>
              <a:t>模拟实例</a:t>
            </a:r>
            <a:endParaRPr lang="en-US" altLang="zh-CN" sz="2000" b="1" dirty="0"/>
          </a:p>
          <a:p>
            <a:r>
              <a:rPr lang="zh-CN" altLang="en-US" sz="1400" dirty="0"/>
              <a:t>在之前的步骤中，我们准备了收集，请求和示例响应，使我们开始模拟。所以让我们继续下一步。</a:t>
            </a:r>
            <a:endParaRPr lang="en-US" altLang="zh-CN" sz="1400" dirty="0"/>
          </a:p>
          <a:p>
            <a:r>
              <a:rPr lang="zh-CN" altLang="en-US" sz="1800" b="1" dirty="0"/>
              <a:t>步骤</a:t>
            </a:r>
            <a:r>
              <a:rPr lang="en-US" altLang="zh-CN" sz="1800" b="1" dirty="0"/>
              <a:t>4</a:t>
            </a:r>
            <a:r>
              <a:rPr lang="zh-CN" altLang="en-US" sz="1800" b="1" dirty="0"/>
              <a:t>：为集合创建一个</a:t>
            </a:r>
            <a:r>
              <a:rPr lang="en-US" altLang="zh-CN" sz="1800" b="1" dirty="0"/>
              <a:t>mock</a:t>
            </a:r>
            <a:r>
              <a:rPr lang="zh-CN" altLang="en-US" sz="1800" b="1" dirty="0"/>
              <a:t>（</a:t>
            </a:r>
            <a:r>
              <a:rPr lang="en-US" altLang="zh-CN" sz="1800" b="1" dirty="0"/>
              <a:t>M1</a:t>
            </a:r>
            <a:r>
              <a:rPr lang="zh-CN" altLang="en-US" sz="1800" b="1" dirty="0"/>
              <a:t>）（</a:t>
            </a:r>
            <a:r>
              <a:rPr lang="en-US" altLang="zh-CN" sz="1800" b="1" dirty="0"/>
              <a:t>C1</a:t>
            </a:r>
            <a:r>
              <a:rPr lang="zh-CN" altLang="en-US" sz="1800" b="1" dirty="0"/>
              <a:t>）</a:t>
            </a:r>
          </a:p>
          <a:p>
            <a:r>
              <a:rPr lang="zh-CN" altLang="en-US" sz="1400" dirty="0"/>
              <a:t>有两种方式为我们的收藏创建一个</a:t>
            </a:r>
            <a:r>
              <a:rPr lang="en-US" altLang="zh-CN" sz="1400" dirty="0"/>
              <a:t>mock</a:t>
            </a:r>
            <a:r>
              <a:rPr lang="zh-CN" altLang="en-US" sz="1400" dirty="0"/>
              <a:t>：</a:t>
            </a:r>
            <a:endParaRPr lang="en-US" altLang="zh-CN" sz="1400" dirty="0"/>
          </a:p>
          <a:p>
            <a:r>
              <a:rPr lang="en-US" altLang="zh-CN" sz="1400" dirty="0"/>
              <a:t>1</a:t>
            </a:r>
            <a:r>
              <a:rPr lang="zh-CN" altLang="en-US" sz="1400" dirty="0"/>
              <a:t>）使用</a:t>
            </a:r>
            <a:r>
              <a:rPr lang="en-US" altLang="zh-CN" sz="1400" dirty="0"/>
              <a:t>Postman</a:t>
            </a:r>
            <a:r>
              <a:rPr lang="zh-CN" altLang="en-US" sz="1400" dirty="0"/>
              <a:t>应用程序</a:t>
            </a:r>
            <a:endParaRPr lang="en-US" altLang="zh-CN" sz="1400" dirty="0"/>
          </a:p>
          <a:p>
            <a:r>
              <a:rPr lang="en-US" altLang="zh-CN" sz="1400" dirty="0"/>
              <a:t>2</a:t>
            </a:r>
            <a:r>
              <a:rPr lang="zh-CN" altLang="en-US" sz="1400" dirty="0"/>
              <a:t>）使用</a:t>
            </a:r>
            <a:r>
              <a:rPr lang="en-US" altLang="zh-CN" sz="1400" dirty="0"/>
              <a:t>Postman Pro API</a:t>
            </a:r>
            <a:r>
              <a:rPr lang="zh-CN" altLang="en-US" sz="1400" dirty="0"/>
              <a:t>。</a:t>
            </a:r>
            <a:endParaRPr lang="en-US" altLang="zh-CN" sz="1400" dirty="0"/>
          </a:p>
          <a:p>
            <a:r>
              <a:rPr lang="zh-CN" altLang="en-US" sz="1400" dirty="0"/>
              <a:t>在这个例子中，我们将使用</a:t>
            </a:r>
            <a:r>
              <a:rPr lang="en-US" altLang="zh-CN" sz="1400" dirty="0"/>
              <a:t>Postman</a:t>
            </a:r>
            <a:r>
              <a:rPr lang="zh-CN" altLang="en-US" sz="1400" dirty="0"/>
              <a:t>应用模拟一个集合。</a:t>
            </a:r>
          </a:p>
          <a:p>
            <a:r>
              <a:rPr lang="zh-CN" altLang="en-US" sz="1400" dirty="0"/>
              <a:t>从</a:t>
            </a:r>
            <a:r>
              <a:rPr lang="en-US" altLang="zh-CN" sz="1400" dirty="0" err="1"/>
              <a:t>PostMan</a:t>
            </a:r>
            <a:r>
              <a:rPr lang="zh-CN" altLang="en-US" sz="1400" dirty="0"/>
              <a:t>应用程序</a:t>
            </a:r>
            <a:r>
              <a:rPr lang="zh-CN" altLang="en-US" sz="1400"/>
              <a:t>，单击您想</a:t>
            </a:r>
            <a:r>
              <a:rPr lang="zh-CN" altLang="en-US" sz="1400" dirty="0"/>
              <a:t>要</a:t>
            </a:r>
            <a:r>
              <a:rPr lang="en-US" altLang="zh-CN" sz="1400" dirty="0"/>
              <a:t>mock</a:t>
            </a:r>
            <a:r>
              <a:rPr lang="zh-CN" altLang="en-US" sz="1400" dirty="0"/>
              <a:t>扩展集合详细信息视图的集合旁边的右尖括号（</a:t>
            </a:r>
            <a:r>
              <a:rPr lang="en-US" altLang="zh-CN" sz="1400" dirty="0"/>
              <a:t>&gt;</a:t>
            </a:r>
            <a:r>
              <a:rPr lang="zh-CN" altLang="en-US" sz="1400" dirty="0"/>
              <a:t>）。</a:t>
            </a:r>
          </a:p>
        </p:txBody>
      </p:sp>
    </p:spTree>
    <p:extLst>
      <p:ext uri="{BB962C8B-B14F-4D97-AF65-F5344CB8AC3E}">
        <p14:creationId xmlns:p14="http://schemas.microsoft.com/office/powerpoint/2010/main" val="13288227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pic>
        <p:nvPicPr>
          <p:cNvPr id="3" name="图片 2">
            <a:extLst>
              <a:ext uri="{FF2B5EF4-FFF2-40B4-BE49-F238E27FC236}">
                <a16:creationId xmlns:a16="http://schemas.microsoft.com/office/drawing/2014/main" id="{A3CC7740-2030-49BF-8930-BD6A3C857B54}"/>
              </a:ext>
            </a:extLst>
          </p:cNvPr>
          <p:cNvPicPr>
            <a:picLocks noChangeAspect="1"/>
          </p:cNvPicPr>
          <p:nvPr/>
        </p:nvPicPr>
        <p:blipFill>
          <a:blip r:embed="rId2"/>
          <a:stretch>
            <a:fillRect/>
          </a:stretch>
        </p:blipFill>
        <p:spPr>
          <a:xfrm>
            <a:off x="756015" y="1616817"/>
            <a:ext cx="5682026" cy="3528220"/>
          </a:xfrm>
          <a:prstGeom prst="rect">
            <a:avLst/>
          </a:prstGeom>
        </p:spPr>
      </p:pic>
      <p:sp>
        <p:nvSpPr>
          <p:cNvPr id="5" name="矩形 4">
            <a:extLst>
              <a:ext uri="{FF2B5EF4-FFF2-40B4-BE49-F238E27FC236}">
                <a16:creationId xmlns:a16="http://schemas.microsoft.com/office/drawing/2014/main" id="{208786EC-17B7-467D-8A8C-205D6D7E7628}"/>
              </a:ext>
            </a:extLst>
          </p:cNvPr>
          <p:cNvSpPr/>
          <p:nvPr/>
        </p:nvSpPr>
        <p:spPr>
          <a:xfrm>
            <a:off x="6619843" y="1616817"/>
            <a:ext cx="3538516" cy="3785652"/>
          </a:xfrm>
          <a:prstGeom prst="rect">
            <a:avLst/>
          </a:prstGeom>
        </p:spPr>
        <p:txBody>
          <a:bodyPr wrap="square">
            <a:spAutoFit/>
          </a:bodyPr>
          <a:lstStyle/>
          <a:p>
            <a:r>
              <a:rPr lang="zh-CN" altLang="en-US" sz="1600" dirty="0"/>
              <a:t>在</a:t>
            </a:r>
            <a:r>
              <a:rPr lang="en-US" altLang="zh-CN" sz="1600" dirty="0"/>
              <a:t>Mocks</a:t>
            </a:r>
            <a:r>
              <a:rPr lang="zh-CN" altLang="en-US" sz="1600" dirty="0"/>
              <a:t>选项卡下，单击添加模拟链接以打开</a:t>
            </a:r>
            <a:r>
              <a:rPr lang="en-US" altLang="zh-CN" sz="1600" dirty="0"/>
              <a:t>MOCK COLLECTION</a:t>
            </a:r>
            <a:r>
              <a:rPr lang="zh-CN" altLang="en-US" sz="1600" dirty="0"/>
              <a:t>模式。在</a:t>
            </a:r>
            <a:r>
              <a:rPr lang="zh-CN" altLang="en-US" sz="1600"/>
              <a:t>这里，您可以</a:t>
            </a:r>
            <a:r>
              <a:rPr lang="zh-CN" altLang="en-US" sz="1600" dirty="0"/>
              <a:t>选择相应的环境，以</a:t>
            </a:r>
            <a:r>
              <a:rPr lang="zh-CN" altLang="en-US" sz="1600"/>
              <a:t>包含在您的</a:t>
            </a:r>
            <a:r>
              <a:rPr lang="zh-CN" altLang="en-US" sz="1600" dirty="0"/>
              <a:t>模拟中。</a:t>
            </a:r>
          </a:p>
          <a:p>
            <a:endParaRPr lang="zh-CN" altLang="en-US" sz="1600" dirty="0"/>
          </a:p>
          <a:p>
            <a:r>
              <a:rPr lang="zh-CN" altLang="en-US" sz="1600" dirty="0"/>
              <a:t>我们在单独保存的示例（</a:t>
            </a:r>
            <a:r>
              <a:rPr lang="en-US" altLang="zh-CN" sz="1600" dirty="0"/>
              <a:t>P1</a:t>
            </a:r>
            <a:r>
              <a:rPr lang="zh-CN" altLang="en-US" sz="1600" dirty="0"/>
              <a:t>）中没有使用任何环境变量，因此我们将继续创建一个</a:t>
            </a:r>
            <a:r>
              <a:rPr lang="en-US" altLang="zh-CN" sz="1600" dirty="0"/>
              <a:t>No Environment</a:t>
            </a:r>
            <a:r>
              <a:rPr lang="zh-CN" altLang="en-US" sz="1600" dirty="0"/>
              <a:t>选择的模拟。请注意</a:t>
            </a:r>
            <a:r>
              <a:rPr lang="zh-CN" altLang="en-US" sz="1600"/>
              <a:t>，如果您保存</a:t>
            </a:r>
            <a:r>
              <a:rPr lang="zh-CN" altLang="en-US" sz="1600" dirty="0"/>
              <a:t>的示例在</a:t>
            </a:r>
            <a:r>
              <a:rPr lang="en-US" altLang="zh-CN" sz="1600" dirty="0"/>
              <a:t>URL</a:t>
            </a:r>
            <a:r>
              <a:rPr lang="zh-CN" altLang="en-US" sz="1600" dirty="0"/>
              <a:t>中具有环境变量，并且在创建模拟时不提供相应的环境，则尝试模拟该特定请求将无法正常工作。</a:t>
            </a:r>
            <a:r>
              <a:rPr lang="en-US" altLang="zh-CN" sz="1600" dirty="0"/>
              <a:t>{{</a:t>
            </a:r>
            <a:r>
              <a:rPr lang="en-US" altLang="zh-CN" sz="1600" dirty="0" err="1"/>
              <a:t>base_url</a:t>
            </a:r>
            <a:r>
              <a:rPr lang="en-US" altLang="zh-CN" sz="1600" dirty="0"/>
              <a:t>}}/my/path</a:t>
            </a:r>
            <a:endParaRPr lang="zh-CN" altLang="en-US" sz="1600" dirty="0"/>
          </a:p>
        </p:txBody>
      </p:sp>
    </p:spTree>
    <p:extLst>
      <p:ext uri="{BB962C8B-B14F-4D97-AF65-F5344CB8AC3E}">
        <p14:creationId xmlns:p14="http://schemas.microsoft.com/office/powerpoint/2010/main" val="35057065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5" name="矩形 4">
            <a:extLst>
              <a:ext uri="{FF2B5EF4-FFF2-40B4-BE49-F238E27FC236}">
                <a16:creationId xmlns:a16="http://schemas.microsoft.com/office/drawing/2014/main" id="{CC49EF0A-9EEF-4389-9BBC-757F48E3110C}"/>
              </a:ext>
            </a:extLst>
          </p:cNvPr>
          <p:cNvSpPr/>
          <p:nvPr/>
        </p:nvSpPr>
        <p:spPr>
          <a:xfrm>
            <a:off x="7521367" y="1563731"/>
            <a:ext cx="2090862" cy="1569660"/>
          </a:xfrm>
          <a:prstGeom prst="rect">
            <a:avLst/>
          </a:prstGeom>
        </p:spPr>
        <p:txBody>
          <a:bodyPr wrap="square">
            <a:spAutoFit/>
          </a:bodyPr>
          <a:lstStyle/>
          <a:p>
            <a:r>
              <a:rPr lang="zh-CN" altLang="en-US" sz="1600" dirty="0"/>
              <a:t>一旦你模拟集合，它将</a:t>
            </a:r>
            <a:r>
              <a:rPr lang="en-US" altLang="zh-CN" sz="1600" dirty="0"/>
              <a:t>Mocks</a:t>
            </a:r>
            <a:r>
              <a:rPr lang="zh-CN" altLang="en-US" sz="1600" dirty="0"/>
              <a:t>在集合详细信息视图的选项卡下</a:t>
            </a:r>
            <a:r>
              <a:rPr lang="zh-CN" altLang="en-US" sz="1600"/>
              <a:t>可见。您还</a:t>
            </a:r>
            <a:r>
              <a:rPr lang="zh-CN" altLang="en-US" sz="1600" dirty="0"/>
              <a:t>可以看到下一步需要的模拟网址。</a:t>
            </a:r>
          </a:p>
        </p:txBody>
      </p:sp>
      <p:pic>
        <p:nvPicPr>
          <p:cNvPr id="7" name="图片 6">
            <a:extLst>
              <a:ext uri="{FF2B5EF4-FFF2-40B4-BE49-F238E27FC236}">
                <a16:creationId xmlns:a16="http://schemas.microsoft.com/office/drawing/2014/main" id="{17F7BCB6-0CD3-4A16-8D3C-70BEC7AB875A}"/>
              </a:ext>
            </a:extLst>
          </p:cNvPr>
          <p:cNvPicPr>
            <a:picLocks noChangeAspect="1"/>
          </p:cNvPicPr>
          <p:nvPr/>
        </p:nvPicPr>
        <p:blipFill>
          <a:blip r:embed="rId2"/>
          <a:stretch>
            <a:fillRect/>
          </a:stretch>
        </p:blipFill>
        <p:spPr>
          <a:xfrm>
            <a:off x="424501" y="1411335"/>
            <a:ext cx="6758157" cy="4073667"/>
          </a:xfrm>
          <a:prstGeom prst="rect">
            <a:avLst/>
          </a:prstGeom>
        </p:spPr>
      </p:pic>
    </p:spTree>
    <p:extLst>
      <p:ext uri="{BB962C8B-B14F-4D97-AF65-F5344CB8AC3E}">
        <p14:creationId xmlns:p14="http://schemas.microsoft.com/office/powerpoint/2010/main" val="36652608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3" name="矩形 2">
            <a:extLst>
              <a:ext uri="{FF2B5EF4-FFF2-40B4-BE49-F238E27FC236}">
                <a16:creationId xmlns:a16="http://schemas.microsoft.com/office/drawing/2014/main" id="{D33D9960-AB5D-401B-92E8-FD3F865557D1}"/>
              </a:ext>
            </a:extLst>
          </p:cNvPr>
          <p:cNvSpPr/>
          <p:nvPr/>
        </p:nvSpPr>
        <p:spPr>
          <a:xfrm>
            <a:off x="524003" y="1563731"/>
            <a:ext cx="4390946" cy="369332"/>
          </a:xfrm>
          <a:prstGeom prst="rect">
            <a:avLst/>
          </a:prstGeom>
        </p:spPr>
        <p:txBody>
          <a:bodyPr wrap="none">
            <a:spAutoFit/>
          </a:bodyPr>
          <a:lstStyle/>
          <a:p>
            <a:r>
              <a:rPr lang="zh-CN" altLang="en-US" b="1" dirty="0">
                <a:latin typeface="Open Sans"/>
              </a:rPr>
              <a:t>步骤</a:t>
            </a:r>
            <a:r>
              <a:rPr lang="en-US" altLang="zh-CN" b="1" dirty="0">
                <a:latin typeface="Open Sans"/>
              </a:rPr>
              <a:t>5</a:t>
            </a:r>
            <a:r>
              <a:rPr lang="zh-CN" altLang="en-US" b="1" dirty="0">
                <a:latin typeface="Open Sans"/>
              </a:rPr>
              <a:t>：使用模拟服务器（</a:t>
            </a:r>
            <a:r>
              <a:rPr lang="en-US" altLang="zh-CN" b="1" dirty="0">
                <a:latin typeface="Open Sans"/>
              </a:rPr>
              <a:t>M1</a:t>
            </a:r>
            <a:r>
              <a:rPr lang="zh-CN" altLang="en-US" b="1" dirty="0">
                <a:latin typeface="Open Sans"/>
              </a:rPr>
              <a:t>）发送请求</a:t>
            </a:r>
            <a:endParaRPr lang="zh-CN" altLang="en-US" b="0" i="0" dirty="0">
              <a:effectLst/>
              <a:latin typeface="Open Sans"/>
            </a:endParaRPr>
          </a:p>
        </p:txBody>
      </p:sp>
      <p:sp>
        <p:nvSpPr>
          <p:cNvPr id="4" name="矩形 3">
            <a:extLst>
              <a:ext uri="{FF2B5EF4-FFF2-40B4-BE49-F238E27FC236}">
                <a16:creationId xmlns:a16="http://schemas.microsoft.com/office/drawing/2014/main" id="{4F0AD75A-016A-456B-8297-A284CD53EDA3}"/>
              </a:ext>
            </a:extLst>
          </p:cNvPr>
          <p:cNvSpPr/>
          <p:nvPr/>
        </p:nvSpPr>
        <p:spPr>
          <a:xfrm>
            <a:off x="6162655" y="1933063"/>
            <a:ext cx="3657504" cy="3139321"/>
          </a:xfrm>
          <a:prstGeom prst="rect">
            <a:avLst/>
          </a:prstGeom>
        </p:spPr>
        <p:txBody>
          <a:bodyPr wrap="square">
            <a:spAutoFit/>
          </a:bodyPr>
          <a:lstStyle/>
          <a:p>
            <a:r>
              <a:rPr lang="zh-CN" altLang="en-US" dirty="0"/>
              <a:t>现在我们已经创建了我们的模拟</a:t>
            </a:r>
            <a:r>
              <a:rPr lang="en-US" altLang="zh-CN" dirty="0"/>
              <a:t>M1</a:t>
            </a:r>
            <a:r>
              <a:rPr lang="zh-CN" altLang="en-US" dirty="0"/>
              <a:t>，我们尝试向这个模拟端点发送一个请求。复制我们在上一步中创建的模拟模拟网址，并将其粘贴到一个新的请求中，并在这种情况下使用未定义的路径</a:t>
            </a:r>
            <a:r>
              <a:rPr lang="en-US" altLang="zh-CN" dirty="0"/>
              <a:t>https://b75a340e-4268-4b20-8f5f-3cfc8f37cec6.mock.pstmn.io</a:t>
            </a:r>
            <a:r>
              <a:rPr lang="zh-CN" altLang="en-US" dirty="0"/>
              <a:t>。在此新请求的“</a:t>
            </a:r>
            <a:r>
              <a:rPr lang="en-US" altLang="zh-CN" dirty="0"/>
              <a:t>header</a:t>
            </a:r>
            <a:r>
              <a:rPr lang="zh-CN" altLang="en-US" dirty="0"/>
              <a:t>”标签下，添加</a:t>
            </a:r>
            <a:r>
              <a:rPr lang="en-US" altLang="zh-CN" dirty="0"/>
              <a:t>x-</a:t>
            </a:r>
            <a:r>
              <a:rPr lang="en-US" altLang="zh-CN" dirty="0" err="1"/>
              <a:t>api</a:t>
            </a:r>
            <a:r>
              <a:rPr lang="en-US" altLang="zh-CN" dirty="0"/>
              <a:t>-key</a:t>
            </a:r>
            <a:r>
              <a:rPr lang="zh-CN" altLang="en-US"/>
              <a:t>标题与您的</a:t>
            </a:r>
            <a:r>
              <a:rPr lang="en-US" altLang="zh-CN" dirty="0"/>
              <a:t>Postman Pro API</a:t>
            </a:r>
            <a:r>
              <a:rPr lang="zh-CN" altLang="en-US" dirty="0"/>
              <a:t>密钥的值。</a:t>
            </a:r>
          </a:p>
        </p:txBody>
      </p:sp>
      <p:pic>
        <p:nvPicPr>
          <p:cNvPr id="9" name="图片 8">
            <a:extLst>
              <a:ext uri="{FF2B5EF4-FFF2-40B4-BE49-F238E27FC236}">
                <a16:creationId xmlns:a16="http://schemas.microsoft.com/office/drawing/2014/main" id="{40DD09A5-8196-4E17-89D4-193E50A2F7E5}"/>
              </a:ext>
            </a:extLst>
          </p:cNvPr>
          <p:cNvPicPr>
            <a:picLocks noChangeAspect="1"/>
          </p:cNvPicPr>
          <p:nvPr/>
        </p:nvPicPr>
        <p:blipFill>
          <a:blip r:embed="rId2"/>
          <a:stretch>
            <a:fillRect/>
          </a:stretch>
        </p:blipFill>
        <p:spPr>
          <a:xfrm>
            <a:off x="492490" y="1933064"/>
            <a:ext cx="5581443" cy="3364370"/>
          </a:xfrm>
          <a:prstGeom prst="rect">
            <a:avLst/>
          </a:prstGeom>
        </p:spPr>
      </p:pic>
      <p:sp>
        <p:nvSpPr>
          <p:cNvPr id="10" name="矩形 9">
            <a:extLst>
              <a:ext uri="{FF2B5EF4-FFF2-40B4-BE49-F238E27FC236}">
                <a16:creationId xmlns:a16="http://schemas.microsoft.com/office/drawing/2014/main" id="{882F0015-F0F5-44AA-B366-F7669AFF87E5}"/>
              </a:ext>
            </a:extLst>
          </p:cNvPr>
          <p:cNvSpPr/>
          <p:nvPr/>
        </p:nvSpPr>
        <p:spPr>
          <a:xfrm>
            <a:off x="6189859" y="5158934"/>
            <a:ext cx="2743127" cy="276999"/>
          </a:xfrm>
          <a:prstGeom prst="rect">
            <a:avLst/>
          </a:prstGeom>
        </p:spPr>
        <p:txBody>
          <a:bodyPr wrap="square">
            <a:spAutoFit/>
          </a:bodyPr>
          <a:lstStyle/>
          <a:p>
            <a:r>
              <a:rPr lang="zh-CN" altLang="en-US" sz="1200" u="sng" dirty="0">
                <a:solidFill>
                  <a:srgbClr val="F26B3A"/>
                </a:solidFill>
                <a:latin typeface="Open Sans"/>
                <a:hlinkClick r:id="rId3"/>
              </a:rPr>
              <a:t>获取</a:t>
            </a:r>
            <a:r>
              <a:rPr lang="en-US" altLang="zh-CN" sz="1200" u="sng" dirty="0">
                <a:solidFill>
                  <a:srgbClr val="F26B3A"/>
                </a:solidFill>
                <a:latin typeface="Open Sans"/>
                <a:hlinkClick r:id="rId3"/>
              </a:rPr>
              <a:t>Postman Pro API</a:t>
            </a:r>
            <a:r>
              <a:rPr lang="zh-CN" altLang="en-US" sz="1200" u="sng" dirty="0">
                <a:solidFill>
                  <a:srgbClr val="F26B3A"/>
                </a:solidFill>
                <a:latin typeface="Open Sans"/>
                <a:hlinkClick r:id="rId3"/>
              </a:rPr>
              <a:t>密钥</a:t>
            </a:r>
            <a:endParaRPr lang="zh-CN" altLang="en-US" sz="1200" dirty="0"/>
          </a:p>
        </p:txBody>
      </p:sp>
    </p:spTree>
    <p:extLst>
      <p:ext uri="{BB962C8B-B14F-4D97-AF65-F5344CB8AC3E}">
        <p14:creationId xmlns:p14="http://schemas.microsoft.com/office/powerpoint/2010/main" val="32192870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5" name="矩形 4">
            <a:extLst>
              <a:ext uri="{FF2B5EF4-FFF2-40B4-BE49-F238E27FC236}">
                <a16:creationId xmlns:a16="http://schemas.microsoft.com/office/drawing/2014/main" id="{499F152A-FD99-41D2-9EB4-8070493BA058}"/>
              </a:ext>
            </a:extLst>
          </p:cNvPr>
          <p:cNvSpPr/>
          <p:nvPr/>
        </p:nvSpPr>
        <p:spPr>
          <a:xfrm>
            <a:off x="6696041" y="1530433"/>
            <a:ext cx="3276514" cy="1569660"/>
          </a:xfrm>
          <a:prstGeom prst="rect">
            <a:avLst/>
          </a:prstGeom>
        </p:spPr>
        <p:txBody>
          <a:bodyPr wrap="square">
            <a:spAutoFit/>
          </a:bodyPr>
          <a:lstStyle/>
          <a:p>
            <a:r>
              <a:rPr lang="zh-CN" altLang="en-US" sz="1600" dirty="0"/>
              <a:t>使用未定义的路径向此</a:t>
            </a:r>
            <a:r>
              <a:rPr lang="en-US" altLang="zh-CN" sz="1600" dirty="0"/>
              <a:t>mock</a:t>
            </a:r>
            <a:r>
              <a:rPr lang="zh-CN" altLang="en-US" sz="1600" dirty="0"/>
              <a:t>端点发送请求返回错误。可以看到，与路径 </a:t>
            </a:r>
            <a:r>
              <a:rPr lang="en-US" altLang="zh-CN" sz="1600" dirty="0"/>
              <a:t>‘ ’ </a:t>
            </a:r>
            <a:r>
              <a:rPr lang="zh-CN" altLang="en-US" sz="1600" dirty="0"/>
              <a:t>和请求方法没有匹配的保存示例</a:t>
            </a:r>
            <a:r>
              <a:rPr lang="en-US" altLang="zh-CN" sz="1600" dirty="0"/>
              <a:t>GET</a:t>
            </a:r>
            <a:r>
              <a:rPr lang="zh-CN" altLang="en-US" sz="1600" dirty="0"/>
              <a:t>。模拟服务返回的响应完全取决于您保存的示例和包含的</a:t>
            </a:r>
            <a:r>
              <a:rPr lang="en-US" altLang="zh-CN" sz="1600" dirty="0"/>
              <a:t>URL</a:t>
            </a:r>
            <a:r>
              <a:rPr lang="zh-CN" altLang="en-US" sz="1600" dirty="0"/>
              <a:t>和请求方法类型。</a:t>
            </a:r>
          </a:p>
        </p:txBody>
      </p:sp>
      <p:pic>
        <p:nvPicPr>
          <p:cNvPr id="6" name="图片 5">
            <a:extLst>
              <a:ext uri="{FF2B5EF4-FFF2-40B4-BE49-F238E27FC236}">
                <a16:creationId xmlns:a16="http://schemas.microsoft.com/office/drawing/2014/main" id="{E6D84FF2-E1D3-4412-992E-F5054AFF181C}"/>
              </a:ext>
            </a:extLst>
          </p:cNvPr>
          <p:cNvPicPr>
            <a:picLocks noChangeAspect="1"/>
          </p:cNvPicPr>
          <p:nvPr/>
        </p:nvPicPr>
        <p:blipFill>
          <a:blip r:embed="rId2"/>
          <a:stretch>
            <a:fillRect/>
          </a:stretch>
        </p:blipFill>
        <p:spPr>
          <a:xfrm>
            <a:off x="600201" y="1497838"/>
            <a:ext cx="5867246" cy="3621810"/>
          </a:xfrm>
          <a:prstGeom prst="rect">
            <a:avLst/>
          </a:prstGeom>
        </p:spPr>
      </p:pic>
    </p:spTree>
    <p:extLst>
      <p:ext uri="{BB962C8B-B14F-4D97-AF65-F5344CB8AC3E}">
        <p14:creationId xmlns:p14="http://schemas.microsoft.com/office/powerpoint/2010/main" val="30664246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pic>
        <p:nvPicPr>
          <p:cNvPr id="3" name="图片 2">
            <a:extLst>
              <a:ext uri="{FF2B5EF4-FFF2-40B4-BE49-F238E27FC236}">
                <a16:creationId xmlns:a16="http://schemas.microsoft.com/office/drawing/2014/main" id="{B617A3FF-8E7C-4328-9B20-CA4CAD17E589}"/>
              </a:ext>
            </a:extLst>
          </p:cNvPr>
          <p:cNvPicPr>
            <a:picLocks noChangeAspect="1"/>
          </p:cNvPicPr>
          <p:nvPr/>
        </p:nvPicPr>
        <p:blipFill>
          <a:blip r:embed="rId2"/>
          <a:stretch>
            <a:fillRect/>
          </a:stretch>
        </p:blipFill>
        <p:spPr>
          <a:xfrm>
            <a:off x="447805" y="1716127"/>
            <a:ext cx="5714850" cy="3444785"/>
          </a:xfrm>
          <a:prstGeom prst="rect">
            <a:avLst/>
          </a:prstGeom>
        </p:spPr>
      </p:pic>
      <p:sp>
        <p:nvSpPr>
          <p:cNvPr id="5" name="矩形 4">
            <a:extLst>
              <a:ext uri="{FF2B5EF4-FFF2-40B4-BE49-F238E27FC236}">
                <a16:creationId xmlns:a16="http://schemas.microsoft.com/office/drawing/2014/main" id="{DB405DCE-BE88-4F39-904D-BE3EB1F8C1F9}"/>
              </a:ext>
            </a:extLst>
          </p:cNvPr>
          <p:cNvSpPr/>
          <p:nvPr/>
        </p:nvSpPr>
        <p:spPr>
          <a:xfrm>
            <a:off x="6162655" y="1716127"/>
            <a:ext cx="4038494" cy="1754326"/>
          </a:xfrm>
          <a:prstGeom prst="rect">
            <a:avLst/>
          </a:prstGeom>
        </p:spPr>
        <p:txBody>
          <a:bodyPr wrap="square">
            <a:spAutoFit/>
          </a:bodyPr>
          <a:lstStyle/>
          <a:p>
            <a:r>
              <a:rPr lang="zh-CN" altLang="en-US" dirty="0"/>
              <a:t>但是，我们可以使用路径</a:t>
            </a:r>
            <a:r>
              <a:rPr lang="en-US" altLang="zh-CN" dirty="0"/>
              <a:t>/get</a:t>
            </a:r>
            <a:r>
              <a:rPr lang="zh-CN" altLang="en-US" dirty="0"/>
              <a:t>和请求方法保存一个例子</a:t>
            </a:r>
            <a:r>
              <a:rPr lang="en-US" altLang="zh-CN" dirty="0"/>
              <a:t>GET</a:t>
            </a:r>
            <a:r>
              <a:rPr lang="zh-CN" altLang="en-US" dirty="0"/>
              <a:t>。因此，向</a:t>
            </a:r>
            <a:r>
              <a:rPr lang="en-US" altLang="zh-CN" dirty="0"/>
              <a:t>GETURL </a:t>
            </a:r>
            <a:r>
              <a:rPr lang="zh-CN" altLang="en-US" dirty="0"/>
              <a:t>发送请求</a:t>
            </a:r>
            <a:r>
              <a:rPr lang="en-US" altLang="zh-CN" dirty="0"/>
              <a:t>https://b75a340e-4268-4b20-8f5f-3cfc8f37cec6.mock.pstmn.io/get</a:t>
            </a:r>
            <a:r>
              <a:rPr lang="zh-CN" altLang="en-US" dirty="0"/>
              <a:t>将返回正确的响应。</a:t>
            </a:r>
          </a:p>
        </p:txBody>
      </p:sp>
    </p:spTree>
    <p:extLst>
      <p:ext uri="{BB962C8B-B14F-4D97-AF65-F5344CB8AC3E}">
        <p14:creationId xmlns:p14="http://schemas.microsoft.com/office/powerpoint/2010/main" val="3266778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7067648" y="0"/>
            <a:ext cx="3733702" cy="59418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7500" lnSpcReduction="10000"/>
          </a:bodyPr>
          <a:lstStyle>
            <a:lvl1pPr algn="ctr" defTabSz="810067"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a:t>request</a:t>
            </a:r>
            <a:endParaRPr lang="en-US"/>
          </a:p>
        </p:txBody>
      </p:sp>
      <p:sp>
        <p:nvSpPr>
          <p:cNvPr id="3" name="文本框 2"/>
          <p:cNvSpPr txBox="1"/>
          <p:nvPr/>
        </p:nvSpPr>
        <p:spPr>
          <a:xfrm>
            <a:off x="752597" y="801751"/>
            <a:ext cx="8686572" cy="1200329"/>
          </a:xfrm>
          <a:prstGeom prst="rect">
            <a:avLst/>
          </a:prstGeom>
          <a:noFill/>
        </p:spPr>
        <p:txBody>
          <a:bodyPr wrap="square" rtlCol="0">
            <a:spAutoFit/>
          </a:bodyPr>
          <a:lstStyle/>
          <a:p>
            <a:r>
              <a:rPr lang="en-US" altLang="zh-CN" b="1" dirty="0">
                <a:solidFill>
                  <a:schemeClr val="bg1"/>
                </a:solidFill>
              </a:rPr>
              <a:t>Headers</a:t>
            </a:r>
          </a:p>
          <a:p>
            <a:pPr indent="457200"/>
            <a:r>
              <a:rPr lang="zh-CN" altLang="en-US" dirty="0">
                <a:solidFill>
                  <a:schemeClr val="bg1"/>
                </a:solidFill>
              </a:rPr>
              <a:t>单击标题选项卡将显示标题键值</a:t>
            </a:r>
            <a:r>
              <a:rPr lang="zh-CN" altLang="en-US">
                <a:solidFill>
                  <a:schemeClr val="bg1"/>
                </a:solidFill>
              </a:rPr>
              <a:t>编辑器。您可以</a:t>
            </a:r>
            <a:r>
              <a:rPr lang="zh-CN" altLang="en-US" dirty="0">
                <a:solidFill>
                  <a:schemeClr val="bg1"/>
                </a:solidFill>
              </a:rPr>
              <a:t>将任何字符串设置为头名称。自动完成下拉列表</a:t>
            </a:r>
            <a:r>
              <a:rPr lang="zh-CN" altLang="en-US">
                <a:solidFill>
                  <a:schemeClr val="bg1"/>
                </a:solidFill>
              </a:rPr>
              <a:t>将在您输入</a:t>
            </a:r>
            <a:r>
              <a:rPr lang="zh-CN" altLang="en-US" dirty="0">
                <a:solidFill>
                  <a:schemeClr val="bg1"/>
                </a:solidFill>
              </a:rPr>
              <a:t>字段时提供常见</a:t>
            </a:r>
            <a:r>
              <a:rPr lang="en-US" altLang="zh-CN" dirty="0">
                <a:solidFill>
                  <a:schemeClr val="bg1"/>
                </a:solidFill>
              </a:rPr>
              <a:t>HTTP</a:t>
            </a:r>
            <a:r>
              <a:rPr lang="zh-CN" altLang="en-US" dirty="0">
                <a:solidFill>
                  <a:schemeClr val="bg1"/>
                </a:solidFill>
              </a:rPr>
              <a:t>标头的建议。“</a:t>
            </a:r>
            <a:r>
              <a:rPr lang="en-US" altLang="zh-CN" dirty="0">
                <a:solidFill>
                  <a:schemeClr val="bg1"/>
                </a:solidFill>
              </a:rPr>
              <a:t>Content-Type</a:t>
            </a:r>
            <a:r>
              <a:rPr lang="zh-CN" altLang="en-US" dirty="0">
                <a:solidFill>
                  <a:schemeClr val="bg1"/>
                </a:solidFill>
              </a:rPr>
              <a:t>”标题的值也可以在自动完成的下拉列表中使用。</a:t>
            </a:r>
          </a:p>
        </p:txBody>
      </p:sp>
      <p:pic>
        <p:nvPicPr>
          <p:cNvPr id="4" name="图片 3"/>
          <p:cNvPicPr>
            <a:picLocks noChangeAspect="1"/>
          </p:cNvPicPr>
          <p:nvPr/>
        </p:nvPicPr>
        <p:blipFill>
          <a:blip r:embed="rId2"/>
          <a:stretch>
            <a:fillRect/>
          </a:stretch>
        </p:blipFill>
        <p:spPr>
          <a:xfrm>
            <a:off x="777740" y="2325711"/>
            <a:ext cx="8257143" cy="3419048"/>
          </a:xfrm>
          <a:prstGeom prst="rect">
            <a:avLst/>
          </a:prstGeom>
        </p:spPr>
      </p:pic>
    </p:spTree>
    <p:extLst>
      <p:ext uri="{BB962C8B-B14F-4D97-AF65-F5344CB8AC3E}">
        <p14:creationId xmlns:p14="http://schemas.microsoft.com/office/powerpoint/2010/main" val="28758161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3" name="矩形 2">
            <a:extLst>
              <a:ext uri="{FF2B5EF4-FFF2-40B4-BE49-F238E27FC236}">
                <a16:creationId xmlns:a16="http://schemas.microsoft.com/office/drawing/2014/main" id="{D1F4E3F8-E78B-4C0E-86E2-87B1769A3750}"/>
              </a:ext>
            </a:extLst>
          </p:cNvPr>
          <p:cNvSpPr/>
          <p:nvPr/>
        </p:nvSpPr>
        <p:spPr>
          <a:xfrm>
            <a:off x="447805" y="1411335"/>
            <a:ext cx="9829542" cy="1107996"/>
          </a:xfrm>
          <a:prstGeom prst="rect">
            <a:avLst/>
          </a:prstGeom>
        </p:spPr>
        <p:txBody>
          <a:bodyPr wrap="square">
            <a:spAutoFit/>
          </a:bodyPr>
          <a:lstStyle/>
          <a:p>
            <a:r>
              <a:rPr lang="zh-CN" altLang="en-US" sz="2000" b="1" dirty="0"/>
              <a:t>添加更多示例</a:t>
            </a:r>
            <a:endParaRPr lang="en-US" altLang="zh-CN" sz="2000" b="1" dirty="0"/>
          </a:p>
          <a:p>
            <a:endParaRPr lang="zh-CN" altLang="en-US" dirty="0"/>
          </a:p>
          <a:p>
            <a:r>
              <a:rPr lang="zh-CN" altLang="en-US" sz="1400" dirty="0"/>
              <a:t>为了进一步说明模拟服务的响应是否</a:t>
            </a:r>
            <a:r>
              <a:rPr lang="zh-CN" altLang="en-US" sz="1400"/>
              <a:t>完全取决于您保存</a:t>
            </a:r>
            <a:r>
              <a:rPr lang="zh-CN" altLang="en-US" sz="1400" dirty="0"/>
              <a:t>的示例，我们再试一次向该集合添加一个示例。我们将重复步骤</a:t>
            </a:r>
            <a:r>
              <a:rPr lang="en-US" altLang="zh-CN" sz="1400" dirty="0"/>
              <a:t>1</a:t>
            </a:r>
            <a:r>
              <a:rPr lang="zh-CN" altLang="en-US" sz="1400" dirty="0"/>
              <a:t>到</a:t>
            </a:r>
            <a:r>
              <a:rPr lang="en-US" altLang="zh-CN" sz="1400" dirty="0"/>
              <a:t>3</a:t>
            </a:r>
            <a:r>
              <a:rPr lang="zh-CN" altLang="en-US" sz="1400" dirty="0"/>
              <a:t>，将请求保存到集合并保存响应作为示例，并添加新的</a:t>
            </a:r>
            <a:r>
              <a:rPr lang="en-US" altLang="zh-CN" sz="1400" dirty="0"/>
              <a:t>URL https://postman-echo.com/test</a:t>
            </a:r>
            <a:r>
              <a:rPr lang="zh-CN" altLang="en-US" sz="1400" dirty="0"/>
              <a:t>。</a:t>
            </a:r>
          </a:p>
        </p:txBody>
      </p:sp>
      <p:pic>
        <p:nvPicPr>
          <p:cNvPr id="4" name="图片 3">
            <a:extLst>
              <a:ext uri="{FF2B5EF4-FFF2-40B4-BE49-F238E27FC236}">
                <a16:creationId xmlns:a16="http://schemas.microsoft.com/office/drawing/2014/main" id="{DD8901D9-AC53-40CD-B80A-F204F75C876A}"/>
              </a:ext>
            </a:extLst>
          </p:cNvPr>
          <p:cNvPicPr>
            <a:picLocks noChangeAspect="1"/>
          </p:cNvPicPr>
          <p:nvPr/>
        </p:nvPicPr>
        <p:blipFill>
          <a:blip r:embed="rId2"/>
          <a:stretch>
            <a:fillRect/>
          </a:stretch>
        </p:blipFill>
        <p:spPr>
          <a:xfrm>
            <a:off x="600201" y="2527772"/>
            <a:ext cx="4695663" cy="2791084"/>
          </a:xfrm>
          <a:prstGeom prst="rect">
            <a:avLst/>
          </a:prstGeom>
        </p:spPr>
      </p:pic>
      <p:sp>
        <p:nvSpPr>
          <p:cNvPr id="5" name="矩形 4">
            <a:extLst>
              <a:ext uri="{FF2B5EF4-FFF2-40B4-BE49-F238E27FC236}">
                <a16:creationId xmlns:a16="http://schemas.microsoft.com/office/drawing/2014/main" id="{B3CA500E-C7BF-4EE9-B2A1-5C50FBA94337}"/>
              </a:ext>
            </a:extLst>
          </p:cNvPr>
          <p:cNvSpPr/>
          <p:nvPr/>
        </p:nvSpPr>
        <p:spPr>
          <a:xfrm>
            <a:off x="5514972" y="2782899"/>
            <a:ext cx="4762375" cy="1384995"/>
          </a:xfrm>
          <a:prstGeom prst="rect">
            <a:avLst/>
          </a:prstGeom>
        </p:spPr>
        <p:txBody>
          <a:bodyPr wrap="square">
            <a:spAutoFit/>
          </a:bodyPr>
          <a:lstStyle/>
          <a:p>
            <a:r>
              <a:rPr lang="zh-CN" altLang="en-US" sz="1400" dirty="0"/>
              <a:t>发送</a:t>
            </a:r>
            <a:r>
              <a:rPr lang="en-US" altLang="zh-CN" sz="1400" dirty="0"/>
              <a:t>GET</a:t>
            </a:r>
            <a:r>
              <a:rPr lang="zh-CN" altLang="en-US" sz="1400" dirty="0"/>
              <a:t>请求</a:t>
            </a:r>
            <a:r>
              <a:rPr lang="en-US" altLang="zh-CN" sz="1400" dirty="0"/>
              <a:t>https://postman-echo.com/test</a:t>
            </a:r>
            <a:r>
              <a:rPr lang="zh-CN" altLang="en-US" sz="1400" dirty="0"/>
              <a:t>返回</a:t>
            </a:r>
            <a:r>
              <a:rPr lang="en-US" altLang="zh-CN" sz="1400" dirty="0"/>
              <a:t>404</a:t>
            </a:r>
            <a:r>
              <a:rPr lang="zh-CN" altLang="en-US" sz="1400" dirty="0"/>
              <a:t>错误，然后我们将另存为另一个例子。我们的收藏</a:t>
            </a:r>
            <a:r>
              <a:rPr lang="en-US" altLang="zh-CN" sz="1400" dirty="0"/>
              <a:t>C1</a:t>
            </a:r>
            <a:r>
              <a:rPr lang="zh-CN" altLang="en-US" sz="1400" dirty="0"/>
              <a:t>现在有两个请求和两个保存的例子：</a:t>
            </a:r>
          </a:p>
          <a:p>
            <a:endParaRPr lang="zh-CN" altLang="en-US" sz="1400" dirty="0"/>
          </a:p>
          <a:p>
            <a:r>
              <a:rPr lang="en-US" altLang="zh-CN" sz="1400" dirty="0"/>
              <a:t>GET &gt; /get</a:t>
            </a:r>
          </a:p>
          <a:p>
            <a:r>
              <a:rPr lang="en-US" altLang="zh-CN" sz="1400" dirty="0"/>
              <a:t>GET &gt; /test/</a:t>
            </a:r>
            <a:endParaRPr lang="zh-CN" altLang="en-US" sz="1400" dirty="0"/>
          </a:p>
        </p:txBody>
      </p:sp>
    </p:spTree>
    <p:extLst>
      <p:ext uri="{BB962C8B-B14F-4D97-AF65-F5344CB8AC3E}">
        <p14:creationId xmlns:p14="http://schemas.microsoft.com/office/powerpoint/2010/main" val="209246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pic>
        <p:nvPicPr>
          <p:cNvPr id="4" name="图片 3">
            <a:extLst>
              <a:ext uri="{FF2B5EF4-FFF2-40B4-BE49-F238E27FC236}">
                <a16:creationId xmlns:a16="http://schemas.microsoft.com/office/drawing/2014/main" id="{E1B0605D-3AB0-440B-AD6A-BA8822AAE446}"/>
              </a:ext>
            </a:extLst>
          </p:cNvPr>
          <p:cNvPicPr>
            <a:picLocks noChangeAspect="1"/>
          </p:cNvPicPr>
          <p:nvPr/>
        </p:nvPicPr>
        <p:blipFill>
          <a:blip r:embed="rId2"/>
          <a:stretch>
            <a:fillRect/>
          </a:stretch>
        </p:blipFill>
        <p:spPr>
          <a:xfrm>
            <a:off x="447527" y="1411335"/>
            <a:ext cx="6892197" cy="4154463"/>
          </a:xfrm>
          <a:prstGeom prst="rect">
            <a:avLst/>
          </a:prstGeom>
        </p:spPr>
      </p:pic>
      <p:sp>
        <p:nvSpPr>
          <p:cNvPr id="5" name="矩形 4">
            <a:extLst>
              <a:ext uri="{FF2B5EF4-FFF2-40B4-BE49-F238E27FC236}">
                <a16:creationId xmlns:a16="http://schemas.microsoft.com/office/drawing/2014/main" id="{6F1E32F9-3F84-494B-A03F-133C019F8320}"/>
              </a:ext>
            </a:extLst>
          </p:cNvPr>
          <p:cNvSpPr/>
          <p:nvPr/>
        </p:nvSpPr>
        <p:spPr>
          <a:xfrm>
            <a:off x="7521367" y="1563731"/>
            <a:ext cx="2679782" cy="4185761"/>
          </a:xfrm>
          <a:prstGeom prst="rect">
            <a:avLst/>
          </a:prstGeom>
        </p:spPr>
        <p:txBody>
          <a:bodyPr wrap="square">
            <a:spAutoFit/>
          </a:bodyPr>
          <a:lstStyle/>
          <a:p>
            <a:pPr indent="421200"/>
            <a:r>
              <a:rPr lang="en-US" altLang="zh-CN" sz="1400" dirty="0"/>
              <a:t>mock/test</a:t>
            </a:r>
            <a:r>
              <a:rPr lang="zh-CN" altLang="en-US" sz="1400" dirty="0"/>
              <a:t>模拟路径也为我们提供了我们预期的</a:t>
            </a:r>
            <a:r>
              <a:rPr lang="en-US" altLang="zh-CN" sz="1400" dirty="0"/>
              <a:t>404</a:t>
            </a:r>
            <a:r>
              <a:rPr lang="zh-CN" altLang="en-US" sz="1400" dirty="0"/>
              <a:t>响应。</a:t>
            </a:r>
            <a:endParaRPr lang="en-US" altLang="zh-CN" sz="1400" dirty="0"/>
          </a:p>
          <a:p>
            <a:pPr indent="421200"/>
            <a:r>
              <a:rPr lang="zh-CN" altLang="en-US" sz="1400"/>
              <a:t>您的</a:t>
            </a:r>
            <a:r>
              <a:rPr lang="en-US" altLang="zh-CN" sz="1400" dirty="0"/>
              <a:t>examples</a:t>
            </a:r>
            <a:r>
              <a:rPr lang="zh-CN" altLang="en-US" sz="1400" dirty="0"/>
              <a:t>可能因</a:t>
            </a:r>
            <a:r>
              <a:rPr lang="en-US" altLang="zh-CN" sz="1400" dirty="0"/>
              <a:t>URL</a:t>
            </a:r>
            <a:r>
              <a:rPr lang="zh-CN" altLang="en-US" sz="1400" dirty="0"/>
              <a:t>端点、请求方法类型或状态代码而异</a:t>
            </a:r>
            <a:r>
              <a:rPr lang="zh-CN" altLang="en-US" sz="1400"/>
              <a:t>。如果您将</a:t>
            </a:r>
            <a:r>
              <a:rPr lang="zh-CN" altLang="en-US" sz="1400" dirty="0"/>
              <a:t>多个示例保存到同一个模拟</a:t>
            </a:r>
            <a:r>
              <a:rPr lang="zh-CN" altLang="en-US" sz="1400"/>
              <a:t>中，您可以</a:t>
            </a:r>
            <a:r>
              <a:rPr lang="zh-CN" altLang="en-US" sz="1400" dirty="0"/>
              <a:t>选择在一个惟一的</a:t>
            </a:r>
            <a:r>
              <a:rPr lang="en-US" altLang="zh-CN" sz="1400" dirty="0"/>
              <a:t>URL</a:t>
            </a:r>
            <a:r>
              <a:rPr lang="zh-CN" altLang="en-US" sz="1400" dirty="0"/>
              <a:t>端点下保存每个示例，就像我们在这个例子中看到的</a:t>
            </a:r>
            <a:r>
              <a:rPr lang="en-US" altLang="zh-CN" sz="1400" dirty="0"/>
              <a:t>/get</a:t>
            </a:r>
            <a:r>
              <a:rPr lang="zh-CN" altLang="en-US" sz="1400" dirty="0"/>
              <a:t>和</a:t>
            </a:r>
            <a:r>
              <a:rPr lang="en-US" altLang="zh-CN" sz="1400" dirty="0"/>
              <a:t>/test</a:t>
            </a:r>
            <a:r>
              <a:rPr lang="zh-CN" altLang="en-US" sz="1400" dirty="0"/>
              <a:t>那样。或者</a:t>
            </a:r>
            <a:r>
              <a:rPr lang="zh-CN" altLang="en-US" sz="1400"/>
              <a:t>，如果您已经</a:t>
            </a:r>
            <a:r>
              <a:rPr lang="zh-CN" altLang="en-US" sz="1400" dirty="0"/>
              <a:t>保存了具有不同响应状态代码的</a:t>
            </a:r>
            <a:r>
              <a:rPr lang="zh-CN" altLang="en-US" sz="1400"/>
              <a:t>示例，您可以</a:t>
            </a:r>
            <a:r>
              <a:rPr lang="zh-CN" altLang="en-US" sz="1400" dirty="0"/>
              <a:t>将一个经过验证的请求发送到模拟端点，并使用</a:t>
            </a:r>
            <a:r>
              <a:rPr lang="en-US" altLang="zh-CN" sz="1400" dirty="0"/>
              <a:t>x-mock-</a:t>
            </a:r>
            <a:r>
              <a:rPr lang="en-US" altLang="zh-CN" sz="1400" dirty="0" err="1"/>
              <a:t>responcode</a:t>
            </a:r>
            <a:r>
              <a:rPr lang="zh-CN" altLang="en-US" sz="1400" dirty="0"/>
              <a:t>头部指定哪个指定哪个整数响应代码应该匹配。</a:t>
            </a:r>
            <a:endParaRPr lang="en-US" altLang="zh-CN" sz="1400" dirty="0"/>
          </a:p>
          <a:p>
            <a:pPr indent="421200"/>
            <a:r>
              <a:rPr lang="zh-CN" altLang="en-US" sz="1400" dirty="0"/>
              <a:t>完成了 我们已经介绍了如何创建一个集合，保存请求，保存示例，创建</a:t>
            </a:r>
            <a:r>
              <a:rPr lang="en-US" altLang="zh-CN" sz="1400" dirty="0"/>
              <a:t>mock</a:t>
            </a:r>
            <a:r>
              <a:rPr lang="zh-CN" altLang="en-US" sz="1400" dirty="0"/>
              <a:t>和使用</a:t>
            </a:r>
            <a:r>
              <a:rPr lang="en-US" altLang="zh-CN" sz="1400" dirty="0"/>
              <a:t>mock</a:t>
            </a:r>
            <a:r>
              <a:rPr lang="zh-CN" altLang="en-US" sz="1400" dirty="0"/>
              <a:t>。</a:t>
            </a:r>
          </a:p>
        </p:txBody>
      </p:sp>
    </p:spTree>
    <p:extLst>
      <p:ext uri="{BB962C8B-B14F-4D97-AF65-F5344CB8AC3E}">
        <p14:creationId xmlns:p14="http://schemas.microsoft.com/office/powerpoint/2010/main" val="23010001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a:extLst>
              <a:ext uri="{FF2B5EF4-FFF2-40B4-BE49-F238E27FC236}">
                <a16:creationId xmlns:a16="http://schemas.microsoft.com/office/drawing/2014/main" id="{E38165C4-C714-4C6A-9EFD-3107EFA7970F}"/>
              </a:ext>
            </a:extLst>
          </p:cNvPr>
          <p:cNvSpPr/>
          <p:nvPr/>
        </p:nvSpPr>
        <p:spPr>
          <a:xfrm>
            <a:off x="447805" y="1411335"/>
            <a:ext cx="9753344" cy="523220"/>
          </a:xfrm>
          <a:prstGeom prst="rect">
            <a:avLst/>
          </a:prstGeom>
        </p:spPr>
        <p:txBody>
          <a:bodyPr wrap="square">
            <a:spAutoFit/>
          </a:bodyPr>
          <a:lstStyle/>
          <a:p>
            <a:r>
              <a:rPr lang="zh-CN" altLang="en-US" sz="1400"/>
              <a:t>您可以</a:t>
            </a:r>
            <a:r>
              <a:rPr lang="zh-CN" altLang="en-US" sz="1400" dirty="0"/>
              <a:t>直接从</a:t>
            </a:r>
            <a:r>
              <a:rPr lang="en-US" altLang="zh-CN" sz="1400" dirty="0" err="1"/>
              <a:t>PostMan</a:t>
            </a:r>
            <a:r>
              <a:rPr lang="zh-CN" altLang="en-US" sz="1400" dirty="0"/>
              <a:t>应用程序中模拟一个集合，另外，还可以使用</a:t>
            </a:r>
            <a:r>
              <a:rPr lang="en-US" altLang="zh-CN" sz="1400" dirty="0" err="1"/>
              <a:t>PostManPro</a:t>
            </a:r>
            <a:r>
              <a:rPr lang="en-US" altLang="zh-CN" sz="1400" dirty="0"/>
              <a:t> API</a:t>
            </a:r>
            <a:r>
              <a:rPr lang="zh-CN" altLang="en-US" sz="1400" dirty="0"/>
              <a:t>创建一个</a:t>
            </a:r>
            <a:r>
              <a:rPr lang="en-US" altLang="zh-CN" sz="1400" dirty="0"/>
              <a:t>mock</a:t>
            </a:r>
            <a:r>
              <a:rPr lang="zh-CN" altLang="en-US" sz="1400" dirty="0"/>
              <a:t>。让我们一步一步地走完这一过程。</a:t>
            </a:r>
          </a:p>
        </p:txBody>
      </p:sp>
      <p:sp>
        <p:nvSpPr>
          <p:cNvPr id="5" name="矩形 4">
            <a:extLst>
              <a:ext uri="{FF2B5EF4-FFF2-40B4-BE49-F238E27FC236}">
                <a16:creationId xmlns:a16="http://schemas.microsoft.com/office/drawing/2014/main" id="{89176723-4E34-4958-9F76-1C569FA119D8}"/>
              </a:ext>
            </a:extLst>
          </p:cNvPr>
          <p:cNvSpPr/>
          <p:nvPr/>
        </p:nvSpPr>
        <p:spPr>
          <a:xfrm>
            <a:off x="6924635" y="1903552"/>
            <a:ext cx="3276514" cy="3539430"/>
          </a:xfrm>
          <a:prstGeom prst="rect">
            <a:avLst/>
          </a:prstGeom>
        </p:spPr>
        <p:txBody>
          <a:bodyPr wrap="square">
            <a:spAutoFit/>
          </a:bodyPr>
          <a:lstStyle/>
          <a:p>
            <a:r>
              <a:rPr lang="zh-CN" altLang="en-US" sz="1400" dirty="0"/>
              <a:t>建立一个</a:t>
            </a:r>
            <a:r>
              <a:rPr lang="en-US" altLang="zh-CN" sz="1400" dirty="0"/>
              <a:t>Mock</a:t>
            </a:r>
            <a:r>
              <a:rPr lang="zh-CN" altLang="en-US" sz="1400" dirty="0"/>
              <a:t>的集合</a:t>
            </a:r>
          </a:p>
          <a:p>
            <a:r>
              <a:rPr lang="zh-CN" altLang="en-US" sz="1400" dirty="0"/>
              <a:t>在本例中，我们有一个带有相应环境</a:t>
            </a:r>
            <a:r>
              <a:rPr lang="en-US" altLang="zh-CN" sz="1400" dirty="0" err="1"/>
              <a:t>testAPIEnv</a:t>
            </a:r>
            <a:r>
              <a:rPr lang="zh-CN" altLang="en-US" sz="1400" dirty="0"/>
              <a:t>的集合</a:t>
            </a:r>
            <a:r>
              <a:rPr lang="en-US" altLang="zh-CN" sz="1400" dirty="0" err="1"/>
              <a:t>testAPI</a:t>
            </a:r>
            <a:r>
              <a:rPr lang="zh-CN" altLang="en-US" sz="1400" dirty="0"/>
              <a:t>。让我们建立一个模拟服务，使前端团队能够模拟</a:t>
            </a:r>
            <a:r>
              <a:rPr lang="en-US" altLang="zh-CN" sz="1400" dirty="0" err="1"/>
              <a:t>testAPI</a:t>
            </a:r>
            <a:r>
              <a:rPr lang="zh-CN" altLang="en-US" sz="1400" dirty="0"/>
              <a:t>中的每个端点，并查看各种响应。</a:t>
            </a:r>
          </a:p>
          <a:p>
            <a:r>
              <a:rPr lang="zh-CN" altLang="en-US" sz="1400"/>
              <a:t>导航到您希望</a:t>
            </a:r>
            <a:r>
              <a:rPr lang="zh-CN" altLang="en-US" sz="1400" dirty="0"/>
              <a:t>在这个模拟中包含的集合</a:t>
            </a:r>
            <a:r>
              <a:rPr lang="en-US" altLang="zh-CN" sz="1400" dirty="0" err="1"/>
              <a:t>testAPI</a:t>
            </a:r>
            <a:r>
              <a:rPr lang="zh-CN" altLang="en-US" sz="1400" dirty="0"/>
              <a:t>中的每个请求，并保存响应主体、头部或状态代码的详细</a:t>
            </a:r>
            <a:r>
              <a:rPr lang="zh-CN" altLang="en-US" sz="1400"/>
              <a:t>信息，您希望</a:t>
            </a:r>
            <a:r>
              <a:rPr lang="zh-CN" altLang="en-US" sz="1400" dirty="0"/>
              <a:t>看到该端点返回的响应。在本例中，我们将为这个特殊的请求保存</a:t>
            </a:r>
            <a:r>
              <a:rPr lang="en-US" altLang="zh-CN" sz="1400" dirty="0"/>
              <a:t>200</a:t>
            </a:r>
            <a:r>
              <a:rPr lang="zh-CN" altLang="en-US" sz="1400" dirty="0"/>
              <a:t>和</a:t>
            </a:r>
            <a:r>
              <a:rPr lang="en-US" altLang="zh-CN" sz="1400" dirty="0"/>
              <a:t>401</a:t>
            </a:r>
            <a:r>
              <a:rPr lang="zh-CN" altLang="en-US" sz="1400" dirty="0"/>
              <a:t>的状态代码的</a:t>
            </a:r>
            <a:r>
              <a:rPr lang="en-US" altLang="zh-CN" sz="1400" dirty="0"/>
              <a:t>2</a:t>
            </a:r>
            <a:r>
              <a:rPr lang="zh-CN" altLang="en-US" sz="1400" dirty="0"/>
              <a:t>个响应</a:t>
            </a:r>
            <a:r>
              <a:rPr lang="zh-CN" altLang="en-US" sz="1400"/>
              <a:t>。一旦您保存</a:t>
            </a:r>
            <a:r>
              <a:rPr lang="zh-CN" altLang="en-US" sz="1400" dirty="0"/>
              <a:t>了所需的响应，收集就可以进行模拟了。</a:t>
            </a:r>
          </a:p>
          <a:p>
            <a:r>
              <a:rPr lang="zh-CN" altLang="en-US" sz="1400" dirty="0"/>
              <a:t>注意</a:t>
            </a:r>
            <a:r>
              <a:rPr lang="en-US" altLang="zh-CN" sz="1400" dirty="0"/>
              <a:t>:</a:t>
            </a:r>
            <a:r>
              <a:rPr lang="zh-CN" altLang="en-US" sz="1400" dirty="0"/>
              <a:t>除了使用保存的响应来模拟一个集合</a:t>
            </a:r>
            <a:r>
              <a:rPr lang="zh-CN" altLang="en-US" sz="1400"/>
              <a:t>之外，您还</a:t>
            </a:r>
            <a:r>
              <a:rPr lang="zh-CN" altLang="en-US" sz="1400" dirty="0"/>
              <a:t>可以使用</a:t>
            </a:r>
            <a:r>
              <a:rPr lang="en-US" altLang="zh-CN" sz="1400" dirty="0"/>
              <a:t>mock a request and response using examples.</a:t>
            </a:r>
            <a:r>
              <a:rPr lang="zh-CN" altLang="en-US" sz="1400" dirty="0"/>
              <a:t>。</a:t>
            </a:r>
          </a:p>
        </p:txBody>
      </p:sp>
      <p:pic>
        <p:nvPicPr>
          <p:cNvPr id="6" name="图片 5">
            <a:extLst>
              <a:ext uri="{FF2B5EF4-FFF2-40B4-BE49-F238E27FC236}">
                <a16:creationId xmlns:a16="http://schemas.microsoft.com/office/drawing/2014/main" id="{5A4F74B5-62E6-439D-BE7A-DB943D40AC50}"/>
              </a:ext>
            </a:extLst>
          </p:cNvPr>
          <p:cNvPicPr>
            <a:picLocks noChangeAspect="1"/>
          </p:cNvPicPr>
          <p:nvPr/>
        </p:nvPicPr>
        <p:blipFill>
          <a:blip r:embed="rId2"/>
          <a:stretch>
            <a:fillRect/>
          </a:stretch>
        </p:blipFill>
        <p:spPr>
          <a:xfrm>
            <a:off x="584631" y="1900195"/>
            <a:ext cx="6186012" cy="3520017"/>
          </a:xfrm>
          <a:prstGeom prst="rect">
            <a:avLst/>
          </a:prstGeom>
        </p:spPr>
      </p:pic>
    </p:spTree>
    <p:extLst>
      <p:ext uri="{BB962C8B-B14F-4D97-AF65-F5344CB8AC3E}">
        <p14:creationId xmlns:p14="http://schemas.microsoft.com/office/powerpoint/2010/main" val="29374863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a:extLst>
              <a:ext uri="{FF2B5EF4-FFF2-40B4-BE49-F238E27FC236}">
                <a16:creationId xmlns:a16="http://schemas.microsoft.com/office/drawing/2014/main" id="{0F631D9B-1A4D-4F2F-BBCB-05716558C402}"/>
              </a:ext>
            </a:extLst>
          </p:cNvPr>
          <p:cNvSpPr/>
          <p:nvPr/>
        </p:nvSpPr>
        <p:spPr>
          <a:xfrm>
            <a:off x="524003" y="1411335"/>
            <a:ext cx="3005951" cy="400110"/>
          </a:xfrm>
          <a:prstGeom prst="rect">
            <a:avLst/>
          </a:prstGeom>
        </p:spPr>
        <p:txBody>
          <a:bodyPr wrap="none">
            <a:spAutoFit/>
          </a:bodyPr>
          <a:lstStyle/>
          <a:p>
            <a:r>
              <a:rPr lang="zh-CN" altLang="en-US" sz="2000" b="1" dirty="0"/>
              <a:t>检索模拟创建所需的信息</a:t>
            </a:r>
          </a:p>
        </p:txBody>
      </p:sp>
      <p:sp>
        <p:nvSpPr>
          <p:cNvPr id="6" name="矩形 5">
            <a:extLst>
              <a:ext uri="{FF2B5EF4-FFF2-40B4-BE49-F238E27FC236}">
                <a16:creationId xmlns:a16="http://schemas.microsoft.com/office/drawing/2014/main" id="{53AF9515-3A31-41E6-9920-9430055B9108}"/>
              </a:ext>
            </a:extLst>
          </p:cNvPr>
          <p:cNvSpPr/>
          <p:nvPr/>
        </p:nvSpPr>
        <p:spPr>
          <a:xfrm>
            <a:off x="524003" y="1802491"/>
            <a:ext cx="9524750" cy="523220"/>
          </a:xfrm>
          <a:prstGeom prst="rect">
            <a:avLst/>
          </a:prstGeom>
        </p:spPr>
        <p:txBody>
          <a:bodyPr wrap="square">
            <a:spAutoFit/>
          </a:bodyPr>
          <a:lstStyle/>
          <a:p>
            <a:r>
              <a:rPr lang="zh-CN" altLang="en-US" sz="1400" dirty="0"/>
              <a:t>获取  </a:t>
            </a:r>
            <a:r>
              <a:rPr lang="en-US" altLang="zh-CN" sz="1400" dirty="0" err="1"/>
              <a:t>collectionId</a:t>
            </a:r>
            <a:r>
              <a:rPr lang="en-US" altLang="zh-CN" sz="1400" dirty="0"/>
              <a:t> </a:t>
            </a:r>
            <a:r>
              <a:rPr lang="zh-CN" altLang="en-US" sz="1400" dirty="0"/>
              <a:t>的  </a:t>
            </a:r>
            <a:r>
              <a:rPr lang="en-US" altLang="zh-CN" sz="1400" dirty="0" err="1"/>
              <a:t>testAPI</a:t>
            </a:r>
            <a:r>
              <a:rPr lang="en-US" altLang="zh-CN" sz="1400" dirty="0"/>
              <a:t> </a:t>
            </a:r>
            <a:r>
              <a:rPr lang="zh-CN" altLang="en-US" sz="1400" dirty="0"/>
              <a:t>使用  </a:t>
            </a:r>
            <a:r>
              <a:rPr lang="en-US" altLang="zh-CN" sz="1400" dirty="0" err="1"/>
              <a:t>PostManPro</a:t>
            </a:r>
            <a:r>
              <a:rPr lang="zh-CN" altLang="en-US" sz="1400" dirty="0"/>
              <a:t>的</a:t>
            </a:r>
            <a:r>
              <a:rPr lang="en-US" altLang="zh-CN" sz="1400" dirty="0"/>
              <a:t>API</a:t>
            </a:r>
            <a:r>
              <a:rPr lang="zh-CN" altLang="en-US" sz="1400" dirty="0"/>
              <a:t>。使用</a:t>
            </a:r>
            <a:r>
              <a:rPr lang="en-US" altLang="zh-CN" sz="1400" dirty="0"/>
              <a:t>GET All Collections</a:t>
            </a:r>
            <a:r>
              <a:rPr lang="zh-CN" altLang="en-US" sz="1400" dirty="0"/>
              <a:t>端点获取所有收藏的列表  </a:t>
            </a:r>
            <a:r>
              <a:rPr lang="zh-CN" altLang="en-US" sz="1400"/>
              <a:t>。搜索您的</a:t>
            </a:r>
            <a:r>
              <a:rPr lang="zh-CN" altLang="en-US" sz="1400" dirty="0"/>
              <a:t>集合的名称并</a:t>
            </a:r>
            <a:r>
              <a:rPr lang="en-US" altLang="zh-CN" sz="1400" dirty="0" err="1"/>
              <a:t>uid</a:t>
            </a:r>
            <a:r>
              <a:rPr lang="en-US" altLang="zh-CN" sz="1400" dirty="0"/>
              <a:t> </a:t>
            </a:r>
            <a:r>
              <a:rPr lang="zh-CN" altLang="en-US" sz="1400" dirty="0"/>
              <a:t>从结果中检索  ，这将  </a:t>
            </a:r>
            <a:r>
              <a:rPr lang="en-US" altLang="zh-CN" sz="1400" dirty="0" err="1"/>
              <a:t>collectionId</a:t>
            </a:r>
            <a:r>
              <a:rPr lang="en-US" altLang="zh-CN" sz="1400" dirty="0"/>
              <a:t> </a:t>
            </a:r>
            <a:r>
              <a:rPr lang="zh-CN" altLang="en-US" sz="1400" dirty="0"/>
              <a:t>在下一步中使用。</a:t>
            </a:r>
          </a:p>
        </p:txBody>
      </p:sp>
      <p:pic>
        <p:nvPicPr>
          <p:cNvPr id="7" name="图片 6">
            <a:extLst>
              <a:ext uri="{FF2B5EF4-FFF2-40B4-BE49-F238E27FC236}">
                <a16:creationId xmlns:a16="http://schemas.microsoft.com/office/drawing/2014/main" id="{2852314E-B573-4463-8827-35DF2B44485D}"/>
              </a:ext>
            </a:extLst>
          </p:cNvPr>
          <p:cNvPicPr>
            <a:picLocks noChangeAspect="1"/>
          </p:cNvPicPr>
          <p:nvPr/>
        </p:nvPicPr>
        <p:blipFill>
          <a:blip r:embed="rId2"/>
          <a:stretch>
            <a:fillRect/>
          </a:stretch>
        </p:blipFill>
        <p:spPr>
          <a:xfrm>
            <a:off x="1018269" y="2432786"/>
            <a:ext cx="4459114" cy="3169439"/>
          </a:xfrm>
          <a:prstGeom prst="rect">
            <a:avLst/>
          </a:prstGeom>
        </p:spPr>
      </p:pic>
      <p:sp>
        <p:nvSpPr>
          <p:cNvPr id="9" name="矩形 8">
            <a:extLst>
              <a:ext uri="{FF2B5EF4-FFF2-40B4-BE49-F238E27FC236}">
                <a16:creationId xmlns:a16="http://schemas.microsoft.com/office/drawing/2014/main" id="{26BB9103-D176-41C8-82D2-9343F4780F08}"/>
              </a:ext>
            </a:extLst>
          </p:cNvPr>
          <p:cNvSpPr/>
          <p:nvPr/>
        </p:nvSpPr>
        <p:spPr>
          <a:xfrm>
            <a:off x="5857863" y="2304664"/>
            <a:ext cx="3767109" cy="1600438"/>
          </a:xfrm>
          <a:prstGeom prst="rect">
            <a:avLst/>
          </a:prstGeom>
        </p:spPr>
        <p:txBody>
          <a:bodyPr wrap="square">
            <a:spAutoFit/>
          </a:bodyPr>
          <a:lstStyle/>
          <a:p>
            <a:r>
              <a:rPr lang="zh-CN" altLang="en-US" sz="1400"/>
              <a:t>您还</a:t>
            </a:r>
            <a:r>
              <a:rPr lang="zh-CN" altLang="en-US" sz="1400" dirty="0"/>
              <a:t>可以使用</a:t>
            </a:r>
            <a:r>
              <a:rPr lang="en-US" altLang="zh-CN" sz="1400" dirty="0"/>
              <a:t>Postman</a:t>
            </a:r>
            <a:r>
              <a:rPr lang="zh-CN" altLang="en-US" sz="1400" dirty="0"/>
              <a:t>应用程序来检索  </a:t>
            </a:r>
            <a:r>
              <a:rPr lang="en-US" altLang="zh-CN" sz="1400" dirty="0" err="1"/>
              <a:t>collectionId</a:t>
            </a:r>
            <a:r>
              <a:rPr lang="zh-CN" altLang="en-US" sz="1400"/>
              <a:t>。在您的</a:t>
            </a:r>
            <a:r>
              <a:rPr lang="zh-CN" altLang="en-US" sz="1400" dirty="0"/>
              <a:t>应用程序中查找集合并点击  </a:t>
            </a:r>
            <a:r>
              <a:rPr lang="en-US" altLang="zh-CN" sz="1400" dirty="0"/>
              <a:t>View Docs</a:t>
            </a:r>
            <a:r>
              <a:rPr lang="zh-CN" altLang="en-US" sz="1400" dirty="0"/>
              <a:t>。该  </a:t>
            </a:r>
            <a:r>
              <a:rPr lang="en-US" altLang="zh-CN" sz="1400" dirty="0" err="1"/>
              <a:t>collectionId</a:t>
            </a:r>
            <a:r>
              <a:rPr lang="en-US" altLang="zh-CN" sz="1400" dirty="0"/>
              <a:t> </a:t>
            </a:r>
            <a:r>
              <a:rPr lang="zh-CN" altLang="en-US" sz="1400" dirty="0"/>
              <a:t>是在文档的</a:t>
            </a:r>
            <a:r>
              <a:rPr lang="en-US" altLang="zh-CN" sz="1400" dirty="0"/>
              <a:t>URL</a:t>
            </a:r>
            <a:r>
              <a:rPr lang="zh-CN" altLang="en-US" sz="1400" dirty="0"/>
              <a:t>可见： </a:t>
            </a:r>
          </a:p>
          <a:p>
            <a:endParaRPr lang="zh-CN" altLang="en-US" sz="1400" dirty="0"/>
          </a:p>
          <a:p>
            <a:r>
              <a:rPr lang="en-US" altLang="zh-CN" sz="1400" dirty="0"/>
              <a:t>https://documenter.getpostman.com/collection/view/{{collectionId}}</a:t>
            </a:r>
            <a:r>
              <a:rPr lang="zh-CN" altLang="en-US" sz="1400" dirty="0"/>
              <a:t>。</a:t>
            </a:r>
          </a:p>
        </p:txBody>
      </p:sp>
    </p:spTree>
    <p:extLst>
      <p:ext uri="{BB962C8B-B14F-4D97-AF65-F5344CB8AC3E}">
        <p14:creationId xmlns:p14="http://schemas.microsoft.com/office/powerpoint/2010/main" val="5476770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a:extLst>
              <a:ext uri="{FF2B5EF4-FFF2-40B4-BE49-F238E27FC236}">
                <a16:creationId xmlns:a16="http://schemas.microsoft.com/office/drawing/2014/main" id="{F96DC0E0-D2B7-4748-A781-32053908AC33}"/>
              </a:ext>
            </a:extLst>
          </p:cNvPr>
          <p:cNvSpPr/>
          <p:nvPr/>
        </p:nvSpPr>
        <p:spPr>
          <a:xfrm>
            <a:off x="6315051" y="1637329"/>
            <a:ext cx="3657505" cy="2062103"/>
          </a:xfrm>
          <a:prstGeom prst="rect">
            <a:avLst/>
          </a:prstGeom>
        </p:spPr>
        <p:txBody>
          <a:bodyPr wrap="square">
            <a:spAutoFit/>
          </a:bodyPr>
          <a:lstStyle/>
          <a:p>
            <a:r>
              <a:rPr lang="zh-CN" altLang="en-US" sz="1600" dirty="0"/>
              <a:t>作为可选步骤，可以包括环境模板通过检索你的模拟的一部分  </a:t>
            </a:r>
            <a:r>
              <a:rPr lang="en-US" altLang="zh-CN" sz="1600" dirty="0" err="1"/>
              <a:t>environmentId</a:t>
            </a:r>
            <a:r>
              <a:rPr lang="en-US" altLang="zh-CN" sz="1600" dirty="0"/>
              <a:t> </a:t>
            </a:r>
            <a:r>
              <a:rPr lang="zh-CN" altLang="en-US" sz="1600" dirty="0"/>
              <a:t>的  </a:t>
            </a:r>
            <a:r>
              <a:rPr lang="en-US" altLang="zh-CN" sz="1600" dirty="0" err="1"/>
              <a:t>testAPIEnv</a:t>
            </a:r>
            <a:r>
              <a:rPr lang="en-US" altLang="zh-CN" sz="1600" dirty="0"/>
              <a:t> </a:t>
            </a:r>
            <a:r>
              <a:rPr lang="zh-CN" altLang="en-US" sz="1600" dirty="0"/>
              <a:t>使用  </a:t>
            </a:r>
            <a:r>
              <a:rPr lang="en-US" altLang="zh-CN" sz="1600" dirty="0" err="1"/>
              <a:t>PostMan</a:t>
            </a:r>
            <a:r>
              <a:rPr lang="en-US" altLang="zh-CN" sz="1600" dirty="0"/>
              <a:t> Pro</a:t>
            </a:r>
            <a:r>
              <a:rPr lang="zh-CN" altLang="en-US" sz="1600" dirty="0"/>
              <a:t>的</a:t>
            </a:r>
            <a:r>
              <a:rPr lang="en-US" altLang="zh-CN" sz="1600" dirty="0"/>
              <a:t>API</a:t>
            </a:r>
            <a:r>
              <a:rPr lang="zh-CN" altLang="en-US" sz="1600" dirty="0"/>
              <a:t>。使用</a:t>
            </a:r>
            <a:r>
              <a:rPr lang="en-US" altLang="zh-CN" sz="1600" dirty="0"/>
              <a:t>GET All Environments endpoint </a:t>
            </a:r>
            <a:r>
              <a:rPr lang="zh-CN" altLang="en-US" sz="1600" dirty="0"/>
              <a:t>获取所有环境的列表  </a:t>
            </a:r>
            <a:r>
              <a:rPr lang="zh-CN" altLang="en-US" sz="1600"/>
              <a:t>。搜索您的</a:t>
            </a:r>
            <a:r>
              <a:rPr lang="zh-CN" altLang="en-US" sz="1600" dirty="0"/>
              <a:t>环境的名称并</a:t>
            </a:r>
            <a:r>
              <a:rPr lang="en-US" altLang="zh-CN" sz="1600" dirty="0" err="1"/>
              <a:t>uid</a:t>
            </a:r>
            <a:r>
              <a:rPr lang="en-US" altLang="zh-CN" sz="1600" dirty="0"/>
              <a:t> </a:t>
            </a:r>
            <a:r>
              <a:rPr lang="zh-CN" altLang="en-US" sz="1600" dirty="0"/>
              <a:t>从结果中检索  ，这将  </a:t>
            </a:r>
            <a:r>
              <a:rPr lang="en-US" altLang="zh-CN" sz="1600" dirty="0" err="1"/>
              <a:t>environmentId</a:t>
            </a:r>
            <a:r>
              <a:rPr lang="en-US" altLang="zh-CN" sz="1600" dirty="0"/>
              <a:t> </a:t>
            </a:r>
            <a:r>
              <a:rPr lang="zh-CN" altLang="en-US" sz="1600" dirty="0"/>
              <a:t>在下一步中使用。</a:t>
            </a:r>
          </a:p>
        </p:txBody>
      </p:sp>
      <p:pic>
        <p:nvPicPr>
          <p:cNvPr id="4" name="图片 3">
            <a:extLst>
              <a:ext uri="{FF2B5EF4-FFF2-40B4-BE49-F238E27FC236}">
                <a16:creationId xmlns:a16="http://schemas.microsoft.com/office/drawing/2014/main" id="{B3C313D9-E28A-4A62-8272-D7912B9E40C2}"/>
              </a:ext>
            </a:extLst>
          </p:cNvPr>
          <p:cNvPicPr>
            <a:picLocks noChangeAspect="1"/>
          </p:cNvPicPr>
          <p:nvPr/>
        </p:nvPicPr>
        <p:blipFill>
          <a:blip r:embed="rId2"/>
          <a:stretch>
            <a:fillRect/>
          </a:stretch>
        </p:blipFill>
        <p:spPr>
          <a:xfrm>
            <a:off x="447805" y="1639929"/>
            <a:ext cx="5708040" cy="3490957"/>
          </a:xfrm>
          <a:prstGeom prst="rect">
            <a:avLst/>
          </a:prstGeom>
        </p:spPr>
      </p:pic>
    </p:spTree>
    <p:extLst>
      <p:ext uri="{BB962C8B-B14F-4D97-AF65-F5344CB8AC3E}">
        <p14:creationId xmlns:p14="http://schemas.microsoft.com/office/powerpoint/2010/main" val="4157529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a:extLst>
              <a:ext uri="{FF2B5EF4-FFF2-40B4-BE49-F238E27FC236}">
                <a16:creationId xmlns:a16="http://schemas.microsoft.com/office/drawing/2014/main" id="{86973AF9-42A7-4A89-B77D-E4EB3BBB21E8}"/>
              </a:ext>
            </a:extLst>
          </p:cNvPr>
          <p:cNvSpPr/>
          <p:nvPr/>
        </p:nvSpPr>
        <p:spPr>
          <a:xfrm>
            <a:off x="524003" y="1411335"/>
            <a:ext cx="3804375" cy="400110"/>
          </a:xfrm>
          <a:prstGeom prst="rect">
            <a:avLst/>
          </a:prstGeom>
        </p:spPr>
        <p:txBody>
          <a:bodyPr wrap="none">
            <a:spAutoFit/>
          </a:bodyPr>
          <a:lstStyle/>
          <a:p>
            <a:r>
              <a:rPr lang="zh-CN" altLang="en-US" sz="2000" b="1" dirty="0"/>
              <a:t>使用</a:t>
            </a:r>
            <a:r>
              <a:rPr lang="en-US" altLang="zh-CN" sz="2000" b="1" dirty="0"/>
              <a:t>Postman Pro API</a:t>
            </a:r>
            <a:r>
              <a:rPr lang="zh-CN" altLang="en-US" sz="2000" b="1" dirty="0"/>
              <a:t>创建模拟</a:t>
            </a:r>
          </a:p>
        </p:txBody>
      </p:sp>
      <p:sp>
        <p:nvSpPr>
          <p:cNvPr id="4" name="矩形 3">
            <a:extLst>
              <a:ext uri="{FF2B5EF4-FFF2-40B4-BE49-F238E27FC236}">
                <a16:creationId xmlns:a16="http://schemas.microsoft.com/office/drawing/2014/main" id="{B54D847A-BE8C-4A23-B253-5E6E810A4D42}"/>
              </a:ext>
            </a:extLst>
          </p:cNvPr>
          <p:cNvSpPr/>
          <p:nvPr/>
        </p:nvSpPr>
        <p:spPr>
          <a:xfrm>
            <a:off x="676399" y="1827270"/>
            <a:ext cx="9524750" cy="369332"/>
          </a:xfrm>
          <a:prstGeom prst="rect">
            <a:avLst/>
          </a:prstGeom>
        </p:spPr>
        <p:txBody>
          <a:bodyPr wrap="square">
            <a:spAutoFit/>
          </a:bodyPr>
          <a:lstStyle/>
          <a:p>
            <a:r>
              <a:rPr lang="zh-CN" altLang="en-US" dirty="0"/>
              <a:t>使用</a:t>
            </a:r>
            <a:r>
              <a:rPr lang="en-US" altLang="zh-CN" dirty="0"/>
              <a:t>POST</a:t>
            </a:r>
            <a:r>
              <a:rPr lang="zh-CN" altLang="en-US" dirty="0"/>
              <a:t>创建模拟端点，</a:t>
            </a:r>
            <a:r>
              <a:rPr lang="zh-CN" altLang="en-US"/>
              <a:t>并使用您之前</a:t>
            </a:r>
            <a:r>
              <a:rPr lang="zh-CN" altLang="en-US" dirty="0"/>
              <a:t>检索的</a:t>
            </a:r>
            <a:r>
              <a:rPr lang="en-US" altLang="zh-CN" dirty="0" err="1"/>
              <a:t>collectionid</a:t>
            </a:r>
            <a:r>
              <a:rPr lang="zh-CN" altLang="en-US" dirty="0"/>
              <a:t>和</a:t>
            </a:r>
            <a:r>
              <a:rPr lang="en-US" altLang="zh-CN" dirty="0" err="1"/>
              <a:t>environmentid</a:t>
            </a:r>
            <a:r>
              <a:rPr lang="zh-CN" altLang="en-US" dirty="0"/>
              <a:t>创建模拟端点。</a:t>
            </a:r>
          </a:p>
        </p:txBody>
      </p:sp>
      <p:pic>
        <p:nvPicPr>
          <p:cNvPr id="6" name="图片 5">
            <a:extLst>
              <a:ext uri="{FF2B5EF4-FFF2-40B4-BE49-F238E27FC236}">
                <a16:creationId xmlns:a16="http://schemas.microsoft.com/office/drawing/2014/main" id="{5B8BF0C6-E713-4307-953B-53BF469C5080}"/>
              </a:ext>
            </a:extLst>
          </p:cNvPr>
          <p:cNvPicPr>
            <a:picLocks noChangeAspect="1"/>
          </p:cNvPicPr>
          <p:nvPr/>
        </p:nvPicPr>
        <p:blipFill>
          <a:blip r:embed="rId2"/>
          <a:stretch>
            <a:fillRect/>
          </a:stretch>
        </p:blipFill>
        <p:spPr>
          <a:xfrm>
            <a:off x="676400" y="2212427"/>
            <a:ext cx="5117982" cy="3085006"/>
          </a:xfrm>
          <a:prstGeom prst="rect">
            <a:avLst/>
          </a:prstGeom>
        </p:spPr>
      </p:pic>
      <p:sp>
        <p:nvSpPr>
          <p:cNvPr id="7" name="文本框 6">
            <a:extLst>
              <a:ext uri="{FF2B5EF4-FFF2-40B4-BE49-F238E27FC236}">
                <a16:creationId xmlns:a16="http://schemas.microsoft.com/office/drawing/2014/main" id="{1032C5A6-A6B5-44C4-92B8-4B45DFED379A}"/>
              </a:ext>
            </a:extLst>
          </p:cNvPr>
          <p:cNvSpPr txBox="1"/>
          <p:nvPr/>
        </p:nvSpPr>
        <p:spPr>
          <a:xfrm>
            <a:off x="5934061" y="2478107"/>
            <a:ext cx="3657504" cy="369332"/>
          </a:xfrm>
          <a:prstGeom prst="rect">
            <a:avLst/>
          </a:prstGeom>
          <a:noFill/>
        </p:spPr>
        <p:txBody>
          <a:bodyPr wrap="square" rtlCol="0">
            <a:spAutoFit/>
          </a:bodyPr>
          <a:lstStyle/>
          <a:p>
            <a:r>
              <a:rPr lang="zh-CN" altLang="en-US" dirty="0">
                <a:solidFill>
                  <a:srgbClr val="FF0000"/>
                </a:solidFill>
              </a:rPr>
              <a:t>注：</a:t>
            </a:r>
            <a:r>
              <a:rPr lang="en-US" altLang="zh-CN" dirty="0">
                <a:solidFill>
                  <a:srgbClr val="FF0000"/>
                </a:solidFill>
              </a:rPr>
              <a:t>headers </a:t>
            </a:r>
            <a:r>
              <a:rPr lang="zh-CN" altLang="en-US" dirty="0">
                <a:solidFill>
                  <a:srgbClr val="FF0000"/>
                </a:solidFill>
              </a:rPr>
              <a:t>中</a:t>
            </a:r>
            <a:r>
              <a:rPr lang="en-US" altLang="zh-CN" dirty="0">
                <a:solidFill>
                  <a:srgbClr val="FF0000"/>
                </a:solidFill>
              </a:rPr>
              <a:t>x-</a:t>
            </a:r>
            <a:r>
              <a:rPr lang="en-US" altLang="zh-CN" dirty="0" err="1">
                <a:solidFill>
                  <a:srgbClr val="FF0000"/>
                </a:solidFill>
              </a:rPr>
              <a:t>api</a:t>
            </a:r>
            <a:r>
              <a:rPr lang="en-US" altLang="zh-CN" dirty="0">
                <a:solidFill>
                  <a:srgbClr val="FF0000"/>
                </a:solidFill>
              </a:rPr>
              <a:t>-key</a:t>
            </a:r>
            <a:r>
              <a:rPr lang="zh-CN" altLang="en-US" dirty="0">
                <a:solidFill>
                  <a:srgbClr val="FF0000"/>
                </a:solidFill>
              </a:rPr>
              <a:t>别忘了加</a:t>
            </a:r>
          </a:p>
        </p:txBody>
      </p:sp>
      <p:sp>
        <p:nvSpPr>
          <p:cNvPr id="8" name="矩形 7">
            <a:extLst>
              <a:ext uri="{FF2B5EF4-FFF2-40B4-BE49-F238E27FC236}">
                <a16:creationId xmlns:a16="http://schemas.microsoft.com/office/drawing/2014/main" id="{C9620A4F-C18A-42AD-910E-AB16A57594E6}"/>
              </a:ext>
            </a:extLst>
          </p:cNvPr>
          <p:cNvSpPr/>
          <p:nvPr/>
        </p:nvSpPr>
        <p:spPr>
          <a:xfrm>
            <a:off x="5934061" y="3239254"/>
            <a:ext cx="4108766" cy="523220"/>
          </a:xfrm>
          <a:prstGeom prst="rect">
            <a:avLst/>
          </a:prstGeom>
        </p:spPr>
        <p:txBody>
          <a:bodyPr wrap="square">
            <a:spAutoFit/>
          </a:bodyPr>
          <a:lstStyle/>
          <a:p>
            <a:r>
              <a:rPr lang="zh-CN" altLang="en-US" sz="1400" dirty="0"/>
              <a:t>验证使用</a:t>
            </a:r>
            <a:r>
              <a:rPr lang="en-US" altLang="zh-CN" sz="1400" dirty="0"/>
              <a:t>GET All Mocks endpoint</a:t>
            </a:r>
            <a:r>
              <a:rPr lang="zh-CN" altLang="en-US" sz="1400" dirty="0"/>
              <a:t>创建  模拟</a:t>
            </a:r>
            <a:r>
              <a:rPr lang="zh-CN" altLang="en-US" sz="1400"/>
              <a:t>，并且您的</a:t>
            </a:r>
            <a:r>
              <a:rPr lang="zh-CN" altLang="en-US" sz="1400" dirty="0"/>
              <a:t>集合现在可以模拟。</a:t>
            </a:r>
          </a:p>
        </p:txBody>
      </p:sp>
    </p:spTree>
    <p:extLst>
      <p:ext uri="{BB962C8B-B14F-4D97-AF65-F5344CB8AC3E}">
        <p14:creationId xmlns:p14="http://schemas.microsoft.com/office/powerpoint/2010/main" val="31072624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a:extLst>
              <a:ext uri="{FF2B5EF4-FFF2-40B4-BE49-F238E27FC236}">
                <a16:creationId xmlns:a16="http://schemas.microsoft.com/office/drawing/2014/main" id="{6533A261-6347-4DCD-A829-1742CC13A5B1}"/>
              </a:ext>
            </a:extLst>
          </p:cNvPr>
          <p:cNvSpPr/>
          <p:nvPr/>
        </p:nvSpPr>
        <p:spPr>
          <a:xfrm>
            <a:off x="676399" y="1487533"/>
            <a:ext cx="1887055" cy="400110"/>
          </a:xfrm>
          <a:prstGeom prst="rect">
            <a:avLst/>
          </a:prstGeom>
        </p:spPr>
        <p:txBody>
          <a:bodyPr wrap="none">
            <a:spAutoFit/>
          </a:bodyPr>
          <a:lstStyle/>
          <a:p>
            <a:r>
              <a:rPr lang="zh-CN" altLang="en-US" sz="2000" b="1" dirty="0"/>
              <a:t>运行</a:t>
            </a:r>
            <a:r>
              <a:rPr lang="en-US" altLang="zh-CN" sz="2000" b="1" dirty="0"/>
              <a:t>mock</a:t>
            </a:r>
            <a:r>
              <a:rPr lang="zh-CN" altLang="en-US" sz="2000" b="1" dirty="0"/>
              <a:t>服务</a:t>
            </a:r>
          </a:p>
        </p:txBody>
      </p:sp>
      <p:sp>
        <p:nvSpPr>
          <p:cNvPr id="4" name="矩形 3">
            <a:extLst>
              <a:ext uri="{FF2B5EF4-FFF2-40B4-BE49-F238E27FC236}">
                <a16:creationId xmlns:a16="http://schemas.microsoft.com/office/drawing/2014/main" id="{3411D661-40AC-4853-8CEE-27465B130931}"/>
              </a:ext>
            </a:extLst>
          </p:cNvPr>
          <p:cNvSpPr/>
          <p:nvPr/>
        </p:nvSpPr>
        <p:spPr>
          <a:xfrm>
            <a:off x="6585237" y="1887643"/>
            <a:ext cx="3844506" cy="3539430"/>
          </a:xfrm>
          <a:prstGeom prst="rect">
            <a:avLst/>
          </a:prstGeom>
        </p:spPr>
        <p:txBody>
          <a:bodyPr wrap="square">
            <a:spAutoFit/>
          </a:bodyPr>
          <a:lstStyle/>
          <a:p>
            <a:r>
              <a:rPr lang="zh-CN" altLang="en-US" sz="1400" b="1" dirty="0"/>
              <a:t>使用以下</a:t>
            </a:r>
            <a:r>
              <a:rPr lang="zh-CN" altLang="en-US" sz="1400" b="1"/>
              <a:t>网址模拟您的</a:t>
            </a:r>
            <a:r>
              <a:rPr lang="en-US" altLang="zh-CN" sz="1400" b="1" dirty="0" err="1"/>
              <a:t>collecion</a:t>
            </a:r>
            <a:r>
              <a:rPr lang="zh-CN" altLang="en-US" sz="1400" b="1" dirty="0"/>
              <a:t>： </a:t>
            </a:r>
            <a:endParaRPr lang="zh-CN" altLang="en-US" sz="1400" dirty="0"/>
          </a:p>
          <a:p>
            <a:r>
              <a:rPr lang="en-US" altLang="zh-CN" sz="1400" dirty="0"/>
              <a:t>https://{{mockId}}.mock.pstmn.io/{{mockPath}}</a:t>
            </a:r>
          </a:p>
          <a:p>
            <a:r>
              <a:rPr lang="en-US" altLang="zh-CN" sz="1400" dirty="0" err="1"/>
              <a:t>mockId</a:t>
            </a:r>
            <a:r>
              <a:rPr lang="en-US" altLang="zh-CN" sz="1400" dirty="0"/>
              <a:t> </a:t>
            </a:r>
            <a:r>
              <a:rPr lang="zh-CN" altLang="en-US" sz="1400" dirty="0"/>
              <a:t>是  </a:t>
            </a:r>
            <a:r>
              <a:rPr lang="en-US" altLang="zh-CN" sz="1400" dirty="0"/>
              <a:t>id </a:t>
            </a:r>
            <a:r>
              <a:rPr lang="zh-CN" altLang="en-US" sz="1400" dirty="0"/>
              <a:t>在创建模拟时收到的，可以使用</a:t>
            </a:r>
            <a:r>
              <a:rPr lang="en-US" altLang="zh-CN" sz="1400" dirty="0"/>
              <a:t>GET All Mocks</a:t>
            </a:r>
            <a:r>
              <a:rPr lang="zh-CN" altLang="en-US" sz="1400" dirty="0"/>
              <a:t>端点检索  。</a:t>
            </a:r>
          </a:p>
          <a:p>
            <a:r>
              <a:rPr lang="en-US" altLang="zh-CN" sz="1400" dirty="0" err="1"/>
              <a:t>mockPath</a:t>
            </a:r>
            <a:r>
              <a:rPr lang="en-US" altLang="zh-CN" sz="1400" dirty="0"/>
              <a:t> </a:t>
            </a:r>
            <a:r>
              <a:rPr lang="zh-CN" altLang="en-US" sz="1400"/>
              <a:t>例如，您想要模拟您的</a:t>
            </a:r>
            <a:r>
              <a:rPr lang="zh-CN" altLang="en-US" sz="1400" dirty="0"/>
              <a:t>请求的路径  </a:t>
            </a:r>
            <a:r>
              <a:rPr lang="en-US" altLang="zh-CN" sz="1400" dirty="0" err="1"/>
              <a:t>api</a:t>
            </a:r>
            <a:r>
              <a:rPr lang="en-US" altLang="zh-CN" sz="1400" dirty="0"/>
              <a:t>/response</a:t>
            </a:r>
            <a:r>
              <a:rPr lang="zh-CN" altLang="en-US" sz="1400" dirty="0"/>
              <a:t>。</a:t>
            </a:r>
          </a:p>
          <a:p>
            <a:r>
              <a:rPr lang="zh-CN" altLang="en-US" sz="1400" dirty="0"/>
              <a:t>添加请求标头：</a:t>
            </a:r>
          </a:p>
          <a:p>
            <a:r>
              <a:rPr lang="zh-CN" altLang="en-US" sz="1400" dirty="0"/>
              <a:t>模拟请求需要一个强制性标题，  </a:t>
            </a:r>
            <a:r>
              <a:rPr lang="en-US" altLang="zh-CN" sz="1400" dirty="0"/>
              <a:t>x-</a:t>
            </a:r>
            <a:r>
              <a:rPr lang="en-US" altLang="zh-CN" sz="1400" dirty="0" err="1"/>
              <a:t>api</a:t>
            </a:r>
            <a:r>
              <a:rPr lang="en-US" altLang="zh-CN" sz="1400" dirty="0"/>
              <a:t>-key</a:t>
            </a:r>
            <a:r>
              <a:rPr lang="zh-CN" altLang="en-US" sz="1400"/>
              <a:t>这是您的</a:t>
            </a:r>
            <a:r>
              <a:rPr lang="en-US" altLang="zh-CN" sz="1400" dirty="0"/>
              <a:t>Postman Pro API</a:t>
            </a:r>
            <a:r>
              <a:rPr lang="zh-CN" altLang="en-US" sz="1400" dirty="0"/>
              <a:t>密钥进行身份验证。没有</a:t>
            </a:r>
            <a:r>
              <a:rPr lang="en-US" altLang="zh-CN" sz="1400" dirty="0"/>
              <a:t>Postman Pro API</a:t>
            </a:r>
            <a:r>
              <a:rPr lang="zh-CN" altLang="en-US" sz="1400" dirty="0"/>
              <a:t>密钥？ 在这里创建一个。</a:t>
            </a:r>
          </a:p>
          <a:p>
            <a:r>
              <a:rPr lang="en-US" altLang="zh-CN" sz="1400" dirty="0"/>
              <a:t>Mock</a:t>
            </a:r>
            <a:r>
              <a:rPr lang="zh-CN" altLang="en-US" sz="1400" dirty="0"/>
              <a:t>请求还接受另一个可选标题，  </a:t>
            </a:r>
            <a:r>
              <a:rPr lang="en-US" altLang="zh-CN" sz="1400" dirty="0"/>
              <a:t>x-mock-response-code</a:t>
            </a:r>
            <a:r>
              <a:rPr lang="zh-CN" altLang="en-US" sz="1400" dirty="0"/>
              <a:t>它指定返回的响应应该匹配的整数响应代码。例如，</a:t>
            </a:r>
            <a:r>
              <a:rPr lang="en-US" altLang="zh-CN" sz="1400" dirty="0"/>
              <a:t>500</a:t>
            </a:r>
            <a:r>
              <a:rPr lang="zh-CN" altLang="en-US" sz="1400" dirty="0"/>
              <a:t>将只返回</a:t>
            </a:r>
            <a:r>
              <a:rPr lang="en-US" altLang="zh-CN" sz="1400" dirty="0"/>
              <a:t>500</a:t>
            </a:r>
            <a:r>
              <a:rPr lang="zh-CN" altLang="en-US" sz="1400" dirty="0"/>
              <a:t>响应。如果未提供此标题，则将返回任何响应代码最接近的匹配项。</a:t>
            </a:r>
          </a:p>
        </p:txBody>
      </p:sp>
      <p:pic>
        <p:nvPicPr>
          <p:cNvPr id="5" name="图片 4">
            <a:extLst>
              <a:ext uri="{FF2B5EF4-FFF2-40B4-BE49-F238E27FC236}">
                <a16:creationId xmlns:a16="http://schemas.microsoft.com/office/drawing/2014/main" id="{485B646D-E123-4D8F-8040-E0A798CC0B40}"/>
              </a:ext>
            </a:extLst>
          </p:cNvPr>
          <p:cNvPicPr>
            <a:picLocks noChangeAspect="1"/>
          </p:cNvPicPr>
          <p:nvPr/>
        </p:nvPicPr>
        <p:blipFill>
          <a:blip r:embed="rId2"/>
          <a:stretch>
            <a:fillRect/>
          </a:stretch>
        </p:blipFill>
        <p:spPr>
          <a:xfrm>
            <a:off x="524003" y="1966265"/>
            <a:ext cx="5896403" cy="3178772"/>
          </a:xfrm>
          <a:prstGeom prst="rect">
            <a:avLst/>
          </a:prstGeom>
        </p:spPr>
      </p:pic>
    </p:spTree>
    <p:extLst>
      <p:ext uri="{BB962C8B-B14F-4D97-AF65-F5344CB8AC3E}">
        <p14:creationId xmlns:p14="http://schemas.microsoft.com/office/powerpoint/2010/main" val="376496364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a:extLst>
              <a:ext uri="{FF2B5EF4-FFF2-40B4-BE49-F238E27FC236}">
                <a16:creationId xmlns:a16="http://schemas.microsoft.com/office/drawing/2014/main" id="{00E3CB5D-9554-4A31-B91D-3EFB4BAE3BFA}"/>
              </a:ext>
            </a:extLst>
          </p:cNvPr>
          <p:cNvSpPr/>
          <p:nvPr/>
        </p:nvSpPr>
        <p:spPr>
          <a:xfrm>
            <a:off x="1362181" y="1944721"/>
            <a:ext cx="6857820" cy="2062103"/>
          </a:xfrm>
          <a:prstGeom prst="rect">
            <a:avLst/>
          </a:prstGeom>
        </p:spPr>
        <p:txBody>
          <a:bodyPr wrap="square">
            <a:spAutoFit/>
          </a:bodyPr>
          <a:lstStyle/>
          <a:p>
            <a:r>
              <a:rPr lang="zh-CN" altLang="en-US" sz="2000" b="1" dirty="0"/>
              <a:t>模拟请求和响应与示例</a:t>
            </a:r>
          </a:p>
          <a:p>
            <a:endParaRPr lang="zh-CN" altLang="en-US" dirty="0"/>
          </a:p>
          <a:p>
            <a:r>
              <a:rPr lang="zh-CN" altLang="en-US" dirty="0"/>
              <a:t>在上一个例子中，我们使用一个保存的响应来模拟我们的</a:t>
            </a:r>
            <a:r>
              <a:rPr lang="zh-CN" altLang="en-US"/>
              <a:t>集合。您也</a:t>
            </a:r>
            <a:r>
              <a:rPr lang="zh-CN" altLang="en-US" dirty="0"/>
              <a:t>可以在发送实际请求或设置单个端点返回响应之前，使用 </a:t>
            </a:r>
            <a:r>
              <a:rPr lang="en-US" altLang="zh-CN" dirty="0"/>
              <a:t>Postman</a:t>
            </a:r>
            <a:r>
              <a:rPr lang="zh-CN" altLang="en-US" dirty="0"/>
              <a:t>中的示例来模拟请求和响应。通过</a:t>
            </a:r>
            <a:r>
              <a:rPr lang="zh-CN" altLang="en-US"/>
              <a:t>示例，您可以</a:t>
            </a:r>
            <a:r>
              <a:rPr lang="zh-CN" altLang="en-US" dirty="0"/>
              <a:t>模拟原始响应并保存它们。</a:t>
            </a:r>
            <a:r>
              <a:rPr lang="zh-CN" altLang="en-US"/>
              <a:t>然后，您可以</a:t>
            </a:r>
            <a:r>
              <a:rPr lang="zh-CN" altLang="en-US" dirty="0"/>
              <a:t>使用</a:t>
            </a:r>
            <a:r>
              <a:rPr lang="en-US" altLang="zh-CN" dirty="0"/>
              <a:t>Postman</a:t>
            </a:r>
            <a:r>
              <a:rPr lang="zh-CN" altLang="en-US" dirty="0"/>
              <a:t>的模拟服务为每个用户生成一个模拟端点。</a:t>
            </a:r>
          </a:p>
        </p:txBody>
      </p:sp>
    </p:spTree>
    <p:extLst>
      <p:ext uri="{BB962C8B-B14F-4D97-AF65-F5344CB8AC3E}">
        <p14:creationId xmlns:p14="http://schemas.microsoft.com/office/powerpoint/2010/main" val="33758376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匹配算法</a:t>
            </a:r>
          </a:p>
        </p:txBody>
      </p:sp>
      <p:sp>
        <p:nvSpPr>
          <p:cNvPr id="3" name="矩形 2">
            <a:extLst>
              <a:ext uri="{FF2B5EF4-FFF2-40B4-BE49-F238E27FC236}">
                <a16:creationId xmlns:a16="http://schemas.microsoft.com/office/drawing/2014/main" id="{00E3CB5D-9554-4A31-B91D-3EFB4BAE3BFA}"/>
              </a:ext>
            </a:extLst>
          </p:cNvPr>
          <p:cNvSpPr/>
          <p:nvPr/>
        </p:nvSpPr>
        <p:spPr>
          <a:xfrm>
            <a:off x="663547" y="1563731"/>
            <a:ext cx="9385206" cy="923330"/>
          </a:xfrm>
          <a:prstGeom prst="rect">
            <a:avLst/>
          </a:prstGeom>
        </p:spPr>
        <p:txBody>
          <a:bodyPr wrap="square">
            <a:spAutoFit/>
          </a:bodyPr>
          <a:lstStyle/>
          <a:p>
            <a:r>
              <a:rPr lang="zh-CN" altLang="en-US" dirty="0"/>
              <a:t>使用</a:t>
            </a:r>
            <a:r>
              <a:rPr lang="en-US" altLang="zh-CN" dirty="0"/>
              <a:t>Postman</a:t>
            </a:r>
            <a:r>
              <a:rPr lang="zh-CN" altLang="en-US" dirty="0"/>
              <a:t>模拟服务需要以下内容：具有请求的集合，模拟服务器和保存的请求</a:t>
            </a:r>
            <a:r>
              <a:rPr lang="zh-CN" altLang="en-US"/>
              <a:t>示例。您可以</a:t>
            </a:r>
            <a:r>
              <a:rPr lang="zh-CN" altLang="en-US" dirty="0"/>
              <a:t>随时保存尽可能多的示例，并且模拟服务器可以预见地返回这些示例。但是，这个模拟究竟如何决定哪个例子返回呢？</a:t>
            </a:r>
          </a:p>
        </p:txBody>
      </p:sp>
      <p:sp>
        <p:nvSpPr>
          <p:cNvPr id="4" name="矩形 3">
            <a:extLst>
              <a:ext uri="{FF2B5EF4-FFF2-40B4-BE49-F238E27FC236}">
                <a16:creationId xmlns:a16="http://schemas.microsoft.com/office/drawing/2014/main" id="{AC80B31E-0764-4411-B1C1-80CA3AAD7920}"/>
              </a:ext>
            </a:extLst>
          </p:cNvPr>
          <p:cNvSpPr/>
          <p:nvPr/>
        </p:nvSpPr>
        <p:spPr>
          <a:xfrm>
            <a:off x="645859" y="2538039"/>
            <a:ext cx="5400675" cy="677108"/>
          </a:xfrm>
          <a:prstGeom prst="rect">
            <a:avLst/>
          </a:prstGeom>
        </p:spPr>
        <p:txBody>
          <a:bodyPr>
            <a:spAutoFit/>
          </a:bodyPr>
          <a:lstStyle/>
          <a:p>
            <a:r>
              <a:rPr lang="zh-CN" altLang="en-US" sz="2000" b="1" dirty="0"/>
              <a:t>模拟匹配算法</a:t>
            </a:r>
            <a:endParaRPr lang="zh-CN" altLang="en-US" dirty="0"/>
          </a:p>
          <a:p>
            <a:r>
              <a:rPr lang="zh-CN" altLang="en-US" dirty="0"/>
              <a:t>首先，我们以一个例子开始。</a:t>
            </a:r>
          </a:p>
        </p:txBody>
      </p:sp>
      <p:pic>
        <p:nvPicPr>
          <p:cNvPr id="5" name="图片 4">
            <a:extLst>
              <a:ext uri="{FF2B5EF4-FFF2-40B4-BE49-F238E27FC236}">
                <a16:creationId xmlns:a16="http://schemas.microsoft.com/office/drawing/2014/main" id="{8727DBD8-5EA2-4229-940A-7DC35D4A43F0}"/>
              </a:ext>
            </a:extLst>
          </p:cNvPr>
          <p:cNvPicPr>
            <a:picLocks noChangeAspect="1"/>
          </p:cNvPicPr>
          <p:nvPr/>
        </p:nvPicPr>
        <p:blipFill>
          <a:blip r:embed="rId2"/>
          <a:stretch>
            <a:fillRect/>
          </a:stretch>
        </p:blipFill>
        <p:spPr>
          <a:xfrm>
            <a:off x="4181507" y="2453274"/>
            <a:ext cx="4724276" cy="2754520"/>
          </a:xfrm>
          <a:prstGeom prst="rect">
            <a:avLst/>
          </a:prstGeom>
        </p:spPr>
      </p:pic>
      <p:sp>
        <p:nvSpPr>
          <p:cNvPr id="6" name="矩形 5">
            <a:extLst>
              <a:ext uri="{FF2B5EF4-FFF2-40B4-BE49-F238E27FC236}">
                <a16:creationId xmlns:a16="http://schemas.microsoft.com/office/drawing/2014/main" id="{F40CBA3D-05B3-4A53-93BA-D6B6DD432C1A}"/>
              </a:ext>
            </a:extLst>
          </p:cNvPr>
          <p:cNvSpPr/>
          <p:nvPr/>
        </p:nvSpPr>
        <p:spPr>
          <a:xfrm>
            <a:off x="663547" y="3266126"/>
            <a:ext cx="3081327" cy="2031325"/>
          </a:xfrm>
          <a:prstGeom prst="rect">
            <a:avLst/>
          </a:prstGeom>
        </p:spPr>
        <p:txBody>
          <a:bodyPr wrap="square">
            <a:spAutoFit/>
          </a:bodyPr>
          <a:lstStyle/>
          <a:p>
            <a:r>
              <a:rPr lang="zh-CN" altLang="en-US" dirty="0"/>
              <a:t>当使用</a:t>
            </a:r>
            <a:r>
              <a:rPr lang="en-US" altLang="zh-CN" dirty="0"/>
              <a:t>Postman Pro API</a:t>
            </a:r>
            <a:r>
              <a:rPr lang="zh-CN" altLang="en-US" dirty="0"/>
              <a:t>或</a:t>
            </a:r>
            <a:r>
              <a:rPr lang="en-US" altLang="zh-CN" dirty="0"/>
              <a:t>Postman</a:t>
            </a:r>
            <a:r>
              <a:rPr lang="zh-CN" altLang="en-US" dirty="0"/>
              <a:t>应用程序创建模拟时，会调用</a:t>
            </a:r>
            <a:r>
              <a:rPr lang="en-US" altLang="zh-CN" dirty="0"/>
              <a:t>Postman</a:t>
            </a:r>
            <a:r>
              <a:rPr lang="zh-CN" altLang="en-US" dirty="0"/>
              <a:t>服务器，将特定集合</a:t>
            </a:r>
            <a:r>
              <a:rPr lang="zh-CN" altLang="en-US"/>
              <a:t>（如果您选择</a:t>
            </a:r>
            <a:r>
              <a:rPr lang="zh-CN" altLang="en-US" dirty="0"/>
              <a:t>一个）与新创建的模拟相关联。</a:t>
            </a:r>
            <a:r>
              <a:rPr lang="en-US" altLang="zh-CN" dirty="0"/>
              <a:t>C1</a:t>
            </a:r>
            <a:r>
              <a:rPr lang="zh-CN" altLang="en-US" dirty="0"/>
              <a:t>我们刚刚嘲笑的集合现在与新的模拟有关</a:t>
            </a:r>
            <a:r>
              <a:rPr lang="en-US" altLang="zh-CN" dirty="0"/>
              <a:t>M1</a:t>
            </a:r>
            <a:r>
              <a:rPr lang="zh-CN" altLang="en-US" dirty="0"/>
              <a:t>。</a:t>
            </a:r>
          </a:p>
        </p:txBody>
      </p:sp>
    </p:spTree>
    <p:extLst>
      <p:ext uri="{BB962C8B-B14F-4D97-AF65-F5344CB8AC3E}">
        <p14:creationId xmlns:p14="http://schemas.microsoft.com/office/powerpoint/2010/main" val="30625912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匹配算法</a:t>
            </a:r>
          </a:p>
        </p:txBody>
      </p:sp>
      <p:sp>
        <p:nvSpPr>
          <p:cNvPr id="8" name="矩形 7">
            <a:extLst>
              <a:ext uri="{FF2B5EF4-FFF2-40B4-BE49-F238E27FC236}">
                <a16:creationId xmlns:a16="http://schemas.microsoft.com/office/drawing/2014/main" id="{E31FDD0F-1610-4A48-8209-EA65E535DDD8}"/>
              </a:ext>
            </a:extLst>
          </p:cNvPr>
          <p:cNvSpPr/>
          <p:nvPr/>
        </p:nvSpPr>
        <p:spPr>
          <a:xfrm>
            <a:off x="6772239" y="1563019"/>
            <a:ext cx="3200316" cy="2308324"/>
          </a:xfrm>
          <a:prstGeom prst="rect">
            <a:avLst/>
          </a:prstGeom>
        </p:spPr>
        <p:txBody>
          <a:bodyPr wrap="square">
            <a:spAutoFit/>
          </a:bodyPr>
          <a:lstStyle/>
          <a:p>
            <a:r>
              <a:rPr lang="zh-CN" altLang="en-US" dirty="0"/>
              <a:t>当我们</a:t>
            </a:r>
            <a:r>
              <a:rPr lang="en-US" altLang="zh-CN" dirty="0"/>
              <a:t>M1</a:t>
            </a:r>
            <a:r>
              <a:rPr lang="zh-CN" altLang="en-US" dirty="0"/>
              <a:t>通过</a:t>
            </a:r>
            <a:r>
              <a:rPr lang="en-US" altLang="zh-CN" dirty="0"/>
              <a:t>https://M1.mock.pstmn.ioPostman</a:t>
            </a:r>
            <a:r>
              <a:rPr lang="zh-CN" altLang="en-US" dirty="0"/>
              <a:t>应用程序中的模拟</a:t>
            </a:r>
            <a:r>
              <a:rPr lang="en-US" altLang="zh-CN" dirty="0"/>
              <a:t>URL </a:t>
            </a:r>
            <a:r>
              <a:rPr lang="zh-CN" altLang="en-US" dirty="0"/>
              <a:t>使用模拟时，模拟服务将在开始匹配过程之前从该特定集合的</a:t>
            </a:r>
            <a:r>
              <a:rPr lang="en-US" altLang="zh-CN" dirty="0"/>
              <a:t>Postman</a:t>
            </a:r>
            <a:r>
              <a:rPr lang="zh-CN" altLang="en-US" dirty="0"/>
              <a:t>服务器检索所有保存的示例。</a:t>
            </a:r>
          </a:p>
          <a:p>
            <a:endParaRPr lang="zh-CN" altLang="en-US" dirty="0"/>
          </a:p>
        </p:txBody>
      </p:sp>
      <p:pic>
        <p:nvPicPr>
          <p:cNvPr id="9" name="图片 8">
            <a:extLst>
              <a:ext uri="{FF2B5EF4-FFF2-40B4-BE49-F238E27FC236}">
                <a16:creationId xmlns:a16="http://schemas.microsoft.com/office/drawing/2014/main" id="{9084E26A-8189-41B9-A6DB-D070FF7968FE}"/>
              </a:ext>
            </a:extLst>
          </p:cNvPr>
          <p:cNvPicPr>
            <a:picLocks noChangeAspect="1"/>
          </p:cNvPicPr>
          <p:nvPr/>
        </p:nvPicPr>
        <p:blipFill>
          <a:blip r:embed="rId2"/>
          <a:stretch>
            <a:fillRect/>
          </a:stretch>
        </p:blipFill>
        <p:spPr>
          <a:xfrm>
            <a:off x="600201" y="1563019"/>
            <a:ext cx="5867115" cy="3658216"/>
          </a:xfrm>
          <a:prstGeom prst="rect">
            <a:avLst/>
          </a:prstGeom>
        </p:spPr>
      </p:pic>
    </p:spTree>
    <p:extLst>
      <p:ext uri="{BB962C8B-B14F-4D97-AF65-F5344CB8AC3E}">
        <p14:creationId xmlns:p14="http://schemas.microsoft.com/office/powerpoint/2010/main" val="3424833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
        <p:nvSpPr>
          <p:cNvPr id="3" name="文本框 2"/>
          <p:cNvSpPr txBox="1"/>
          <p:nvPr/>
        </p:nvSpPr>
        <p:spPr>
          <a:xfrm>
            <a:off x="8753387" y="847860"/>
            <a:ext cx="2209742" cy="2031325"/>
          </a:xfrm>
          <a:prstGeom prst="rect">
            <a:avLst/>
          </a:prstGeom>
          <a:noFill/>
        </p:spPr>
        <p:txBody>
          <a:bodyPr wrap="square" rtlCol="0">
            <a:spAutoFit/>
          </a:bodyPr>
          <a:lstStyle/>
          <a:p>
            <a:r>
              <a:rPr lang="en-US" altLang="zh-CN" b="1" dirty="0">
                <a:solidFill>
                  <a:schemeClr val="bg1"/>
                </a:solidFill>
              </a:rPr>
              <a:t>Method</a:t>
            </a:r>
          </a:p>
          <a:p>
            <a:pPr indent="457200"/>
            <a:r>
              <a:rPr lang="zh-CN" altLang="en-US" dirty="0">
                <a:solidFill>
                  <a:schemeClr val="bg1"/>
                </a:solidFill>
              </a:rPr>
              <a:t>使用控件下拉列表可以直接更改请求方法。请求</a:t>
            </a:r>
            <a:r>
              <a:rPr lang="en-US" altLang="zh-CN" dirty="0">
                <a:solidFill>
                  <a:schemeClr val="bg1"/>
                </a:solidFill>
              </a:rPr>
              <a:t>Body</a:t>
            </a:r>
            <a:r>
              <a:rPr lang="zh-CN" altLang="en-US" dirty="0">
                <a:solidFill>
                  <a:schemeClr val="bg1"/>
                </a:solidFill>
              </a:rPr>
              <a:t>编辑器区域将根据方法是否可以附加</a:t>
            </a:r>
            <a:r>
              <a:rPr lang="en-US" altLang="zh-CN" dirty="0">
                <a:solidFill>
                  <a:schemeClr val="bg1"/>
                </a:solidFill>
              </a:rPr>
              <a:t>Body</a:t>
            </a:r>
            <a:r>
              <a:rPr lang="zh-CN" altLang="en-US" dirty="0">
                <a:solidFill>
                  <a:schemeClr val="bg1"/>
                </a:solidFill>
              </a:rPr>
              <a:t>而改变。</a:t>
            </a:r>
          </a:p>
        </p:txBody>
      </p:sp>
      <p:pic>
        <p:nvPicPr>
          <p:cNvPr id="4" name="图片 3"/>
          <p:cNvPicPr>
            <a:picLocks noChangeAspect="1"/>
          </p:cNvPicPr>
          <p:nvPr/>
        </p:nvPicPr>
        <p:blipFill>
          <a:blip r:embed="rId2"/>
          <a:stretch>
            <a:fillRect/>
          </a:stretch>
        </p:blipFill>
        <p:spPr>
          <a:xfrm>
            <a:off x="524003" y="847860"/>
            <a:ext cx="8047536" cy="5155668"/>
          </a:xfrm>
          <a:prstGeom prst="rect">
            <a:avLst/>
          </a:prstGeom>
        </p:spPr>
      </p:pic>
    </p:spTree>
    <p:extLst>
      <p:ext uri="{BB962C8B-B14F-4D97-AF65-F5344CB8AC3E}">
        <p14:creationId xmlns:p14="http://schemas.microsoft.com/office/powerpoint/2010/main" val="38755343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匹配算法</a:t>
            </a:r>
          </a:p>
        </p:txBody>
      </p:sp>
      <p:sp>
        <p:nvSpPr>
          <p:cNvPr id="4" name="矩形 3">
            <a:extLst>
              <a:ext uri="{FF2B5EF4-FFF2-40B4-BE49-F238E27FC236}">
                <a16:creationId xmlns:a16="http://schemas.microsoft.com/office/drawing/2014/main" id="{9C082973-8E1C-45A6-BCA8-81468A7B50EB}"/>
              </a:ext>
            </a:extLst>
          </p:cNvPr>
          <p:cNvSpPr/>
          <p:nvPr/>
        </p:nvSpPr>
        <p:spPr>
          <a:xfrm>
            <a:off x="6772239" y="1411335"/>
            <a:ext cx="3525663" cy="4212500"/>
          </a:xfrm>
          <a:prstGeom prst="rect">
            <a:avLst/>
          </a:prstGeom>
        </p:spPr>
        <p:txBody>
          <a:bodyPr wrap="square">
            <a:spAutoFit/>
          </a:bodyPr>
          <a:lstStyle/>
          <a:p>
            <a:pPr>
              <a:lnSpc>
                <a:spcPts val="1850"/>
              </a:lnSpc>
            </a:pPr>
            <a:r>
              <a:rPr lang="zh-CN" altLang="en-US" sz="1400" dirty="0"/>
              <a:t>现在，</a:t>
            </a:r>
            <a:r>
              <a:rPr lang="en-US" altLang="zh-CN" sz="1400" dirty="0"/>
              <a:t>mock</a:t>
            </a:r>
            <a:r>
              <a:rPr lang="zh-CN" altLang="en-US" sz="1400" dirty="0"/>
              <a:t>服务具有当前集合的所有保存的示例，现在将将传入的请求与最接近的匹配示例进行迭代配对。</a:t>
            </a:r>
          </a:p>
          <a:p>
            <a:pPr>
              <a:lnSpc>
                <a:spcPts val="1850"/>
              </a:lnSpc>
            </a:pPr>
            <a:endParaRPr lang="zh-CN" altLang="en-US" sz="1400" dirty="0"/>
          </a:p>
          <a:p>
            <a:pPr>
              <a:lnSpc>
                <a:spcPts val="1850"/>
              </a:lnSpc>
            </a:pPr>
            <a:r>
              <a:rPr lang="zh-CN" altLang="en-US" sz="1400" dirty="0"/>
              <a:t>传入请求可以具有多个可配置变量，例如</a:t>
            </a:r>
            <a:r>
              <a:rPr lang="en-US" altLang="zh-CN" sz="1400" dirty="0" err="1"/>
              <a:t>requestMethod</a:t>
            </a:r>
            <a:r>
              <a:rPr lang="zh-CN" altLang="en-US" sz="1400" dirty="0"/>
              <a:t>和</a:t>
            </a:r>
            <a:r>
              <a:rPr lang="en-US" altLang="zh-CN" sz="1400" dirty="0" err="1"/>
              <a:t>mockPath</a:t>
            </a:r>
            <a:r>
              <a:rPr lang="zh-CN" altLang="en-US" sz="1400" dirty="0"/>
              <a:t>。该</a:t>
            </a:r>
            <a:r>
              <a:rPr lang="en-US" altLang="zh-CN" sz="1400" dirty="0" err="1"/>
              <a:t>requestMethod</a:t>
            </a:r>
            <a:r>
              <a:rPr lang="zh-CN" altLang="en-US" sz="1400" dirty="0"/>
              <a:t>变量对应于任何有效的</a:t>
            </a:r>
            <a:r>
              <a:rPr lang="en-US" altLang="zh-CN" sz="1400" dirty="0"/>
              <a:t>HTTP</a:t>
            </a:r>
            <a:r>
              <a:rPr lang="zh-CN" altLang="en-US" sz="1400" dirty="0"/>
              <a:t>请求方法（例如</a:t>
            </a:r>
            <a:r>
              <a:rPr lang="en-US" altLang="zh-CN" sz="1400" dirty="0"/>
              <a:t>GET</a:t>
            </a:r>
            <a:r>
              <a:rPr lang="zh-CN" altLang="en-US" sz="1400" dirty="0"/>
              <a:t>，</a:t>
            </a:r>
            <a:r>
              <a:rPr lang="en-US" altLang="zh-CN" sz="1400" dirty="0"/>
              <a:t>POST</a:t>
            </a:r>
            <a:r>
              <a:rPr lang="zh-CN" altLang="en-US" sz="1400" dirty="0"/>
              <a:t>，</a:t>
            </a:r>
            <a:r>
              <a:rPr lang="en-US" altLang="zh-CN" sz="1400" dirty="0"/>
              <a:t>PUT</a:t>
            </a:r>
            <a:r>
              <a:rPr lang="zh-CN" altLang="en-US" sz="1400" dirty="0"/>
              <a:t>，</a:t>
            </a:r>
            <a:r>
              <a:rPr lang="en-US" altLang="zh-CN" sz="1400" dirty="0"/>
              <a:t>PATCH</a:t>
            </a:r>
            <a:r>
              <a:rPr lang="zh-CN" altLang="en-US" sz="1400" dirty="0"/>
              <a:t>，</a:t>
            </a:r>
            <a:r>
              <a:rPr lang="en-US" altLang="zh-CN" sz="1400" dirty="0"/>
              <a:t>DELETE</a:t>
            </a:r>
            <a:r>
              <a:rPr lang="zh-CN" altLang="en-US" sz="1400" dirty="0"/>
              <a:t>，等等），并且</a:t>
            </a:r>
            <a:r>
              <a:rPr lang="en-US" altLang="zh-CN" sz="1400" dirty="0" err="1"/>
              <a:t>mockPath</a:t>
            </a:r>
            <a:r>
              <a:rPr lang="zh-CN" altLang="en-US" sz="1400" dirty="0"/>
              <a:t>是指任何有效的字符串路径（例如</a:t>
            </a:r>
            <a:r>
              <a:rPr lang="en-US" altLang="zh-CN" sz="1400" dirty="0"/>
              <a:t>/</a:t>
            </a:r>
            <a:r>
              <a:rPr lang="zh-CN" altLang="en-US" sz="1400" dirty="0"/>
              <a:t>，</a:t>
            </a:r>
            <a:r>
              <a:rPr lang="en-US" altLang="zh-CN" sz="1400" dirty="0"/>
              <a:t>/test</a:t>
            </a:r>
            <a:r>
              <a:rPr lang="zh-CN" altLang="en-US" sz="1400" dirty="0"/>
              <a:t>，</a:t>
            </a:r>
            <a:r>
              <a:rPr lang="en-US" altLang="zh-CN" sz="1400" dirty="0"/>
              <a:t>/test/path</a:t>
            </a:r>
            <a:r>
              <a:rPr lang="zh-CN" altLang="en-US" sz="1400" dirty="0"/>
              <a:t>，</a:t>
            </a:r>
            <a:r>
              <a:rPr lang="en-US" altLang="zh-CN" sz="1400" dirty="0"/>
              <a:t>/test/path/1</a:t>
            </a:r>
            <a:r>
              <a:rPr lang="zh-CN" altLang="en-US" sz="1400" dirty="0"/>
              <a:t>）。</a:t>
            </a:r>
          </a:p>
          <a:p>
            <a:pPr>
              <a:lnSpc>
                <a:spcPts val="1850"/>
              </a:lnSpc>
            </a:pPr>
            <a:endParaRPr lang="zh-CN" altLang="en-US" sz="1400" dirty="0"/>
          </a:p>
          <a:p>
            <a:pPr>
              <a:lnSpc>
                <a:spcPts val="1850"/>
              </a:lnSpc>
            </a:pPr>
            <a:r>
              <a:rPr lang="zh-CN" altLang="en-US" sz="1400" dirty="0"/>
              <a:t>请求需要</a:t>
            </a:r>
            <a:r>
              <a:rPr lang="en-US" altLang="zh-CN" sz="1400" dirty="0"/>
              <a:t>x-</a:t>
            </a:r>
            <a:r>
              <a:rPr lang="en-US" altLang="zh-CN" sz="1400" dirty="0" err="1"/>
              <a:t>api</a:t>
            </a:r>
            <a:r>
              <a:rPr lang="en-US" altLang="zh-CN" sz="1400" dirty="0"/>
              <a:t>-key</a:t>
            </a:r>
            <a:r>
              <a:rPr lang="zh-CN" altLang="en-US" sz="1400" dirty="0"/>
              <a:t>与</a:t>
            </a:r>
            <a:r>
              <a:rPr lang="en-US" altLang="zh-CN" sz="1400" dirty="0"/>
              <a:t>Postman Pro API</a:t>
            </a:r>
            <a:r>
              <a:rPr lang="zh-CN" altLang="en-US" sz="1400" dirty="0"/>
              <a:t>密钥相对应的认证报头，并且可选地接受</a:t>
            </a:r>
            <a:r>
              <a:rPr lang="en-US" altLang="zh-CN" sz="1400" dirty="0"/>
              <a:t>x-mock-response-code</a:t>
            </a:r>
            <a:r>
              <a:rPr lang="zh-CN" altLang="en-US" sz="1400" dirty="0"/>
              <a:t>与模拟请求的期望响应代码相对应的报头。例如，你可以要求</a:t>
            </a:r>
            <a:r>
              <a:rPr lang="en-US" altLang="zh-CN" sz="1400" dirty="0"/>
              <a:t>200</a:t>
            </a:r>
            <a:r>
              <a:rPr lang="zh-CN" altLang="en-US" sz="1400" dirty="0"/>
              <a:t>，</a:t>
            </a:r>
            <a:r>
              <a:rPr lang="en-US" altLang="zh-CN" sz="1400" dirty="0"/>
              <a:t>400</a:t>
            </a:r>
            <a:r>
              <a:rPr lang="zh-CN" altLang="en-US" sz="1400" dirty="0"/>
              <a:t>，</a:t>
            </a:r>
            <a:r>
              <a:rPr lang="en-US" altLang="zh-CN" sz="1400" dirty="0"/>
              <a:t>404</a:t>
            </a:r>
            <a:r>
              <a:rPr lang="zh-CN" altLang="en-US" sz="1400" dirty="0"/>
              <a:t>，或</a:t>
            </a:r>
            <a:r>
              <a:rPr lang="en-US" altLang="zh-CN" sz="1400" dirty="0"/>
              <a:t>500</a:t>
            </a:r>
            <a:r>
              <a:rPr lang="zh-CN" altLang="en-US" sz="1400" dirty="0"/>
              <a:t>特定端点响应。</a:t>
            </a:r>
          </a:p>
        </p:txBody>
      </p:sp>
      <p:pic>
        <p:nvPicPr>
          <p:cNvPr id="5" name="图片 4">
            <a:extLst>
              <a:ext uri="{FF2B5EF4-FFF2-40B4-BE49-F238E27FC236}">
                <a16:creationId xmlns:a16="http://schemas.microsoft.com/office/drawing/2014/main" id="{BCBFF1CE-5645-4688-822C-EBE352A71C0D}"/>
              </a:ext>
            </a:extLst>
          </p:cNvPr>
          <p:cNvPicPr>
            <a:picLocks noChangeAspect="1"/>
          </p:cNvPicPr>
          <p:nvPr/>
        </p:nvPicPr>
        <p:blipFill>
          <a:blip r:embed="rId2"/>
          <a:stretch>
            <a:fillRect/>
          </a:stretch>
        </p:blipFill>
        <p:spPr>
          <a:xfrm>
            <a:off x="579916" y="1563731"/>
            <a:ext cx="6192323" cy="2838148"/>
          </a:xfrm>
          <a:prstGeom prst="rect">
            <a:avLst/>
          </a:prstGeom>
        </p:spPr>
      </p:pic>
    </p:spTree>
    <p:extLst>
      <p:ext uri="{BB962C8B-B14F-4D97-AF65-F5344CB8AC3E}">
        <p14:creationId xmlns:p14="http://schemas.microsoft.com/office/powerpoint/2010/main" val="9777919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匹配算法</a:t>
            </a:r>
          </a:p>
        </p:txBody>
      </p:sp>
      <p:sp>
        <p:nvSpPr>
          <p:cNvPr id="5" name="矩形 4">
            <a:extLst>
              <a:ext uri="{FF2B5EF4-FFF2-40B4-BE49-F238E27FC236}">
                <a16:creationId xmlns:a16="http://schemas.microsoft.com/office/drawing/2014/main" id="{D0774C20-DE0C-4C5F-A66E-C869F4BEA652}"/>
              </a:ext>
            </a:extLst>
          </p:cNvPr>
          <p:cNvSpPr/>
          <p:nvPr/>
        </p:nvSpPr>
        <p:spPr>
          <a:xfrm>
            <a:off x="524003" y="1335137"/>
            <a:ext cx="7467404" cy="338554"/>
          </a:xfrm>
          <a:prstGeom prst="rect">
            <a:avLst/>
          </a:prstGeom>
        </p:spPr>
        <p:txBody>
          <a:bodyPr wrap="square">
            <a:spAutoFit/>
          </a:bodyPr>
          <a:lstStyle/>
          <a:p>
            <a:r>
              <a:rPr lang="zh-CN" altLang="en-US" sz="1600" b="1" dirty="0"/>
              <a:t>记住这些各种可配置元素，让我们来看一下匹配的算法逻辑。</a:t>
            </a:r>
          </a:p>
        </p:txBody>
      </p:sp>
      <p:graphicFrame>
        <p:nvGraphicFramePr>
          <p:cNvPr id="6" name="表格 5">
            <a:extLst>
              <a:ext uri="{FF2B5EF4-FFF2-40B4-BE49-F238E27FC236}">
                <a16:creationId xmlns:a16="http://schemas.microsoft.com/office/drawing/2014/main" id="{984BCA04-C38E-470E-9CFA-C05F8B8DEF91}"/>
              </a:ext>
            </a:extLst>
          </p:cNvPr>
          <p:cNvGraphicFramePr>
            <a:graphicFrameLocks noGrp="1"/>
          </p:cNvGraphicFramePr>
          <p:nvPr>
            <p:extLst>
              <p:ext uri="{D42A27DB-BD31-4B8C-83A1-F6EECF244321}">
                <p14:modId xmlns:p14="http://schemas.microsoft.com/office/powerpoint/2010/main" val="3730822556"/>
              </p:ext>
            </p:extLst>
          </p:nvPr>
        </p:nvGraphicFramePr>
        <p:xfrm>
          <a:off x="524003" y="1639929"/>
          <a:ext cx="9753344" cy="4123592"/>
        </p:xfrm>
        <a:graphic>
          <a:graphicData uri="http://schemas.openxmlformats.org/drawingml/2006/table">
            <a:tbl>
              <a:tblPr firstRow="1" bandRow="1">
                <a:tableStyleId>{5C22544A-7EE6-4342-B048-85BDC9FD1C3A}</a:tableStyleId>
              </a:tblPr>
              <a:tblGrid>
                <a:gridCol w="2432238">
                  <a:extLst>
                    <a:ext uri="{9D8B030D-6E8A-4147-A177-3AD203B41FA5}">
                      <a16:colId xmlns:a16="http://schemas.microsoft.com/office/drawing/2014/main" val="1728839282"/>
                    </a:ext>
                  </a:extLst>
                </a:gridCol>
                <a:gridCol w="7321106">
                  <a:extLst>
                    <a:ext uri="{9D8B030D-6E8A-4147-A177-3AD203B41FA5}">
                      <a16:colId xmlns:a16="http://schemas.microsoft.com/office/drawing/2014/main" val="2564902063"/>
                    </a:ext>
                  </a:extLst>
                </a:gridCol>
              </a:tblGrid>
              <a:tr h="433063">
                <a:tc>
                  <a:txBody>
                    <a:bodyPr/>
                    <a:lstStyle/>
                    <a:p>
                      <a:pPr marL="0" marR="0" lvl="0" indent="0" algn="l" defTabSz="810067" rtl="0" eaLnBrk="1" fontAlgn="auto" latinLnBrk="0" hangingPunct="1">
                        <a:lnSpc>
                          <a:spcPct val="100000"/>
                        </a:lnSpc>
                        <a:spcBef>
                          <a:spcPts val="0"/>
                        </a:spcBef>
                        <a:spcAft>
                          <a:spcPts val="0"/>
                        </a:spcAft>
                        <a:buClrTx/>
                        <a:buSzTx/>
                        <a:buFontTx/>
                        <a:buNone/>
                        <a:tabLst/>
                        <a:defRPr/>
                      </a:pPr>
                      <a:r>
                        <a:rPr lang="en-US" altLang="zh-CN" sz="1400" dirty="0"/>
                        <a:t>1.</a:t>
                      </a:r>
                      <a:r>
                        <a:rPr lang="zh-CN" altLang="en-US" sz="1400" dirty="0"/>
                        <a:t>正确格式化的响应</a:t>
                      </a:r>
                    </a:p>
                    <a:p>
                      <a:endParaRPr lang="zh-CN" altLang="en-US" sz="1400" dirty="0"/>
                    </a:p>
                  </a:txBody>
                  <a:tcPr/>
                </a:tc>
                <a:tc>
                  <a:txBody>
                    <a:bodyPr/>
                    <a:lstStyle/>
                    <a:p>
                      <a:pPr marL="0" marR="0" lvl="0" indent="0" algn="l" defTabSz="810067" rtl="0" eaLnBrk="1" fontAlgn="auto" latinLnBrk="0" hangingPunct="1">
                        <a:lnSpc>
                          <a:spcPct val="100000"/>
                        </a:lnSpc>
                        <a:spcBef>
                          <a:spcPts val="0"/>
                        </a:spcBef>
                        <a:spcAft>
                          <a:spcPts val="0"/>
                        </a:spcAft>
                        <a:buClrTx/>
                        <a:buSzTx/>
                        <a:buFontTx/>
                        <a:buNone/>
                        <a:tabLst/>
                        <a:defRPr/>
                      </a:pPr>
                      <a:r>
                        <a:rPr lang="zh-CN" altLang="en-US" sz="1400" dirty="0"/>
                        <a:t>任何不符合预期格式的响应都将从匹配过程中删除。</a:t>
                      </a:r>
                    </a:p>
                    <a:p>
                      <a:endParaRPr lang="zh-CN" altLang="en-US" sz="1400" dirty="0"/>
                    </a:p>
                  </a:txBody>
                  <a:tcPr/>
                </a:tc>
                <a:extLst>
                  <a:ext uri="{0D108BD9-81ED-4DB2-BD59-A6C34878D82A}">
                    <a16:rowId xmlns:a16="http://schemas.microsoft.com/office/drawing/2014/main" val="325621320"/>
                  </a:ext>
                </a:extLst>
              </a:tr>
              <a:tr h="980810">
                <a:tc>
                  <a:txBody>
                    <a:bodyPr/>
                    <a:lstStyle/>
                    <a:p>
                      <a:pPr marL="0" marR="0" lvl="0" indent="0" algn="l" defTabSz="810067" rtl="0" eaLnBrk="1" fontAlgn="auto" latinLnBrk="0" hangingPunct="1">
                        <a:lnSpc>
                          <a:spcPct val="100000"/>
                        </a:lnSpc>
                        <a:spcBef>
                          <a:spcPts val="0"/>
                        </a:spcBef>
                        <a:spcAft>
                          <a:spcPts val="0"/>
                        </a:spcAft>
                        <a:buClrTx/>
                        <a:buSzTx/>
                        <a:buFontTx/>
                        <a:buNone/>
                        <a:tabLst/>
                        <a:defRPr/>
                      </a:pPr>
                      <a:r>
                        <a:rPr lang="en-US" altLang="zh-CN" sz="1400" dirty="0"/>
                        <a:t>2.HTTP</a:t>
                      </a:r>
                      <a:r>
                        <a:rPr lang="zh-CN" altLang="en-US" sz="1400" dirty="0"/>
                        <a:t>方法</a:t>
                      </a:r>
                    </a:p>
                    <a:p>
                      <a:endParaRPr lang="zh-CN" altLang="en-US" sz="1400" dirty="0"/>
                    </a:p>
                  </a:txBody>
                  <a:tcPr/>
                </a:tc>
                <a:tc>
                  <a:txBody>
                    <a:bodyPr/>
                    <a:lstStyle/>
                    <a:p>
                      <a:r>
                        <a:rPr lang="zh-CN" altLang="en-US" sz="1400" dirty="0"/>
                        <a:t>任何与</a:t>
                      </a:r>
                      <a:r>
                        <a:rPr lang="en-US" altLang="zh-CN" sz="1400" dirty="0"/>
                        <a:t>HTTP</a:t>
                      </a:r>
                      <a:r>
                        <a:rPr lang="zh-CN" altLang="en-US" sz="1400" dirty="0"/>
                        <a:t>方法类型不同的响应将从匹配过程中删除。例如：如果你发送的模拟请求是</a:t>
                      </a:r>
                      <a:r>
                        <a:rPr lang="en-US" altLang="zh-CN" sz="1400" dirty="0"/>
                        <a:t>POST</a:t>
                      </a:r>
                      <a:r>
                        <a:rPr lang="zh-CN" altLang="en-US" sz="1400" dirty="0"/>
                        <a:t>对</a:t>
                      </a:r>
                      <a:r>
                        <a:rPr lang="en-US" altLang="zh-CN" sz="1400" dirty="0"/>
                        <a:t>https://M1.mock.pstmn.io/test</a:t>
                      </a:r>
                      <a:r>
                        <a:rPr lang="zh-CN" altLang="en-US" sz="1400" dirty="0"/>
                        <a:t>所有保存的例子，其方法类型是不是</a:t>
                      </a:r>
                      <a:r>
                        <a:rPr lang="en-US" altLang="zh-CN" sz="1400" dirty="0"/>
                        <a:t>POST</a:t>
                      </a:r>
                      <a:r>
                        <a:rPr lang="zh-CN" altLang="en-US" sz="1400" dirty="0"/>
                        <a:t>会被忽略。</a:t>
                      </a:r>
                    </a:p>
                    <a:p>
                      <a:endParaRPr lang="zh-CN" altLang="en-US" sz="1400" dirty="0"/>
                    </a:p>
                    <a:p>
                      <a:endParaRPr lang="zh-CN" altLang="en-US" sz="1400" dirty="0"/>
                    </a:p>
                  </a:txBody>
                  <a:tcPr/>
                </a:tc>
                <a:extLst>
                  <a:ext uri="{0D108BD9-81ED-4DB2-BD59-A6C34878D82A}">
                    <a16:rowId xmlns:a16="http://schemas.microsoft.com/office/drawing/2014/main" val="3036053794"/>
                  </a:ext>
                </a:extLst>
              </a:tr>
              <a:tr h="2624622">
                <a:tc>
                  <a:txBody>
                    <a:bodyPr/>
                    <a:lstStyle/>
                    <a:p>
                      <a:pPr marL="0" marR="0" lvl="0" indent="0" algn="l" defTabSz="810067" rtl="0" eaLnBrk="1" fontAlgn="auto" latinLnBrk="0" hangingPunct="1">
                        <a:lnSpc>
                          <a:spcPct val="100000"/>
                        </a:lnSpc>
                        <a:spcBef>
                          <a:spcPts val="0"/>
                        </a:spcBef>
                        <a:spcAft>
                          <a:spcPts val="0"/>
                        </a:spcAft>
                        <a:buClrTx/>
                        <a:buSzTx/>
                        <a:buFontTx/>
                        <a:buNone/>
                        <a:tabLst/>
                        <a:defRPr/>
                      </a:pPr>
                      <a:r>
                        <a:rPr lang="en-US" altLang="zh-CN" sz="1400" dirty="0"/>
                        <a:t>3.</a:t>
                      </a:r>
                      <a:r>
                        <a:rPr lang="zh-CN" altLang="en-US" sz="1400" dirty="0"/>
                        <a:t>按网址过滤</a:t>
                      </a:r>
                    </a:p>
                    <a:p>
                      <a:endParaRPr lang="zh-CN" altLang="en-US" sz="1400" dirty="0"/>
                    </a:p>
                  </a:txBody>
                  <a:tcPr/>
                </a:tc>
                <a:tc>
                  <a:txBody>
                    <a:bodyPr/>
                    <a:lstStyle/>
                    <a:p>
                      <a:endParaRPr lang="zh-CN" altLang="en-US" sz="1400" dirty="0"/>
                    </a:p>
                    <a:p>
                      <a:r>
                        <a:rPr lang="zh-CN" altLang="en-US" sz="1400" dirty="0"/>
                        <a:t>匹配过程现在将检查每个保存的示例，并迭代所有可能性。将</a:t>
                      </a:r>
                      <a:r>
                        <a:rPr lang="en-US" altLang="zh-CN" sz="1400" dirty="0" err="1"/>
                        <a:t>mockPath</a:t>
                      </a:r>
                      <a:r>
                        <a:rPr lang="zh-CN" altLang="en-US" sz="1400" dirty="0"/>
                        <a:t>输入的</a:t>
                      </a:r>
                      <a:r>
                        <a:rPr lang="en-US" altLang="zh-CN" sz="1400" dirty="0"/>
                        <a:t>URL</a:t>
                      </a:r>
                      <a:r>
                        <a:rPr lang="zh-CN" altLang="en-US" sz="1400" dirty="0"/>
                        <a:t>与保存的示例进行比较。如果输入的网址是</a:t>
                      </a:r>
                      <a:r>
                        <a:rPr lang="en-US" altLang="zh-CN" sz="1400" dirty="0"/>
                        <a:t>https://M1.mock.pstmn.io/test</a:t>
                      </a:r>
                      <a:r>
                        <a:rPr lang="zh-CN" altLang="en-US" sz="1400" dirty="0"/>
                        <a:t>，目前正在审查的例子有一个</a:t>
                      </a:r>
                      <a:r>
                        <a:rPr lang="en-US" altLang="zh-CN" sz="1400" dirty="0"/>
                        <a:t>URL https://google.com/help</a:t>
                      </a:r>
                      <a:r>
                        <a:rPr lang="zh-CN" altLang="en-US" sz="1400" dirty="0"/>
                        <a:t>，模拟服务会比较</a:t>
                      </a:r>
                      <a:r>
                        <a:rPr lang="en-US" altLang="zh-CN" sz="1400" dirty="0"/>
                        <a:t>/test</a:t>
                      </a:r>
                      <a:r>
                        <a:rPr lang="zh-CN" altLang="en-US" sz="1400" dirty="0"/>
                        <a:t>有</a:t>
                      </a:r>
                      <a:r>
                        <a:rPr lang="en-US" altLang="zh-CN" sz="1400" dirty="0"/>
                        <a:t>/help</a:t>
                      </a:r>
                      <a:r>
                        <a:rPr lang="zh-CN" altLang="en-US" sz="1400" dirty="0"/>
                        <a:t>。比较</a:t>
                      </a:r>
                      <a:r>
                        <a:rPr lang="en-US" altLang="zh-CN" sz="1400" dirty="0"/>
                        <a:t>URL</a:t>
                      </a:r>
                      <a:r>
                        <a:rPr lang="zh-CN" altLang="en-US" sz="1400" dirty="0"/>
                        <a:t>时，会进行一步一步的匹配。匹配算法遍历的每个连续步骤减少了当前示例响应的匹配阈值</a:t>
                      </a:r>
                      <a:endParaRPr lang="en-US" altLang="zh-CN" sz="1400" dirty="0"/>
                    </a:p>
                    <a:p>
                      <a:r>
                        <a:rPr lang="zh-CN" altLang="en-US" sz="1400" dirty="0"/>
                        <a:t>例如：</a:t>
                      </a:r>
                    </a:p>
                    <a:p>
                      <a:pPr marL="285750" indent="-285750">
                        <a:buFont typeface="Arial" panose="020B0604020202020204" pitchFamily="34" charset="0"/>
                        <a:buChar char="•"/>
                      </a:pPr>
                      <a:r>
                        <a:rPr lang="zh-CN" altLang="en-US" sz="1400" dirty="0"/>
                        <a:t>尝试将输入路径与示例路径完全一致。最大值设置为匹配阈值。</a:t>
                      </a:r>
                    </a:p>
                    <a:p>
                      <a:pPr marL="285750" indent="-285750">
                        <a:buFont typeface="Arial" panose="020B0604020202020204" pitchFamily="34" charset="0"/>
                        <a:buChar char="•"/>
                      </a:pPr>
                      <a:r>
                        <a:rPr lang="zh-CN" altLang="en-US" sz="1400" dirty="0"/>
                        <a:t>尝试剥离尾部斜杠，并将输入路径与示例路径相匹配。阈值降低一定值</a:t>
                      </a:r>
                      <a:r>
                        <a:rPr lang="en-US" altLang="zh-CN" sz="1400" dirty="0"/>
                        <a:t>n</a:t>
                      </a:r>
                      <a:r>
                        <a:rPr lang="zh-CN" altLang="en-US" sz="1400" dirty="0"/>
                        <a:t>。</a:t>
                      </a:r>
                    </a:p>
                    <a:p>
                      <a:pPr marL="285750" indent="-285750">
                        <a:buFont typeface="Arial" panose="020B0604020202020204" pitchFamily="34" charset="0"/>
                        <a:buChar char="•"/>
                      </a:pPr>
                      <a:r>
                        <a:rPr lang="zh-CN" altLang="en-US" sz="1400" dirty="0"/>
                        <a:t>尝试另外小写输入路径和示例路径阈值减小一个更大的值</a:t>
                      </a:r>
                      <a:r>
                        <a:rPr lang="en-US" altLang="zh-CN" sz="1400" dirty="0"/>
                        <a:t>n + m</a:t>
                      </a:r>
                      <a:r>
                        <a:rPr lang="zh-CN" altLang="en-US" sz="1400" dirty="0"/>
                        <a:t>。</a:t>
                      </a:r>
                    </a:p>
                    <a:p>
                      <a:pPr marL="285750" indent="-285750">
                        <a:buFont typeface="Arial" panose="020B0604020202020204" pitchFamily="34" charset="0"/>
                        <a:buChar char="•"/>
                      </a:pPr>
                      <a:r>
                        <a:rPr lang="zh-CN" altLang="en-US" sz="1400" dirty="0"/>
                        <a:t>尝试从输入路径和示例路径中另外删除字母数字。门槛进一步下降</a:t>
                      </a:r>
                      <a:r>
                        <a:rPr lang="en-US" altLang="zh-CN" sz="1400" dirty="0"/>
                        <a:t>n + 2m</a:t>
                      </a:r>
                      <a:r>
                        <a:rPr lang="zh-CN" altLang="en-US" sz="1400" dirty="0"/>
                        <a:t>。</a:t>
                      </a:r>
                    </a:p>
                    <a:p>
                      <a:pPr marL="285750" indent="-285750">
                        <a:buFont typeface="Arial" panose="020B0604020202020204" pitchFamily="34" charset="0"/>
                        <a:buChar char="•"/>
                      </a:pPr>
                      <a:r>
                        <a:rPr lang="zh-CN" altLang="en-US" sz="1400" dirty="0"/>
                        <a:t>如果所有步骤都失败，则此保存的示例不是符合条件的响应。</a:t>
                      </a:r>
                    </a:p>
                  </a:txBody>
                  <a:tcPr/>
                </a:tc>
                <a:extLst>
                  <a:ext uri="{0D108BD9-81ED-4DB2-BD59-A6C34878D82A}">
                    <a16:rowId xmlns:a16="http://schemas.microsoft.com/office/drawing/2014/main" val="2347582519"/>
                  </a:ext>
                </a:extLst>
              </a:tr>
            </a:tbl>
          </a:graphicData>
        </a:graphic>
      </p:graphicFrame>
    </p:spTree>
    <p:extLst>
      <p:ext uri="{BB962C8B-B14F-4D97-AF65-F5344CB8AC3E}">
        <p14:creationId xmlns:p14="http://schemas.microsoft.com/office/powerpoint/2010/main" val="4400392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匹配算法</a:t>
            </a:r>
          </a:p>
        </p:txBody>
      </p:sp>
      <p:graphicFrame>
        <p:nvGraphicFramePr>
          <p:cNvPr id="3" name="表格 2">
            <a:extLst>
              <a:ext uri="{FF2B5EF4-FFF2-40B4-BE49-F238E27FC236}">
                <a16:creationId xmlns:a16="http://schemas.microsoft.com/office/drawing/2014/main" id="{67B666E0-7402-43A4-923E-56068B28FFD6}"/>
              </a:ext>
            </a:extLst>
          </p:cNvPr>
          <p:cNvGraphicFramePr>
            <a:graphicFrameLocks noGrp="1"/>
          </p:cNvGraphicFramePr>
          <p:nvPr>
            <p:extLst>
              <p:ext uri="{D42A27DB-BD31-4B8C-83A1-F6EECF244321}">
                <p14:modId xmlns:p14="http://schemas.microsoft.com/office/powerpoint/2010/main" val="1253716687"/>
              </p:ext>
            </p:extLst>
          </p:nvPr>
        </p:nvGraphicFramePr>
        <p:xfrm>
          <a:off x="904993" y="1716127"/>
          <a:ext cx="7200900" cy="2127504"/>
        </p:xfrm>
        <a:graphic>
          <a:graphicData uri="http://schemas.openxmlformats.org/drawingml/2006/table">
            <a:tbl>
              <a:tblPr firstRow="1" bandRow="1">
                <a:tableStyleId>{5C22544A-7EE6-4342-B048-85BDC9FD1C3A}</a:tableStyleId>
              </a:tblPr>
              <a:tblGrid>
                <a:gridCol w="1752554">
                  <a:extLst>
                    <a:ext uri="{9D8B030D-6E8A-4147-A177-3AD203B41FA5}">
                      <a16:colId xmlns:a16="http://schemas.microsoft.com/office/drawing/2014/main" val="1585932174"/>
                    </a:ext>
                  </a:extLst>
                </a:gridCol>
                <a:gridCol w="5448346">
                  <a:extLst>
                    <a:ext uri="{9D8B030D-6E8A-4147-A177-3AD203B41FA5}">
                      <a16:colId xmlns:a16="http://schemas.microsoft.com/office/drawing/2014/main" val="3584340065"/>
                    </a:ext>
                  </a:extLst>
                </a:gridCol>
              </a:tblGrid>
              <a:tr h="370840">
                <a:tc>
                  <a:txBody>
                    <a:bodyPr/>
                    <a:lstStyle/>
                    <a:p>
                      <a:pPr marL="0" marR="0" lvl="0" indent="0" algn="l" defTabSz="810067"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响应代码</a:t>
                      </a:r>
                    </a:p>
                    <a:p>
                      <a:endParaRPr lang="zh-CN" altLang="en-US" dirty="0"/>
                    </a:p>
                  </a:txBody>
                  <a:tcPr/>
                </a:tc>
                <a:tc>
                  <a:txBody>
                    <a:bodyPr/>
                    <a:lstStyle/>
                    <a:p>
                      <a:r>
                        <a:rPr lang="zh-CN" altLang="en-US" dirty="0"/>
                        <a:t>如果</a:t>
                      </a:r>
                      <a:r>
                        <a:rPr lang="en-US" altLang="zh-CN" dirty="0"/>
                        <a:t>x-mock-response-code</a:t>
                      </a:r>
                      <a:r>
                        <a:rPr lang="zh-CN" altLang="en-US" dirty="0"/>
                        <a:t>明确提供了标题，则过滤掉所有没有匹配响应代码的示例。</a:t>
                      </a:r>
                    </a:p>
                    <a:p>
                      <a:endParaRPr lang="zh-CN" altLang="en-US" dirty="0"/>
                    </a:p>
                    <a:p>
                      <a:endParaRPr lang="zh-CN" altLang="en-US" dirty="0"/>
                    </a:p>
                  </a:txBody>
                  <a:tcPr/>
                </a:tc>
                <a:extLst>
                  <a:ext uri="{0D108BD9-81ED-4DB2-BD59-A6C34878D82A}">
                    <a16:rowId xmlns:a16="http://schemas.microsoft.com/office/drawing/2014/main" val="2526781130"/>
                  </a:ext>
                </a:extLst>
              </a:tr>
              <a:tr h="370840">
                <a:tc>
                  <a:txBody>
                    <a:bodyPr/>
                    <a:lstStyle/>
                    <a:p>
                      <a:pPr marL="0" marR="0" lvl="0" indent="0" algn="l" defTabSz="810067"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最高阈值</a:t>
                      </a:r>
                    </a:p>
                    <a:p>
                      <a:endParaRPr lang="zh-CN" altLang="en-US" dirty="0"/>
                    </a:p>
                  </a:txBody>
                  <a:tcPr/>
                </a:tc>
                <a:tc>
                  <a:txBody>
                    <a:bodyPr/>
                    <a:lstStyle/>
                    <a:p>
                      <a:endParaRPr lang="zh-CN" altLang="en-US" dirty="0"/>
                    </a:p>
                    <a:p>
                      <a:r>
                        <a:rPr lang="zh-CN" altLang="en-US" dirty="0"/>
                        <a:t>按照降序对剩余的过滤后的响应进行排序，并返回具有最高阈值的响应。</a:t>
                      </a:r>
                    </a:p>
                    <a:p>
                      <a:endParaRPr lang="zh-CN" altLang="en-US" dirty="0"/>
                    </a:p>
                  </a:txBody>
                  <a:tcPr/>
                </a:tc>
                <a:extLst>
                  <a:ext uri="{0D108BD9-81ED-4DB2-BD59-A6C34878D82A}">
                    <a16:rowId xmlns:a16="http://schemas.microsoft.com/office/drawing/2014/main" val="3756953501"/>
                  </a:ext>
                </a:extLst>
              </a:tr>
            </a:tbl>
          </a:graphicData>
        </a:graphic>
      </p:graphicFrame>
      <p:sp>
        <p:nvSpPr>
          <p:cNvPr id="5" name="矩形 4">
            <a:extLst>
              <a:ext uri="{FF2B5EF4-FFF2-40B4-BE49-F238E27FC236}">
                <a16:creationId xmlns:a16="http://schemas.microsoft.com/office/drawing/2014/main" id="{70A872C1-B72B-4B56-8CB6-431ADE9D4D91}"/>
              </a:ext>
            </a:extLst>
          </p:cNvPr>
          <p:cNvSpPr/>
          <p:nvPr/>
        </p:nvSpPr>
        <p:spPr>
          <a:xfrm>
            <a:off x="904993" y="4154463"/>
            <a:ext cx="7329272" cy="369332"/>
          </a:xfrm>
          <a:prstGeom prst="rect">
            <a:avLst/>
          </a:prstGeom>
        </p:spPr>
        <p:txBody>
          <a:bodyPr wrap="square">
            <a:spAutoFit/>
          </a:bodyPr>
          <a:lstStyle/>
          <a:p>
            <a:r>
              <a:rPr lang="zh-CN" altLang="en-US" b="1" dirty="0"/>
              <a:t>这就是模拟服务如何找到并返回对模拟请求的适当响应的方式。</a:t>
            </a:r>
          </a:p>
        </p:txBody>
      </p:sp>
    </p:spTree>
    <p:extLst>
      <p:ext uri="{BB962C8B-B14F-4D97-AF65-F5344CB8AC3E}">
        <p14:creationId xmlns:p14="http://schemas.microsoft.com/office/powerpoint/2010/main" val="24697495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D34B1FD-298B-4416-A5D0-A53A05E93980}"/>
              </a:ext>
            </a:extLst>
          </p:cNvPr>
          <p:cNvSpPr txBox="1"/>
          <p:nvPr/>
        </p:nvSpPr>
        <p:spPr>
          <a:xfrm>
            <a:off x="2200359" y="4840245"/>
            <a:ext cx="6629226" cy="584775"/>
          </a:xfrm>
          <a:prstGeom prst="rect">
            <a:avLst/>
          </a:prstGeom>
          <a:noFill/>
        </p:spPr>
        <p:txBody>
          <a:bodyPr wrap="square" rtlCol="0">
            <a:spAutoFit/>
          </a:bodyPr>
          <a:lstStyle/>
          <a:p>
            <a:r>
              <a:rPr lang="en-US" altLang="zh-CN" sz="3200" b="1" dirty="0" err="1">
                <a:solidFill>
                  <a:schemeClr val="bg1"/>
                </a:solidFill>
              </a:rPr>
              <a:t>PostMan</a:t>
            </a:r>
            <a:r>
              <a:rPr lang="zh-CN" altLang="en-US" sz="3200" b="1" dirty="0">
                <a:solidFill>
                  <a:schemeClr val="bg1"/>
                </a:solidFill>
              </a:rPr>
              <a:t>就学到这里了  感谢支持！</a:t>
            </a:r>
          </a:p>
        </p:txBody>
      </p:sp>
    </p:spTree>
    <p:extLst>
      <p:ext uri="{BB962C8B-B14F-4D97-AF65-F5344CB8AC3E}">
        <p14:creationId xmlns:p14="http://schemas.microsoft.com/office/powerpoint/2010/main" val="7220949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398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7805" y="1944721"/>
            <a:ext cx="9219958" cy="2308324"/>
          </a:xfrm>
          <a:prstGeom prst="rect">
            <a:avLst/>
          </a:prstGeom>
          <a:noFill/>
        </p:spPr>
        <p:txBody>
          <a:bodyPr wrap="square" rtlCol="0">
            <a:spAutoFit/>
          </a:bodyPr>
          <a:lstStyle/>
          <a:p>
            <a:pPr indent="457200"/>
            <a:r>
              <a:rPr lang="zh-CN" altLang="en-US" dirty="0">
                <a:solidFill>
                  <a:schemeClr val="bg1"/>
                </a:solidFill>
              </a:rPr>
              <a:t>在构建请求</a:t>
            </a:r>
            <a:r>
              <a:rPr lang="zh-CN" altLang="en-US">
                <a:solidFill>
                  <a:schemeClr val="bg1"/>
                </a:solidFill>
              </a:rPr>
              <a:t>时，您将</a:t>
            </a:r>
            <a:r>
              <a:rPr lang="zh-CN" altLang="en-US" dirty="0">
                <a:solidFill>
                  <a:schemeClr val="bg1"/>
                </a:solidFill>
              </a:rPr>
              <a:t>与请求主体编辑器一起工作。</a:t>
            </a:r>
            <a:r>
              <a:rPr lang="en-US" altLang="zh-CN" dirty="0" err="1">
                <a:solidFill>
                  <a:schemeClr val="bg1"/>
                </a:solidFill>
              </a:rPr>
              <a:t>PostMan</a:t>
            </a:r>
            <a:r>
              <a:rPr lang="zh-CN" altLang="en-US" dirty="0">
                <a:solidFill>
                  <a:schemeClr val="bg1"/>
                </a:solidFill>
              </a:rPr>
              <a:t>可以发送几乎任何类型的</a:t>
            </a:r>
            <a:r>
              <a:rPr lang="en-US" altLang="zh-CN" dirty="0">
                <a:solidFill>
                  <a:schemeClr val="bg1"/>
                </a:solidFill>
              </a:rPr>
              <a:t>HTTP</a:t>
            </a:r>
            <a:r>
              <a:rPr lang="zh-CN" altLang="en-US" dirty="0">
                <a:solidFill>
                  <a:schemeClr val="bg1"/>
                </a:solidFill>
              </a:rPr>
              <a:t>请求。</a:t>
            </a:r>
            <a:r>
              <a:rPr lang="en-US" altLang="zh-CN" dirty="0">
                <a:solidFill>
                  <a:schemeClr val="bg1"/>
                </a:solidFill>
              </a:rPr>
              <a:t>Body</a:t>
            </a:r>
            <a:r>
              <a:rPr lang="zh-CN" altLang="en-US" dirty="0">
                <a:solidFill>
                  <a:schemeClr val="bg1"/>
                </a:solidFill>
              </a:rPr>
              <a:t>编辑器分为</a:t>
            </a:r>
            <a:r>
              <a:rPr lang="en-US" altLang="zh-CN" dirty="0">
                <a:solidFill>
                  <a:schemeClr val="bg1"/>
                </a:solidFill>
              </a:rPr>
              <a:t>4</a:t>
            </a:r>
            <a:r>
              <a:rPr lang="zh-CN" altLang="en-US" dirty="0">
                <a:solidFill>
                  <a:schemeClr val="bg1"/>
                </a:solidFill>
              </a:rPr>
              <a:t>个区域，根据身体类型有不同的控制。</a:t>
            </a:r>
          </a:p>
          <a:p>
            <a:pPr indent="457200"/>
            <a:r>
              <a:rPr lang="zh-CN" altLang="en-US" b="1" dirty="0">
                <a:solidFill>
                  <a:schemeClr val="bg1"/>
                </a:solidFill>
              </a:rPr>
              <a:t>关于标题的注意事项</a:t>
            </a:r>
            <a:r>
              <a:rPr lang="zh-CN" altLang="en-US" b="1">
                <a:solidFill>
                  <a:schemeClr val="bg1"/>
                </a:solidFill>
              </a:rPr>
              <a:t>：</a:t>
            </a:r>
            <a:r>
              <a:rPr lang="zh-CN" altLang="en-US">
                <a:solidFill>
                  <a:schemeClr val="bg1"/>
                </a:solidFill>
              </a:rPr>
              <a:t>当您通过</a:t>
            </a:r>
            <a:r>
              <a:rPr lang="en-US" altLang="zh-CN" dirty="0">
                <a:solidFill>
                  <a:schemeClr val="bg1"/>
                </a:solidFill>
              </a:rPr>
              <a:t>HTTP</a:t>
            </a:r>
            <a:r>
              <a:rPr lang="zh-CN" altLang="en-US" dirty="0">
                <a:solidFill>
                  <a:schemeClr val="bg1"/>
                </a:solidFill>
              </a:rPr>
              <a:t>协议发送请求</a:t>
            </a:r>
            <a:r>
              <a:rPr lang="zh-CN" altLang="en-US">
                <a:solidFill>
                  <a:schemeClr val="bg1"/>
                </a:solidFill>
              </a:rPr>
              <a:t>时，您的</a:t>
            </a:r>
            <a:r>
              <a:rPr lang="zh-CN" altLang="en-US" dirty="0">
                <a:solidFill>
                  <a:schemeClr val="bg1"/>
                </a:solidFill>
              </a:rPr>
              <a:t>服务器可能会期待一个</a:t>
            </a:r>
            <a:r>
              <a:rPr lang="en-US" altLang="zh-CN" dirty="0">
                <a:solidFill>
                  <a:schemeClr val="bg1"/>
                </a:solidFill>
              </a:rPr>
              <a:t>Content-Type</a:t>
            </a:r>
            <a:r>
              <a:rPr lang="zh-CN" altLang="en-US" dirty="0">
                <a:solidFill>
                  <a:schemeClr val="bg1"/>
                </a:solidFill>
              </a:rPr>
              <a:t>头。</a:t>
            </a:r>
            <a:r>
              <a:rPr lang="en-US" altLang="zh-CN" dirty="0">
                <a:solidFill>
                  <a:schemeClr val="bg1"/>
                </a:solidFill>
              </a:rPr>
              <a:t>Content-Type</a:t>
            </a:r>
            <a:r>
              <a:rPr lang="zh-CN" altLang="en-US" dirty="0">
                <a:solidFill>
                  <a:schemeClr val="bg1"/>
                </a:solidFill>
              </a:rPr>
              <a:t>头允许服务器正确解析正文。对于表单数据和</a:t>
            </a:r>
            <a:r>
              <a:rPr lang="en-US" altLang="zh-CN" dirty="0" err="1">
                <a:solidFill>
                  <a:schemeClr val="bg1"/>
                </a:solidFill>
              </a:rPr>
              <a:t>urlencoded</a:t>
            </a:r>
            <a:r>
              <a:rPr lang="zh-CN" altLang="en-US" dirty="0">
                <a:solidFill>
                  <a:schemeClr val="bg1"/>
                </a:solidFill>
              </a:rPr>
              <a:t>主体类型，</a:t>
            </a:r>
            <a:r>
              <a:rPr lang="en-US" altLang="zh-CN" dirty="0">
                <a:solidFill>
                  <a:schemeClr val="bg1"/>
                </a:solidFill>
              </a:rPr>
              <a:t>Postman</a:t>
            </a:r>
            <a:r>
              <a:rPr lang="zh-CN" altLang="en-US" dirty="0">
                <a:solidFill>
                  <a:schemeClr val="bg1"/>
                </a:solidFill>
              </a:rPr>
              <a:t>会自动附加正确的</a:t>
            </a:r>
            <a:r>
              <a:rPr lang="en-US" altLang="zh-CN" dirty="0">
                <a:solidFill>
                  <a:schemeClr val="bg1"/>
                </a:solidFill>
              </a:rPr>
              <a:t>Content-Type</a:t>
            </a:r>
            <a:r>
              <a:rPr lang="zh-CN" altLang="en-US" dirty="0">
                <a:solidFill>
                  <a:schemeClr val="bg1"/>
                </a:solidFill>
              </a:rPr>
              <a:t>头</a:t>
            </a:r>
            <a:r>
              <a:rPr lang="zh-CN" altLang="en-US">
                <a:solidFill>
                  <a:schemeClr val="bg1"/>
                </a:solidFill>
              </a:rPr>
              <a:t>，因此您不必</a:t>
            </a:r>
            <a:r>
              <a:rPr lang="zh-CN" altLang="en-US" dirty="0">
                <a:solidFill>
                  <a:schemeClr val="bg1"/>
                </a:solidFill>
              </a:rPr>
              <a:t>设置它</a:t>
            </a:r>
            <a:r>
              <a:rPr lang="zh-CN" altLang="en-US">
                <a:solidFill>
                  <a:schemeClr val="bg1"/>
                </a:solidFill>
              </a:rPr>
              <a:t>。当您选择</a:t>
            </a:r>
            <a:r>
              <a:rPr lang="zh-CN" altLang="en-US" dirty="0">
                <a:solidFill>
                  <a:schemeClr val="bg1"/>
                </a:solidFill>
              </a:rPr>
              <a:t>格式化类型时，将设置原始模式标题</a:t>
            </a:r>
            <a:r>
              <a:rPr lang="zh-CN" altLang="en-US">
                <a:solidFill>
                  <a:schemeClr val="bg1"/>
                </a:solidFill>
              </a:rPr>
              <a:t>。如果您手动</a:t>
            </a:r>
            <a:r>
              <a:rPr lang="zh-CN" altLang="en-US" dirty="0">
                <a:solidFill>
                  <a:schemeClr val="bg1"/>
                </a:solidFill>
              </a:rPr>
              <a:t>使用</a:t>
            </a:r>
            <a:r>
              <a:rPr lang="en-US" altLang="zh-CN" dirty="0">
                <a:solidFill>
                  <a:schemeClr val="bg1"/>
                </a:solidFill>
              </a:rPr>
              <a:t>Content-Type</a:t>
            </a:r>
            <a:r>
              <a:rPr lang="zh-CN" altLang="en-US" dirty="0">
                <a:solidFill>
                  <a:schemeClr val="bg1"/>
                </a:solidFill>
              </a:rPr>
              <a:t>标头，则该值优先于</a:t>
            </a:r>
            <a:r>
              <a:rPr lang="en-US" altLang="zh-CN" dirty="0">
                <a:solidFill>
                  <a:schemeClr val="bg1"/>
                </a:solidFill>
              </a:rPr>
              <a:t>Postman</a:t>
            </a:r>
            <a:r>
              <a:rPr lang="zh-CN" altLang="en-US" dirty="0">
                <a:solidFill>
                  <a:schemeClr val="bg1"/>
                </a:solidFill>
              </a:rPr>
              <a:t>设置。</a:t>
            </a:r>
            <a:r>
              <a:rPr lang="en-US" altLang="zh-CN" dirty="0">
                <a:solidFill>
                  <a:schemeClr val="bg1"/>
                </a:solidFill>
              </a:rPr>
              <a:t>Postman</a:t>
            </a:r>
            <a:r>
              <a:rPr lang="zh-CN" altLang="en-US" dirty="0">
                <a:solidFill>
                  <a:schemeClr val="bg1"/>
                </a:solidFill>
              </a:rPr>
              <a:t>没有为二进制体类型设置任何头类型。</a:t>
            </a:r>
          </a:p>
          <a:p>
            <a:pPr indent="457200"/>
            <a:endParaRPr lang="zh-CN" altLang="en-US" dirty="0">
              <a:solidFill>
                <a:schemeClr val="bg1"/>
              </a:solidFill>
            </a:endParaRPr>
          </a:p>
        </p:txBody>
      </p:sp>
      <p:sp>
        <p:nvSpPr>
          <p:cNvPr id="8" name="文本框 7"/>
          <p:cNvSpPr txBox="1"/>
          <p:nvPr/>
        </p:nvSpPr>
        <p:spPr>
          <a:xfrm>
            <a:off x="452872" y="880789"/>
            <a:ext cx="3859280" cy="830997"/>
          </a:xfrm>
          <a:prstGeom prst="rect">
            <a:avLst/>
          </a:prstGeom>
          <a:noFill/>
        </p:spPr>
        <p:txBody>
          <a:bodyPr wrap="square" rtlCol="0">
            <a:spAutoFit/>
          </a:bodyPr>
          <a:lstStyle/>
          <a:p>
            <a:r>
              <a:rPr lang="zh-CN" altLang="en-US" sz="2400" dirty="0">
                <a:solidFill>
                  <a:schemeClr val="bg1"/>
                </a:solidFill>
              </a:rPr>
              <a:t>请求体（</a:t>
            </a:r>
            <a:r>
              <a:rPr lang="en-US" altLang="zh-CN" sz="2400" dirty="0" err="1">
                <a:solidFill>
                  <a:schemeClr val="bg1"/>
                </a:solidFill>
              </a:rPr>
              <a:t>Url</a:t>
            </a:r>
            <a:r>
              <a:rPr lang="en-US" altLang="zh-CN" sz="2400" dirty="0">
                <a:solidFill>
                  <a:schemeClr val="bg1"/>
                </a:solidFill>
              </a:rPr>
              <a:t> Body</a:t>
            </a:r>
            <a:r>
              <a:rPr lang="zh-CN" altLang="en-US" sz="2400" dirty="0">
                <a:solidFill>
                  <a:schemeClr val="bg1"/>
                </a:solidFill>
              </a:rPr>
              <a:t>）</a:t>
            </a:r>
            <a:endParaRPr lang="en-US" altLang="zh-CN" sz="2400" dirty="0">
              <a:solidFill>
                <a:schemeClr val="bg1"/>
              </a:solidFill>
            </a:endParaRPr>
          </a:p>
          <a:p>
            <a:endParaRPr lang="zh-CN" altLang="en-US" sz="2400" dirty="0">
              <a:solidFill>
                <a:schemeClr val="bg1"/>
              </a:solidFill>
            </a:endParaRPr>
          </a:p>
        </p:txBody>
      </p:sp>
      <p:sp>
        <p:nvSpPr>
          <p:cNvPr id="28"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Tree>
    <p:extLst>
      <p:ext uri="{BB962C8B-B14F-4D97-AF65-F5344CB8AC3E}">
        <p14:creationId xmlns:p14="http://schemas.microsoft.com/office/powerpoint/2010/main" val="3468872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pic>
        <p:nvPicPr>
          <p:cNvPr id="3" name="图片 2"/>
          <p:cNvPicPr>
            <a:picLocks noChangeAspect="1"/>
          </p:cNvPicPr>
          <p:nvPr/>
        </p:nvPicPr>
        <p:blipFill>
          <a:blip r:embed="rId2"/>
          <a:stretch>
            <a:fillRect/>
          </a:stretch>
        </p:blipFill>
        <p:spPr>
          <a:xfrm>
            <a:off x="322227" y="1182741"/>
            <a:ext cx="8352381" cy="2638095"/>
          </a:xfrm>
          <a:prstGeom prst="rect">
            <a:avLst/>
          </a:prstGeom>
        </p:spPr>
      </p:pic>
      <p:sp>
        <p:nvSpPr>
          <p:cNvPr id="4" name="文本框 3"/>
          <p:cNvSpPr txBox="1"/>
          <p:nvPr/>
        </p:nvSpPr>
        <p:spPr>
          <a:xfrm>
            <a:off x="322227" y="4090276"/>
            <a:ext cx="10124951" cy="1477328"/>
          </a:xfrm>
          <a:prstGeom prst="rect">
            <a:avLst/>
          </a:prstGeom>
          <a:noFill/>
        </p:spPr>
        <p:txBody>
          <a:bodyPr wrap="square" rtlCol="0">
            <a:spAutoFit/>
          </a:bodyPr>
          <a:lstStyle/>
          <a:p>
            <a:pPr indent="457200"/>
            <a:r>
              <a:rPr lang="en-US" altLang="zh-CN" dirty="0">
                <a:solidFill>
                  <a:schemeClr val="bg1"/>
                </a:solidFill>
              </a:rPr>
              <a:t>multipart/form-data</a:t>
            </a:r>
            <a:r>
              <a:rPr lang="zh-CN" altLang="en-US" dirty="0">
                <a:solidFill>
                  <a:schemeClr val="bg1"/>
                </a:solidFill>
              </a:rPr>
              <a:t>是</a:t>
            </a:r>
            <a:r>
              <a:rPr lang="en-US" altLang="zh-CN" dirty="0">
                <a:solidFill>
                  <a:schemeClr val="bg1"/>
                </a:solidFill>
              </a:rPr>
              <a:t>Web</a:t>
            </a:r>
            <a:r>
              <a:rPr lang="zh-CN" altLang="en-US" dirty="0">
                <a:solidFill>
                  <a:schemeClr val="bg1"/>
                </a:solidFill>
              </a:rPr>
              <a:t>表单用于传输数据的默认编码。这样可以模拟在网站上填写表单，并提交表单。表单数据编辑器可以为数据设置键值对（使用数据编辑器</a:t>
            </a:r>
            <a:r>
              <a:rPr lang="zh-CN" altLang="en-US">
                <a:solidFill>
                  <a:schemeClr val="bg1"/>
                </a:solidFill>
              </a:rPr>
              <a:t>）。您也</a:t>
            </a:r>
            <a:r>
              <a:rPr lang="zh-CN" altLang="en-US" dirty="0">
                <a:solidFill>
                  <a:schemeClr val="bg1"/>
                </a:solidFill>
              </a:rPr>
              <a:t>可以将文件附加到密钥。注意：由于</a:t>
            </a:r>
            <a:r>
              <a:rPr lang="en-US" altLang="zh-CN" dirty="0">
                <a:solidFill>
                  <a:schemeClr val="bg1"/>
                </a:solidFill>
              </a:rPr>
              <a:t>HTML 5</a:t>
            </a:r>
            <a:r>
              <a:rPr lang="zh-CN" altLang="en-US" dirty="0">
                <a:solidFill>
                  <a:schemeClr val="bg1"/>
                </a:solidFill>
              </a:rPr>
              <a:t>规范的限制，文件不会存储在历史记录或集合中。下次发送请求</a:t>
            </a:r>
            <a:r>
              <a:rPr lang="zh-CN" altLang="en-US">
                <a:solidFill>
                  <a:schemeClr val="bg1"/>
                </a:solidFill>
              </a:rPr>
              <a:t>时，您将</a:t>
            </a:r>
            <a:r>
              <a:rPr lang="zh-CN" altLang="en-US" dirty="0">
                <a:solidFill>
                  <a:schemeClr val="bg1"/>
                </a:solidFill>
              </a:rPr>
              <a:t>需要再次选择该文件。</a:t>
            </a:r>
          </a:p>
          <a:p>
            <a:pPr indent="457200"/>
            <a:r>
              <a:rPr lang="zh-CN" altLang="en-US" dirty="0">
                <a:solidFill>
                  <a:schemeClr val="bg1"/>
                </a:solidFill>
              </a:rPr>
              <a:t>不支持使用自己的</a:t>
            </a:r>
            <a:r>
              <a:rPr lang="en-US" altLang="zh-CN" dirty="0">
                <a:solidFill>
                  <a:schemeClr val="bg1"/>
                </a:solidFill>
              </a:rPr>
              <a:t>Content-Type</a:t>
            </a:r>
            <a:r>
              <a:rPr lang="zh-CN" altLang="en-US" dirty="0">
                <a:solidFill>
                  <a:schemeClr val="bg1"/>
                </a:solidFill>
              </a:rPr>
              <a:t>上载多个文件。</a:t>
            </a:r>
          </a:p>
        </p:txBody>
      </p:sp>
      <p:sp>
        <p:nvSpPr>
          <p:cNvPr id="5" name="文本框 4"/>
          <p:cNvSpPr txBox="1"/>
          <p:nvPr/>
        </p:nvSpPr>
        <p:spPr>
          <a:xfrm>
            <a:off x="322227" y="586356"/>
            <a:ext cx="1575468" cy="923330"/>
          </a:xfrm>
          <a:prstGeom prst="rect">
            <a:avLst/>
          </a:prstGeom>
          <a:noFill/>
        </p:spPr>
        <p:txBody>
          <a:bodyPr wrap="square" rtlCol="0">
            <a:spAutoFit/>
          </a:bodyPr>
          <a:lstStyle/>
          <a:p>
            <a:r>
              <a:rPr lang="en-US" altLang="zh-CN" b="1" dirty="0">
                <a:solidFill>
                  <a:schemeClr val="bg1"/>
                </a:solidFill>
              </a:rPr>
              <a:t>Form-data</a:t>
            </a:r>
          </a:p>
          <a:p>
            <a:endParaRPr lang="en-US" altLang="zh-CN" b="1" dirty="0">
              <a:solidFill>
                <a:schemeClr val="bg1"/>
              </a:solidFill>
            </a:endParaRPr>
          </a:p>
          <a:p>
            <a:endParaRPr lang="zh-CN" altLang="en-US" b="1" dirty="0">
              <a:solidFill>
                <a:schemeClr val="bg1"/>
              </a:solidFill>
            </a:endParaRPr>
          </a:p>
        </p:txBody>
      </p:sp>
    </p:spTree>
    <p:extLst>
      <p:ext uri="{BB962C8B-B14F-4D97-AF65-F5344CB8AC3E}">
        <p14:creationId xmlns:p14="http://schemas.microsoft.com/office/powerpoint/2010/main" val="3134785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pic>
        <p:nvPicPr>
          <p:cNvPr id="3" name="图片 2"/>
          <p:cNvPicPr>
            <a:picLocks noChangeAspect="1"/>
          </p:cNvPicPr>
          <p:nvPr/>
        </p:nvPicPr>
        <p:blipFill>
          <a:blip r:embed="rId2"/>
          <a:stretch>
            <a:fillRect/>
          </a:stretch>
        </p:blipFill>
        <p:spPr>
          <a:xfrm>
            <a:off x="540430" y="1305832"/>
            <a:ext cx="8095238" cy="2257143"/>
          </a:xfrm>
          <a:prstGeom prst="rect">
            <a:avLst/>
          </a:prstGeom>
        </p:spPr>
      </p:pic>
      <p:sp>
        <p:nvSpPr>
          <p:cNvPr id="4" name="文本框 3"/>
          <p:cNvSpPr txBox="1"/>
          <p:nvPr/>
        </p:nvSpPr>
        <p:spPr>
          <a:xfrm>
            <a:off x="388034" y="3849671"/>
            <a:ext cx="9067562" cy="1015663"/>
          </a:xfrm>
          <a:prstGeom prst="rect">
            <a:avLst/>
          </a:prstGeom>
          <a:noFill/>
        </p:spPr>
        <p:txBody>
          <a:bodyPr wrap="square" rtlCol="0">
            <a:spAutoFit/>
          </a:bodyPr>
          <a:lstStyle/>
          <a:p>
            <a:pPr indent="457200"/>
            <a:r>
              <a:rPr lang="zh-CN" altLang="en-US" sz="2000" dirty="0">
                <a:solidFill>
                  <a:schemeClr val="bg1"/>
                </a:solidFill>
              </a:rPr>
              <a:t>此编码与</a:t>
            </a:r>
            <a:r>
              <a:rPr lang="en-US" altLang="zh-CN" sz="2000" dirty="0">
                <a:solidFill>
                  <a:schemeClr val="bg1"/>
                </a:solidFill>
              </a:rPr>
              <a:t>URL</a:t>
            </a:r>
            <a:r>
              <a:rPr lang="zh-CN" altLang="en-US" sz="2000" dirty="0">
                <a:solidFill>
                  <a:schemeClr val="bg1"/>
                </a:solidFill>
              </a:rPr>
              <a:t>参数中使用的编码</a:t>
            </a:r>
            <a:r>
              <a:rPr lang="zh-CN" altLang="en-US" sz="2000">
                <a:solidFill>
                  <a:schemeClr val="bg1"/>
                </a:solidFill>
              </a:rPr>
              <a:t>相同。您只需</a:t>
            </a:r>
            <a:r>
              <a:rPr lang="zh-CN" altLang="en-US" sz="2000" dirty="0">
                <a:solidFill>
                  <a:schemeClr val="bg1"/>
                </a:solidFill>
              </a:rPr>
              <a:t>要输入键值对，</a:t>
            </a:r>
            <a:r>
              <a:rPr lang="en-US" altLang="zh-CN" sz="2000" dirty="0">
                <a:solidFill>
                  <a:schemeClr val="bg1"/>
                </a:solidFill>
              </a:rPr>
              <a:t>Postman</a:t>
            </a:r>
            <a:r>
              <a:rPr lang="zh-CN" altLang="en-US" sz="2000" dirty="0">
                <a:solidFill>
                  <a:schemeClr val="bg1"/>
                </a:solidFill>
              </a:rPr>
              <a:t>会正确地对键和值进行编码。请</a:t>
            </a:r>
            <a:r>
              <a:rPr lang="zh-CN" altLang="en-US" sz="2000">
                <a:solidFill>
                  <a:schemeClr val="bg1"/>
                </a:solidFill>
              </a:rPr>
              <a:t>注意，您无法</a:t>
            </a:r>
            <a:r>
              <a:rPr lang="zh-CN" altLang="en-US" sz="2000" dirty="0">
                <a:solidFill>
                  <a:schemeClr val="bg1"/>
                </a:solidFill>
              </a:rPr>
              <a:t>通过此编码模式上传文件。形式数据和</a:t>
            </a:r>
            <a:r>
              <a:rPr lang="en-US" altLang="zh-CN" sz="2000" dirty="0" err="1">
                <a:solidFill>
                  <a:schemeClr val="bg1"/>
                </a:solidFill>
              </a:rPr>
              <a:t>urlencoded</a:t>
            </a:r>
            <a:r>
              <a:rPr lang="zh-CN" altLang="en-US" sz="2000" dirty="0">
                <a:solidFill>
                  <a:schemeClr val="bg1"/>
                </a:solidFill>
              </a:rPr>
              <a:t>之间可能会有一些混淆，所以请务必先检查一下你的</a:t>
            </a:r>
            <a:r>
              <a:rPr lang="en-US" altLang="zh-CN" sz="2000" dirty="0">
                <a:solidFill>
                  <a:schemeClr val="bg1"/>
                </a:solidFill>
              </a:rPr>
              <a:t>API</a:t>
            </a:r>
            <a:r>
              <a:rPr lang="zh-CN" altLang="en-US" sz="2000" dirty="0">
                <a:solidFill>
                  <a:schemeClr val="bg1"/>
                </a:solidFill>
              </a:rPr>
              <a:t>。</a:t>
            </a:r>
          </a:p>
        </p:txBody>
      </p:sp>
      <p:sp>
        <p:nvSpPr>
          <p:cNvPr id="5" name="文本框 4"/>
          <p:cNvSpPr txBox="1"/>
          <p:nvPr/>
        </p:nvSpPr>
        <p:spPr>
          <a:xfrm>
            <a:off x="447805" y="665522"/>
            <a:ext cx="1981148" cy="369332"/>
          </a:xfrm>
          <a:prstGeom prst="rect">
            <a:avLst/>
          </a:prstGeom>
          <a:noFill/>
        </p:spPr>
        <p:txBody>
          <a:bodyPr wrap="square" rtlCol="0">
            <a:spAutoFit/>
          </a:bodyPr>
          <a:lstStyle/>
          <a:p>
            <a:r>
              <a:rPr lang="en-US" altLang="zh-CN" b="1" dirty="0" err="1">
                <a:solidFill>
                  <a:schemeClr val="bg1"/>
                </a:solidFill>
              </a:rPr>
              <a:t>url</a:t>
            </a:r>
            <a:r>
              <a:rPr lang="en-US" altLang="zh-CN" b="1" dirty="0">
                <a:solidFill>
                  <a:schemeClr val="bg1"/>
                </a:solidFill>
              </a:rPr>
              <a:t> Code</a:t>
            </a:r>
            <a:endParaRPr lang="zh-CN" altLang="en-US" b="1" dirty="0">
              <a:solidFill>
                <a:schemeClr val="bg1"/>
              </a:solidFill>
            </a:endParaRPr>
          </a:p>
        </p:txBody>
      </p:sp>
    </p:spTree>
    <p:extLst>
      <p:ext uri="{BB962C8B-B14F-4D97-AF65-F5344CB8AC3E}">
        <p14:creationId xmlns:p14="http://schemas.microsoft.com/office/powerpoint/2010/main" val="1074494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54896" y="1106543"/>
            <a:ext cx="8101012" cy="1371567"/>
          </a:xfrm>
        </p:spPr>
        <p:txBody>
          <a:bodyPr/>
          <a:lstStyle/>
          <a:p>
            <a:r>
              <a:rPr lang="zh-CN" altLang="en-US" dirty="0">
                <a:solidFill>
                  <a:schemeClr val="bg1"/>
                </a:solidFill>
              </a:rPr>
              <a:t>安装与更新</a:t>
            </a:r>
          </a:p>
        </p:txBody>
      </p:sp>
      <p:sp>
        <p:nvSpPr>
          <p:cNvPr id="3" name="副标题 2"/>
          <p:cNvSpPr>
            <a:spLocks noGrp="1"/>
          </p:cNvSpPr>
          <p:nvPr>
            <p:ph type="subTitle" idx="1"/>
          </p:nvPr>
        </p:nvSpPr>
        <p:spPr>
          <a:xfrm>
            <a:off x="1318050" y="2478110"/>
            <a:ext cx="8101012" cy="2666927"/>
          </a:xfrm>
        </p:spPr>
        <p:txBody>
          <a:bodyPr>
            <a:normAutofit/>
          </a:bodyPr>
          <a:lstStyle/>
          <a:p>
            <a:pPr indent="720000" algn="l"/>
            <a:r>
              <a:rPr lang="zh-CN" altLang="en-US" sz="2000" b="1" dirty="0">
                <a:solidFill>
                  <a:schemeClr val="bg1"/>
                </a:solidFill>
              </a:rPr>
              <a:t>安装</a:t>
            </a:r>
            <a:r>
              <a:rPr lang="zh-CN" altLang="en-US" sz="2000" dirty="0">
                <a:solidFill>
                  <a:schemeClr val="bg1"/>
                </a:solidFill>
              </a:rPr>
              <a:t>：首先下载安装</a:t>
            </a:r>
            <a:r>
              <a:rPr lang="en-US" altLang="zh-CN" sz="2000" dirty="0" err="1">
                <a:solidFill>
                  <a:schemeClr val="bg1"/>
                </a:solidFill>
              </a:rPr>
              <a:t>PostMan</a:t>
            </a:r>
            <a:r>
              <a:rPr lang="zh-CN" altLang="en-US" sz="2000" dirty="0">
                <a:solidFill>
                  <a:schemeClr val="bg1"/>
                </a:solidFill>
              </a:rPr>
              <a:t>，打开</a:t>
            </a:r>
            <a:r>
              <a:rPr lang="en-US" altLang="zh-CN" sz="2000" dirty="0" err="1">
                <a:solidFill>
                  <a:schemeClr val="bg1"/>
                </a:solidFill>
              </a:rPr>
              <a:t>PostMan</a:t>
            </a:r>
            <a:r>
              <a:rPr lang="zh-CN" altLang="en-US" sz="2000" dirty="0">
                <a:solidFill>
                  <a:schemeClr val="bg1"/>
                </a:solidFill>
              </a:rPr>
              <a:t>官方网站，根据需求下载 </a:t>
            </a:r>
            <a:r>
              <a:rPr lang="en-US" altLang="zh-CN" sz="2000" dirty="0">
                <a:solidFill>
                  <a:schemeClr val="bg1"/>
                </a:solidFill>
              </a:rPr>
              <a:t>Mac/Windows/Linux</a:t>
            </a:r>
            <a:r>
              <a:rPr lang="zh-CN" altLang="en-US" sz="2000" dirty="0">
                <a:solidFill>
                  <a:schemeClr val="bg1"/>
                </a:solidFill>
              </a:rPr>
              <a:t>版本的</a:t>
            </a:r>
            <a:r>
              <a:rPr lang="en-US" altLang="zh-CN" sz="2000" dirty="0">
                <a:solidFill>
                  <a:schemeClr val="bg1"/>
                </a:solidFill>
              </a:rPr>
              <a:t>Post</a:t>
            </a:r>
            <a:r>
              <a:rPr lang="zh-CN" altLang="en-US" sz="2000" dirty="0">
                <a:solidFill>
                  <a:schemeClr val="bg1"/>
                </a:solidFill>
              </a:rPr>
              <a:t>应用程序。</a:t>
            </a:r>
            <a:endParaRPr lang="en-US" altLang="zh-CN" sz="2000" dirty="0">
              <a:solidFill>
                <a:schemeClr val="bg1"/>
              </a:solidFill>
            </a:endParaRPr>
          </a:p>
          <a:p>
            <a:pPr indent="720000" algn="l"/>
            <a:r>
              <a:rPr lang="en-US" altLang="zh-CN" sz="2000" u="sng" dirty="0">
                <a:solidFill>
                  <a:schemeClr val="bg1"/>
                </a:solidFill>
                <a:hlinkClick r:id="rId2"/>
              </a:rPr>
              <a:t>https://www.getpostman.com/</a:t>
            </a:r>
            <a:endParaRPr lang="en-US" altLang="zh-CN" sz="2000" u="sng" dirty="0">
              <a:solidFill>
                <a:schemeClr val="bg1"/>
              </a:solidFill>
            </a:endParaRPr>
          </a:p>
          <a:p>
            <a:pPr indent="720000" algn="l"/>
            <a:r>
              <a:rPr lang="zh-CN" altLang="en-US" sz="2000" b="1" dirty="0">
                <a:solidFill>
                  <a:schemeClr val="bg1"/>
                </a:solidFill>
              </a:rPr>
              <a:t>更新</a:t>
            </a:r>
            <a:r>
              <a:rPr lang="zh-CN" altLang="en-US" sz="2000" dirty="0">
                <a:solidFill>
                  <a:schemeClr val="bg1"/>
                </a:solidFill>
              </a:rPr>
              <a:t>：</a:t>
            </a:r>
            <a:r>
              <a:rPr lang="zh-CN" altLang="zh-CN" sz="2000" dirty="0">
                <a:solidFill>
                  <a:schemeClr val="bg1"/>
                </a:solidFill>
              </a:rPr>
              <a:t>一般打开</a:t>
            </a:r>
            <a:r>
              <a:rPr lang="en-US" altLang="zh-CN" sz="2000" dirty="0" err="1">
                <a:solidFill>
                  <a:schemeClr val="bg1"/>
                </a:solidFill>
              </a:rPr>
              <a:t>PostMan</a:t>
            </a:r>
            <a:r>
              <a:rPr lang="zh-CN" altLang="zh-CN" sz="2000" dirty="0">
                <a:solidFill>
                  <a:schemeClr val="bg1"/>
                </a:solidFill>
              </a:rPr>
              <a:t>的原生应用程式会在应用程式重新载入或启动时检查更新。该应用程序将显示更新日志</a:t>
            </a:r>
            <a:r>
              <a:rPr lang="zh-CN" altLang="zh-CN" sz="2000">
                <a:solidFill>
                  <a:schemeClr val="bg1"/>
                </a:solidFill>
              </a:rPr>
              <a:t>，提示您更新</a:t>
            </a:r>
            <a:r>
              <a:rPr lang="zh-CN" altLang="zh-CN" sz="2000" dirty="0">
                <a:solidFill>
                  <a:schemeClr val="bg1"/>
                </a:solidFill>
              </a:rPr>
              <a:t>应用程序。</a:t>
            </a:r>
          </a:p>
          <a:p>
            <a:pPr indent="720000" algn="l"/>
            <a:endParaRPr lang="zh-CN" altLang="en-US" sz="2000" dirty="0">
              <a:solidFill>
                <a:schemeClr val="bg1"/>
              </a:solidFill>
            </a:endParaRPr>
          </a:p>
        </p:txBody>
      </p:sp>
    </p:spTree>
    <p:extLst>
      <p:ext uri="{BB962C8B-B14F-4D97-AF65-F5344CB8AC3E}">
        <p14:creationId xmlns:p14="http://schemas.microsoft.com/office/powerpoint/2010/main" val="16059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
        <p:nvSpPr>
          <p:cNvPr id="3" name="文本框 2"/>
          <p:cNvSpPr txBox="1"/>
          <p:nvPr/>
        </p:nvSpPr>
        <p:spPr>
          <a:xfrm>
            <a:off x="371607" y="640713"/>
            <a:ext cx="2819326" cy="400110"/>
          </a:xfrm>
          <a:prstGeom prst="rect">
            <a:avLst/>
          </a:prstGeom>
          <a:noFill/>
        </p:spPr>
        <p:txBody>
          <a:bodyPr wrap="square" rtlCol="0">
            <a:spAutoFit/>
          </a:bodyPr>
          <a:lstStyle/>
          <a:p>
            <a:r>
              <a:rPr lang="en-US" altLang="zh-CN" sz="2000" b="1" dirty="0">
                <a:solidFill>
                  <a:schemeClr val="bg1"/>
                </a:solidFill>
              </a:rPr>
              <a:t>raw</a:t>
            </a:r>
            <a:endParaRPr lang="zh-CN" altLang="en-US" sz="2000" b="1" dirty="0">
              <a:solidFill>
                <a:schemeClr val="bg1"/>
              </a:solidFill>
            </a:endParaRPr>
          </a:p>
        </p:txBody>
      </p:sp>
      <p:pic>
        <p:nvPicPr>
          <p:cNvPr id="4" name="图片 3"/>
          <p:cNvPicPr>
            <a:picLocks noChangeAspect="1"/>
          </p:cNvPicPr>
          <p:nvPr/>
        </p:nvPicPr>
        <p:blipFill>
          <a:blip r:embed="rId2"/>
          <a:stretch>
            <a:fillRect/>
          </a:stretch>
        </p:blipFill>
        <p:spPr>
          <a:xfrm>
            <a:off x="371607" y="1271823"/>
            <a:ext cx="9448552" cy="2476190"/>
          </a:xfrm>
          <a:prstGeom prst="rect">
            <a:avLst/>
          </a:prstGeom>
        </p:spPr>
      </p:pic>
      <p:sp>
        <p:nvSpPr>
          <p:cNvPr id="5" name="文本框 4"/>
          <p:cNvSpPr txBox="1"/>
          <p:nvPr/>
        </p:nvSpPr>
        <p:spPr>
          <a:xfrm>
            <a:off x="219211" y="3756655"/>
            <a:ext cx="9981938" cy="2554545"/>
          </a:xfrm>
          <a:prstGeom prst="rect">
            <a:avLst/>
          </a:prstGeom>
          <a:noFill/>
        </p:spPr>
        <p:txBody>
          <a:bodyPr wrap="square" rtlCol="0">
            <a:spAutoFit/>
          </a:bodyPr>
          <a:lstStyle/>
          <a:p>
            <a:pPr indent="457200"/>
            <a:r>
              <a:rPr lang="zh-CN" altLang="en-US" sz="2000" dirty="0">
                <a:solidFill>
                  <a:schemeClr val="bg1"/>
                </a:solidFill>
              </a:rPr>
              <a:t>原始请求可以包含任何内容。除了替换环境变量，</a:t>
            </a:r>
            <a:r>
              <a:rPr lang="en-US" altLang="zh-CN" sz="2000" dirty="0" err="1">
                <a:solidFill>
                  <a:schemeClr val="bg1"/>
                </a:solidFill>
              </a:rPr>
              <a:t>PostMan</a:t>
            </a:r>
            <a:r>
              <a:rPr lang="zh-CN" altLang="en-US" sz="2000" dirty="0">
                <a:solidFill>
                  <a:schemeClr val="bg1"/>
                </a:solidFill>
              </a:rPr>
              <a:t>不会触及在原始编辑器中输入的字符串。无论您放在文本区域中是否发送请求。原始编辑器可让您设置格式化类型以及您应该使用原始主体发送的正确标题。您也可以手动设置</a:t>
            </a:r>
            <a:r>
              <a:rPr lang="en-US" altLang="zh-CN" sz="2000" dirty="0">
                <a:solidFill>
                  <a:schemeClr val="bg1"/>
                </a:solidFill>
              </a:rPr>
              <a:t>Content-Type</a:t>
            </a:r>
            <a:r>
              <a:rPr lang="zh-CN" altLang="en-US" sz="2000" dirty="0">
                <a:solidFill>
                  <a:schemeClr val="bg1"/>
                </a:solidFill>
              </a:rPr>
              <a:t>标题，这将覆盖</a:t>
            </a:r>
            <a:r>
              <a:rPr lang="en-US" altLang="zh-CN" sz="2000" dirty="0">
                <a:solidFill>
                  <a:schemeClr val="bg1"/>
                </a:solidFill>
              </a:rPr>
              <a:t>Postman</a:t>
            </a:r>
            <a:r>
              <a:rPr lang="zh-CN" altLang="en-US" sz="2000" dirty="0">
                <a:solidFill>
                  <a:schemeClr val="bg1"/>
                </a:solidFill>
              </a:rPr>
              <a:t>定义的设置。在编辑器类型中选择</a:t>
            </a:r>
            <a:r>
              <a:rPr lang="en-US" altLang="zh-CN" sz="2000" dirty="0">
                <a:solidFill>
                  <a:schemeClr val="bg1"/>
                </a:solidFill>
              </a:rPr>
              <a:t>XML / JSON</a:t>
            </a:r>
            <a:r>
              <a:rPr lang="zh-CN" altLang="en-US" sz="2000" dirty="0">
                <a:solidFill>
                  <a:schemeClr val="bg1"/>
                </a:solidFill>
              </a:rPr>
              <a:t>可以为您的请求体提供语法突出显示，并设置</a:t>
            </a:r>
            <a:r>
              <a:rPr lang="en-US" altLang="zh-CN" sz="2000" dirty="0">
                <a:solidFill>
                  <a:schemeClr val="bg1"/>
                </a:solidFill>
              </a:rPr>
              <a:t>Content-Type</a:t>
            </a:r>
            <a:r>
              <a:rPr lang="zh-CN" altLang="en-US" sz="2000" dirty="0">
                <a:solidFill>
                  <a:schemeClr val="bg1"/>
                </a:solidFill>
              </a:rPr>
              <a:t>头。</a:t>
            </a:r>
          </a:p>
          <a:p>
            <a:pPr indent="457200"/>
            <a:r>
              <a:rPr lang="zh-CN" altLang="en-US" sz="2000" b="1" dirty="0">
                <a:solidFill>
                  <a:schemeClr val="bg1"/>
                </a:solidFill>
              </a:rPr>
              <a:t>提示： </a:t>
            </a:r>
            <a:r>
              <a:rPr lang="zh-CN" altLang="en-US" sz="2000" dirty="0">
                <a:solidFill>
                  <a:schemeClr val="bg1"/>
                </a:solidFill>
              </a:rPr>
              <a:t>在编辑器中选择文本并按</a:t>
            </a:r>
            <a:r>
              <a:rPr lang="en-US" altLang="zh-CN" sz="2000" b="1" dirty="0">
                <a:solidFill>
                  <a:schemeClr val="bg1"/>
                </a:solidFill>
              </a:rPr>
              <a:t>CMD / CTRL + B </a:t>
            </a:r>
            <a:r>
              <a:rPr lang="zh-CN" altLang="en-US" sz="2000" dirty="0">
                <a:solidFill>
                  <a:schemeClr val="bg1"/>
                </a:solidFill>
              </a:rPr>
              <a:t>可以自动对</a:t>
            </a:r>
            <a:r>
              <a:rPr lang="en-US" altLang="zh-CN" sz="2000" dirty="0">
                <a:solidFill>
                  <a:schemeClr val="bg1"/>
                </a:solidFill>
              </a:rPr>
              <a:t>XML / JSON</a:t>
            </a:r>
            <a:r>
              <a:rPr lang="zh-CN" altLang="en-US" sz="2000" dirty="0">
                <a:solidFill>
                  <a:schemeClr val="bg1"/>
                </a:solidFill>
              </a:rPr>
              <a:t>内容进行美化。</a:t>
            </a:r>
          </a:p>
          <a:p>
            <a:pPr indent="457200"/>
            <a:endParaRPr lang="zh-CN" altLang="en-US" sz="2000" dirty="0">
              <a:solidFill>
                <a:schemeClr val="bg1"/>
              </a:solidFill>
            </a:endParaRPr>
          </a:p>
        </p:txBody>
      </p:sp>
    </p:spTree>
    <p:extLst>
      <p:ext uri="{BB962C8B-B14F-4D97-AF65-F5344CB8AC3E}">
        <p14:creationId xmlns:p14="http://schemas.microsoft.com/office/powerpoint/2010/main" val="454818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
        <p:nvSpPr>
          <p:cNvPr id="3" name="文本框 2"/>
          <p:cNvSpPr txBox="1"/>
          <p:nvPr/>
        </p:nvSpPr>
        <p:spPr>
          <a:xfrm>
            <a:off x="349030" y="620050"/>
            <a:ext cx="1142970" cy="369332"/>
          </a:xfrm>
          <a:prstGeom prst="rect">
            <a:avLst/>
          </a:prstGeom>
          <a:noFill/>
        </p:spPr>
        <p:txBody>
          <a:bodyPr wrap="square" rtlCol="0">
            <a:spAutoFit/>
          </a:bodyPr>
          <a:lstStyle/>
          <a:p>
            <a:r>
              <a:rPr lang="en-US" altLang="zh-CN" b="1" dirty="0">
                <a:solidFill>
                  <a:schemeClr val="bg1"/>
                </a:solidFill>
              </a:rPr>
              <a:t>binary</a:t>
            </a:r>
            <a:endParaRPr lang="zh-CN" altLang="en-US" b="1" dirty="0">
              <a:solidFill>
                <a:schemeClr val="bg1"/>
              </a:solidFill>
            </a:endParaRPr>
          </a:p>
        </p:txBody>
      </p:sp>
      <p:pic>
        <p:nvPicPr>
          <p:cNvPr id="4" name="图片 3"/>
          <p:cNvPicPr>
            <a:picLocks noChangeAspect="1"/>
          </p:cNvPicPr>
          <p:nvPr/>
        </p:nvPicPr>
        <p:blipFill>
          <a:blip r:embed="rId2"/>
          <a:stretch>
            <a:fillRect/>
          </a:stretch>
        </p:blipFill>
        <p:spPr>
          <a:xfrm>
            <a:off x="1492000" y="1406986"/>
            <a:ext cx="7914286" cy="2076190"/>
          </a:xfrm>
          <a:prstGeom prst="rect">
            <a:avLst/>
          </a:prstGeom>
        </p:spPr>
      </p:pic>
      <p:sp>
        <p:nvSpPr>
          <p:cNvPr id="5" name="文本框 4"/>
          <p:cNvSpPr txBox="1"/>
          <p:nvPr/>
        </p:nvSpPr>
        <p:spPr>
          <a:xfrm>
            <a:off x="1492000" y="3919673"/>
            <a:ext cx="7914286" cy="1015663"/>
          </a:xfrm>
          <a:prstGeom prst="rect">
            <a:avLst/>
          </a:prstGeom>
          <a:noFill/>
        </p:spPr>
        <p:txBody>
          <a:bodyPr wrap="square" rtlCol="0">
            <a:spAutoFit/>
          </a:bodyPr>
          <a:lstStyle/>
          <a:p>
            <a:pPr indent="457200"/>
            <a:r>
              <a:rPr lang="zh-CN" altLang="en-US" sz="2000" dirty="0">
                <a:solidFill>
                  <a:schemeClr val="bg1"/>
                </a:solidFill>
              </a:rPr>
              <a:t>二进制数</a:t>
            </a:r>
            <a:r>
              <a:rPr lang="zh-CN" altLang="en-US" sz="2000">
                <a:solidFill>
                  <a:schemeClr val="bg1"/>
                </a:solidFill>
              </a:rPr>
              <a:t>据允许您发送</a:t>
            </a:r>
            <a:r>
              <a:rPr lang="zh-CN" altLang="en-US" sz="2000" dirty="0">
                <a:solidFill>
                  <a:schemeClr val="bg1"/>
                </a:solidFill>
              </a:rPr>
              <a:t>无法在</a:t>
            </a:r>
            <a:r>
              <a:rPr lang="en-US" altLang="zh-CN" sz="2000" dirty="0">
                <a:solidFill>
                  <a:schemeClr val="bg1"/>
                </a:solidFill>
              </a:rPr>
              <a:t>Postman</a:t>
            </a:r>
            <a:r>
              <a:rPr lang="zh-CN" altLang="en-US" sz="2000" dirty="0">
                <a:solidFill>
                  <a:schemeClr val="bg1"/>
                </a:solidFill>
              </a:rPr>
              <a:t>中输入的内容，例如图像，音频或视频</a:t>
            </a:r>
            <a:r>
              <a:rPr lang="zh-CN" altLang="en-US" sz="2000">
                <a:solidFill>
                  <a:schemeClr val="bg1"/>
                </a:solidFill>
              </a:rPr>
              <a:t>文件。您也</a:t>
            </a:r>
            <a:r>
              <a:rPr lang="zh-CN" altLang="en-US" sz="2000" dirty="0">
                <a:solidFill>
                  <a:schemeClr val="bg1"/>
                </a:solidFill>
              </a:rPr>
              <a:t>可以发送文本文件。如前面在表单数据部分所述，如果要通过历史记录或集合加载请求，则必须重新连接文件。</a:t>
            </a:r>
          </a:p>
        </p:txBody>
      </p:sp>
    </p:spTree>
    <p:extLst>
      <p:ext uri="{BB962C8B-B14F-4D97-AF65-F5344CB8AC3E}">
        <p14:creationId xmlns:p14="http://schemas.microsoft.com/office/powerpoint/2010/main" val="616374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4" name="文本框 3"/>
          <p:cNvSpPr txBox="1"/>
          <p:nvPr/>
        </p:nvSpPr>
        <p:spPr>
          <a:xfrm>
            <a:off x="981191" y="1944721"/>
            <a:ext cx="9067562" cy="2246769"/>
          </a:xfrm>
          <a:prstGeom prst="rect">
            <a:avLst/>
          </a:prstGeom>
          <a:noFill/>
        </p:spPr>
        <p:txBody>
          <a:bodyPr wrap="square" rtlCol="0">
            <a:spAutoFit/>
          </a:bodyPr>
          <a:lstStyle/>
          <a:p>
            <a:pPr indent="457200"/>
            <a:r>
              <a:rPr lang="zh-CN" altLang="en-US" sz="2000" dirty="0">
                <a:solidFill>
                  <a:schemeClr val="bg1"/>
                </a:solidFill>
              </a:rPr>
              <a:t>确保</a:t>
            </a:r>
            <a:r>
              <a:rPr lang="en-US" altLang="zh-CN" sz="2000" dirty="0">
                <a:solidFill>
                  <a:schemeClr val="bg1"/>
                </a:solidFill>
              </a:rPr>
              <a:t>API</a:t>
            </a:r>
            <a:r>
              <a:rPr lang="zh-CN" altLang="en-US" sz="2000" dirty="0">
                <a:solidFill>
                  <a:schemeClr val="bg1"/>
                </a:solidFill>
              </a:rPr>
              <a:t>响应</a:t>
            </a:r>
            <a:r>
              <a:rPr lang="zh-CN" altLang="en-US" sz="2000">
                <a:solidFill>
                  <a:schemeClr val="bg1"/>
                </a:solidFill>
              </a:rPr>
              <a:t>正确是您在</a:t>
            </a:r>
            <a:r>
              <a:rPr lang="zh-CN" altLang="en-US" sz="2000" dirty="0">
                <a:solidFill>
                  <a:schemeClr val="bg1"/>
                </a:solidFill>
              </a:rPr>
              <a:t>使用</a:t>
            </a:r>
            <a:r>
              <a:rPr lang="en-US" altLang="zh-CN" sz="2000" dirty="0">
                <a:solidFill>
                  <a:schemeClr val="bg1"/>
                </a:solidFill>
              </a:rPr>
              <a:t>API​​</a:t>
            </a:r>
            <a:r>
              <a:rPr lang="zh-CN" altLang="en-US" sz="2000" dirty="0">
                <a:solidFill>
                  <a:schemeClr val="bg1"/>
                </a:solidFill>
              </a:rPr>
              <a:t>时会做很多工作。</a:t>
            </a:r>
            <a:r>
              <a:rPr lang="en-US" altLang="zh-CN" sz="2000" dirty="0" err="1">
                <a:solidFill>
                  <a:schemeClr val="bg1"/>
                </a:solidFill>
              </a:rPr>
              <a:t>PostMan</a:t>
            </a:r>
            <a:r>
              <a:rPr lang="zh-CN" altLang="en-US" sz="2000" dirty="0">
                <a:solidFill>
                  <a:schemeClr val="bg1"/>
                </a:solidFill>
              </a:rPr>
              <a:t>回复查看器</a:t>
            </a:r>
            <a:r>
              <a:rPr lang="zh-CN" altLang="en-US" sz="2000">
                <a:solidFill>
                  <a:schemeClr val="bg1"/>
                </a:solidFill>
              </a:rPr>
              <a:t>将使您的</a:t>
            </a:r>
            <a:r>
              <a:rPr lang="zh-CN" altLang="en-US" sz="2000" dirty="0">
                <a:solidFill>
                  <a:schemeClr val="bg1"/>
                </a:solidFill>
              </a:rPr>
              <a:t>这个任务更容易。</a:t>
            </a:r>
          </a:p>
          <a:p>
            <a:pPr indent="457200"/>
            <a:r>
              <a:rPr lang="en-US" altLang="zh-CN" sz="2000" dirty="0">
                <a:solidFill>
                  <a:schemeClr val="bg1"/>
                </a:solidFill>
              </a:rPr>
              <a:t>API</a:t>
            </a:r>
            <a:r>
              <a:rPr lang="zh-CN" altLang="en-US" sz="2000" dirty="0">
                <a:solidFill>
                  <a:schemeClr val="bg1"/>
                </a:solidFill>
              </a:rPr>
              <a:t>响应由主体，标题和状态代码组成。</a:t>
            </a:r>
            <a:r>
              <a:rPr lang="en-US" altLang="zh-CN" sz="2000" dirty="0" err="1">
                <a:solidFill>
                  <a:schemeClr val="bg1"/>
                </a:solidFill>
              </a:rPr>
              <a:t>PostMan</a:t>
            </a:r>
            <a:r>
              <a:rPr lang="zh-CN" altLang="en-US" sz="2000" dirty="0">
                <a:solidFill>
                  <a:schemeClr val="bg1"/>
                </a:solidFill>
              </a:rPr>
              <a:t>在不同的标签中组织正文和标题。状态代码与完成</a:t>
            </a:r>
            <a:r>
              <a:rPr lang="en-US" altLang="zh-CN" sz="2000" dirty="0">
                <a:solidFill>
                  <a:schemeClr val="bg1"/>
                </a:solidFill>
              </a:rPr>
              <a:t>API</a:t>
            </a:r>
            <a:r>
              <a:rPr lang="zh-CN" altLang="en-US" sz="2000" dirty="0">
                <a:solidFill>
                  <a:schemeClr val="bg1"/>
                </a:solidFill>
              </a:rPr>
              <a:t>调用所需的时间一起显示在选项卡</a:t>
            </a:r>
            <a:r>
              <a:rPr lang="zh-CN" altLang="en-US" sz="2000">
                <a:solidFill>
                  <a:schemeClr val="bg1"/>
                </a:solidFill>
              </a:rPr>
              <a:t>旁边。您可以</a:t>
            </a:r>
            <a:r>
              <a:rPr lang="zh-CN" altLang="en-US" sz="2000" dirty="0">
                <a:solidFill>
                  <a:schemeClr val="bg1"/>
                </a:solidFill>
              </a:rPr>
              <a:t>将鼠标悬停在状态代码上，以获取有关代码的更多详细信息。大多数情况下，它将是</a:t>
            </a:r>
            <a:r>
              <a:rPr lang="en-US" altLang="zh-CN" sz="2000" dirty="0">
                <a:solidFill>
                  <a:schemeClr val="bg1"/>
                </a:solidFill>
              </a:rPr>
              <a:t>HTTP</a:t>
            </a:r>
            <a:r>
              <a:rPr lang="zh-CN" altLang="en-US" sz="2000" dirty="0">
                <a:solidFill>
                  <a:schemeClr val="bg1"/>
                </a:solidFill>
              </a:rPr>
              <a:t>规范规定的默认描述，但是</a:t>
            </a:r>
            <a:r>
              <a:rPr lang="en-US" altLang="zh-CN" sz="2000" dirty="0">
                <a:solidFill>
                  <a:schemeClr val="bg1"/>
                </a:solidFill>
              </a:rPr>
              <a:t>API</a:t>
            </a:r>
            <a:r>
              <a:rPr lang="zh-CN" altLang="en-US" sz="2000" dirty="0">
                <a:solidFill>
                  <a:schemeClr val="bg1"/>
                </a:solidFill>
              </a:rPr>
              <a:t>作者也可以添加自定义消息。</a:t>
            </a:r>
          </a:p>
          <a:p>
            <a:pPr indent="457200"/>
            <a:endParaRPr lang="zh-CN" altLang="en-US" sz="2000" dirty="0">
              <a:solidFill>
                <a:schemeClr val="bg1"/>
              </a:solidFill>
            </a:endParaRPr>
          </a:p>
        </p:txBody>
      </p:sp>
      <p:sp>
        <p:nvSpPr>
          <p:cNvPr id="5" name="文本框 4"/>
          <p:cNvSpPr txBox="1"/>
          <p:nvPr/>
        </p:nvSpPr>
        <p:spPr>
          <a:xfrm>
            <a:off x="3648121" y="1182741"/>
            <a:ext cx="4114692" cy="584775"/>
          </a:xfrm>
          <a:prstGeom prst="rect">
            <a:avLst/>
          </a:prstGeom>
          <a:noFill/>
        </p:spPr>
        <p:txBody>
          <a:bodyPr wrap="square" rtlCol="0">
            <a:spAutoFit/>
          </a:bodyPr>
          <a:lstStyle/>
          <a:p>
            <a:r>
              <a:rPr lang="en-US" altLang="zh-CN" sz="3200" dirty="0">
                <a:solidFill>
                  <a:schemeClr val="bg1"/>
                </a:solidFill>
              </a:rPr>
              <a:t>RESPONSE</a:t>
            </a:r>
            <a:endParaRPr lang="zh-CN" altLang="en-US" sz="3200" dirty="0">
              <a:solidFill>
                <a:schemeClr val="bg1"/>
              </a:solidFill>
            </a:endParaRPr>
          </a:p>
        </p:txBody>
      </p:sp>
    </p:spTree>
    <p:extLst>
      <p:ext uri="{BB962C8B-B14F-4D97-AF65-F5344CB8AC3E}">
        <p14:creationId xmlns:p14="http://schemas.microsoft.com/office/powerpoint/2010/main" val="245575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5" name="文本框 4"/>
          <p:cNvSpPr txBox="1"/>
          <p:nvPr/>
        </p:nvSpPr>
        <p:spPr>
          <a:xfrm>
            <a:off x="1057389" y="954147"/>
            <a:ext cx="3505108" cy="400110"/>
          </a:xfrm>
          <a:prstGeom prst="rect">
            <a:avLst/>
          </a:prstGeom>
          <a:noFill/>
        </p:spPr>
        <p:txBody>
          <a:bodyPr wrap="square" rtlCol="0">
            <a:spAutoFit/>
          </a:bodyPr>
          <a:lstStyle/>
          <a:p>
            <a:r>
              <a:rPr lang="en-US" altLang="zh-CN" sz="2000" b="1" dirty="0">
                <a:solidFill>
                  <a:schemeClr val="bg1"/>
                </a:solidFill>
              </a:rPr>
              <a:t>Save Response</a:t>
            </a:r>
            <a:endParaRPr lang="zh-CN" altLang="en-US" sz="2000" b="1" dirty="0">
              <a:solidFill>
                <a:schemeClr val="bg1"/>
              </a:solidFill>
            </a:endParaRPr>
          </a:p>
        </p:txBody>
      </p:sp>
      <p:pic>
        <p:nvPicPr>
          <p:cNvPr id="8" name="图片 7"/>
          <p:cNvPicPr>
            <a:picLocks noChangeAspect="1"/>
          </p:cNvPicPr>
          <p:nvPr/>
        </p:nvPicPr>
        <p:blipFill>
          <a:blip r:embed="rId2"/>
          <a:stretch>
            <a:fillRect/>
          </a:stretch>
        </p:blipFill>
        <p:spPr>
          <a:xfrm>
            <a:off x="1133587" y="1487533"/>
            <a:ext cx="8352381" cy="1247619"/>
          </a:xfrm>
          <a:prstGeom prst="rect">
            <a:avLst/>
          </a:prstGeom>
        </p:spPr>
      </p:pic>
      <p:sp>
        <p:nvSpPr>
          <p:cNvPr id="9" name="文本框 8"/>
          <p:cNvSpPr txBox="1"/>
          <p:nvPr/>
        </p:nvSpPr>
        <p:spPr>
          <a:xfrm>
            <a:off x="1124148" y="3011493"/>
            <a:ext cx="9109648" cy="923330"/>
          </a:xfrm>
          <a:prstGeom prst="rect">
            <a:avLst/>
          </a:prstGeom>
          <a:noFill/>
        </p:spPr>
        <p:txBody>
          <a:bodyPr wrap="square" rtlCol="0">
            <a:spAutoFit/>
          </a:bodyPr>
          <a:lstStyle/>
          <a:p>
            <a:r>
              <a:rPr lang="zh-CN" altLang="en-US" dirty="0">
                <a:solidFill>
                  <a:schemeClr val="bg1"/>
                </a:solidFill>
              </a:rPr>
              <a:t>如果请求已保存在集合中，则可以保存该请求的响应。一旦返回响应，单击</a:t>
            </a:r>
            <a:r>
              <a:rPr lang="zh-CN" altLang="en-US" b="1" dirty="0">
                <a:solidFill>
                  <a:schemeClr val="bg1"/>
                </a:solidFill>
              </a:rPr>
              <a:t>保存响应</a:t>
            </a:r>
            <a:r>
              <a:rPr lang="zh-CN" altLang="en-US" dirty="0">
                <a:solidFill>
                  <a:schemeClr val="bg1"/>
                </a:solidFill>
              </a:rPr>
              <a:t>按钮。输入名称以呼叫保存的响应。保存在请求中的所有响应</a:t>
            </a:r>
            <a:r>
              <a:rPr lang="zh-CN" altLang="en-US">
                <a:solidFill>
                  <a:schemeClr val="bg1"/>
                </a:solidFill>
              </a:rPr>
              <a:t>将在您加载</a:t>
            </a:r>
            <a:r>
              <a:rPr lang="zh-CN" altLang="en-US" dirty="0">
                <a:solidFill>
                  <a:schemeClr val="bg1"/>
                </a:solidFill>
              </a:rPr>
              <a:t>请求时作为</a:t>
            </a:r>
            <a:r>
              <a:rPr lang="en-US" altLang="zh-CN" dirty="0">
                <a:solidFill>
                  <a:schemeClr val="bg1"/>
                </a:solidFill>
              </a:rPr>
              <a:t>example</a:t>
            </a:r>
            <a:r>
              <a:rPr lang="zh-CN" altLang="en-US" dirty="0">
                <a:solidFill>
                  <a:schemeClr val="bg1"/>
                </a:solidFill>
              </a:rPr>
              <a:t>提供。单击右上角的“ </a:t>
            </a:r>
            <a:r>
              <a:rPr lang="en-US" altLang="zh-CN" b="1" dirty="0">
                <a:solidFill>
                  <a:schemeClr val="bg1"/>
                </a:solidFill>
              </a:rPr>
              <a:t>examples</a:t>
            </a:r>
            <a:r>
              <a:rPr lang="zh-CN" altLang="en-US" b="1" dirty="0">
                <a:solidFill>
                  <a:schemeClr val="bg1"/>
                </a:solidFill>
              </a:rPr>
              <a:t>”</a:t>
            </a:r>
            <a:r>
              <a:rPr lang="zh-CN" altLang="en-US" dirty="0">
                <a:solidFill>
                  <a:schemeClr val="bg1"/>
                </a:solidFill>
              </a:rPr>
              <a:t>下拉列表以查看并选择保存的示例。</a:t>
            </a:r>
          </a:p>
        </p:txBody>
      </p:sp>
      <p:pic>
        <p:nvPicPr>
          <p:cNvPr id="13" name="图片 12"/>
          <p:cNvPicPr>
            <a:picLocks noChangeAspect="1"/>
          </p:cNvPicPr>
          <p:nvPr/>
        </p:nvPicPr>
        <p:blipFill>
          <a:blip r:embed="rId3"/>
          <a:stretch>
            <a:fillRect/>
          </a:stretch>
        </p:blipFill>
        <p:spPr>
          <a:xfrm>
            <a:off x="1133587" y="3953268"/>
            <a:ext cx="6553028" cy="1861634"/>
          </a:xfrm>
          <a:prstGeom prst="rect">
            <a:avLst/>
          </a:prstGeom>
        </p:spPr>
      </p:pic>
    </p:spTree>
    <p:extLst>
      <p:ext uri="{BB962C8B-B14F-4D97-AF65-F5344CB8AC3E}">
        <p14:creationId xmlns:p14="http://schemas.microsoft.com/office/powerpoint/2010/main" val="2214458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3" name="文本框 2"/>
          <p:cNvSpPr txBox="1"/>
          <p:nvPr/>
        </p:nvSpPr>
        <p:spPr>
          <a:xfrm>
            <a:off x="752597" y="954147"/>
            <a:ext cx="2971722" cy="584775"/>
          </a:xfrm>
          <a:prstGeom prst="rect">
            <a:avLst/>
          </a:prstGeom>
          <a:noFill/>
        </p:spPr>
        <p:txBody>
          <a:bodyPr wrap="square" rtlCol="0">
            <a:spAutoFit/>
          </a:bodyPr>
          <a:lstStyle/>
          <a:p>
            <a:r>
              <a:rPr lang="zh-CN" altLang="en-US" sz="3200" b="1" dirty="0">
                <a:solidFill>
                  <a:schemeClr val="bg1"/>
                </a:solidFill>
              </a:rPr>
              <a:t>查看</a:t>
            </a:r>
            <a:r>
              <a:rPr lang="en-US" altLang="zh-CN" sz="3200" b="1" dirty="0">
                <a:solidFill>
                  <a:schemeClr val="bg1"/>
                </a:solidFill>
              </a:rPr>
              <a:t>response</a:t>
            </a:r>
            <a:endParaRPr lang="zh-CN" altLang="en-US" sz="3200" b="1" dirty="0">
              <a:solidFill>
                <a:schemeClr val="bg1"/>
              </a:solidFill>
            </a:endParaRPr>
          </a:p>
        </p:txBody>
      </p:sp>
      <p:sp>
        <p:nvSpPr>
          <p:cNvPr id="5" name="文本框 4"/>
          <p:cNvSpPr txBox="1"/>
          <p:nvPr/>
        </p:nvSpPr>
        <p:spPr>
          <a:xfrm>
            <a:off x="981191" y="1944721"/>
            <a:ext cx="8686572" cy="646331"/>
          </a:xfrm>
          <a:prstGeom prst="rect">
            <a:avLst/>
          </a:prstGeom>
          <a:noFill/>
        </p:spPr>
        <p:txBody>
          <a:bodyPr wrap="square" rtlCol="0">
            <a:spAutoFit/>
          </a:bodyPr>
          <a:lstStyle/>
          <a:p>
            <a:r>
              <a:rPr lang="en-US" altLang="zh-CN" dirty="0" err="1">
                <a:solidFill>
                  <a:schemeClr val="bg1"/>
                </a:solidFill>
              </a:rPr>
              <a:t>PostMan</a:t>
            </a:r>
            <a:r>
              <a:rPr lang="en-US" altLang="zh-CN" b="1" dirty="0">
                <a:solidFill>
                  <a:schemeClr val="bg1"/>
                </a:solidFill>
              </a:rPr>
              <a:t> </a:t>
            </a:r>
            <a:r>
              <a:rPr lang="en-US" altLang="zh-CN" dirty="0">
                <a:solidFill>
                  <a:schemeClr val="bg1"/>
                </a:solidFill>
              </a:rPr>
              <a:t>Body</a:t>
            </a:r>
            <a:r>
              <a:rPr lang="zh-CN" altLang="en-US">
                <a:solidFill>
                  <a:schemeClr val="bg1"/>
                </a:solidFill>
              </a:rPr>
              <a:t>标签为您提供</a:t>
            </a:r>
            <a:r>
              <a:rPr lang="zh-CN" altLang="en-US" dirty="0">
                <a:solidFill>
                  <a:schemeClr val="bg1"/>
                </a:solidFill>
              </a:rPr>
              <a:t>了几个工具</a:t>
            </a:r>
            <a:r>
              <a:rPr lang="zh-CN" altLang="en-US">
                <a:solidFill>
                  <a:schemeClr val="bg1"/>
                </a:solidFill>
              </a:rPr>
              <a:t>来帮助您快速</a:t>
            </a:r>
            <a:r>
              <a:rPr lang="zh-CN" altLang="en-US" dirty="0">
                <a:solidFill>
                  <a:schemeClr val="bg1"/>
                </a:solidFill>
              </a:rPr>
              <a:t>了解事物。</a:t>
            </a:r>
            <a:r>
              <a:rPr lang="en-US" altLang="zh-CN" dirty="0">
                <a:solidFill>
                  <a:schemeClr val="bg1"/>
                </a:solidFill>
              </a:rPr>
              <a:t>Body</a:t>
            </a:r>
            <a:r>
              <a:rPr lang="zh-CN" altLang="en-US" dirty="0">
                <a:solidFill>
                  <a:schemeClr val="bg1"/>
                </a:solidFill>
              </a:rPr>
              <a:t>可以在三个视图中看到 </a:t>
            </a:r>
            <a:r>
              <a:rPr lang="en-US" altLang="zh-CN" dirty="0">
                <a:solidFill>
                  <a:schemeClr val="bg1"/>
                </a:solidFill>
              </a:rPr>
              <a:t>- Pretty</a:t>
            </a:r>
            <a:r>
              <a:rPr lang="zh-CN" altLang="en-US" dirty="0">
                <a:solidFill>
                  <a:schemeClr val="bg1"/>
                </a:solidFill>
              </a:rPr>
              <a:t>，</a:t>
            </a:r>
            <a:r>
              <a:rPr lang="en-US" altLang="zh-CN" dirty="0">
                <a:solidFill>
                  <a:schemeClr val="bg1"/>
                </a:solidFill>
              </a:rPr>
              <a:t>Raw</a:t>
            </a:r>
            <a:r>
              <a:rPr lang="zh-CN" altLang="en-US" dirty="0">
                <a:solidFill>
                  <a:schemeClr val="bg1"/>
                </a:solidFill>
              </a:rPr>
              <a:t>和</a:t>
            </a:r>
            <a:r>
              <a:rPr lang="en-US" altLang="zh-CN" dirty="0">
                <a:solidFill>
                  <a:schemeClr val="bg1"/>
                </a:solidFill>
              </a:rPr>
              <a:t>Preview</a:t>
            </a:r>
            <a:r>
              <a:rPr lang="zh-CN" altLang="en-US" dirty="0">
                <a:solidFill>
                  <a:schemeClr val="bg1"/>
                </a:solidFill>
              </a:rPr>
              <a:t>。</a:t>
            </a:r>
          </a:p>
        </p:txBody>
      </p:sp>
      <p:sp>
        <p:nvSpPr>
          <p:cNvPr id="6" name="文本框 5"/>
          <p:cNvSpPr txBox="1"/>
          <p:nvPr/>
        </p:nvSpPr>
        <p:spPr>
          <a:xfrm>
            <a:off x="1004415" y="2694320"/>
            <a:ext cx="1066772" cy="369332"/>
          </a:xfrm>
          <a:prstGeom prst="rect">
            <a:avLst/>
          </a:prstGeom>
          <a:noFill/>
        </p:spPr>
        <p:txBody>
          <a:bodyPr wrap="square" rtlCol="0">
            <a:spAutoFit/>
          </a:bodyPr>
          <a:lstStyle/>
          <a:p>
            <a:r>
              <a:rPr lang="en-US" altLang="zh-CN" b="1" dirty="0">
                <a:solidFill>
                  <a:schemeClr val="bg1"/>
                </a:solidFill>
              </a:rPr>
              <a:t>Pretty</a:t>
            </a:r>
            <a:endParaRPr lang="zh-CN" altLang="en-US" b="1" dirty="0">
              <a:solidFill>
                <a:schemeClr val="bg1"/>
              </a:solidFill>
            </a:endParaRPr>
          </a:p>
        </p:txBody>
      </p:sp>
      <p:pic>
        <p:nvPicPr>
          <p:cNvPr id="8" name="图片 7"/>
          <p:cNvPicPr>
            <a:picLocks noChangeAspect="1"/>
          </p:cNvPicPr>
          <p:nvPr/>
        </p:nvPicPr>
        <p:blipFill>
          <a:blip r:embed="rId2"/>
          <a:stretch>
            <a:fillRect/>
          </a:stretch>
        </p:blipFill>
        <p:spPr>
          <a:xfrm>
            <a:off x="1133587" y="3166920"/>
            <a:ext cx="7514286" cy="1771429"/>
          </a:xfrm>
          <a:prstGeom prst="rect">
            <a:avLst/>
          </a:prstGeom>
        </p:spPr>
      </p:pic>
    </p:spTree>
    <p:extLst>
      <p:ext uri="{BB962C8B-B14F-4D97-AF65-F5344CB8AC3E}">
        <p14:creationId xmlns:p14="http://schemas.microsoft.com/office/powerpoint/2010/main" val="1001711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3" name="文本框 2"/>
          <p:cNvSpPr txBox="1"/>
          <p:nvPr/>
        </p:nvSpPr>
        <p:spPr>
          <a:xfrm>
            <a:off x="600201" y="877669"/>
            <a:ext cx="9143760" cy="1600438"/>
          </a:xfrm>
          <a:prstGeom prst="rect">
            <a:avLst/>
          </a:prstGeom>
          <a:noFill/>
        </p:spPr>
        <p:txBody>
          <a:bodyPr wrap="square" rtlCol="0">
            <a:spAutoFit/>
          </a:bodyPr>
          <a:lstStyle/>
          <a:p>
            <a:pPr indent="457200"/>
            <a:r>
              <a:rPr lang="en-US" altLang="zh-CN" sz="2000" dirty="0">
                <a:solidFill>
                  <a:schemeClr val="bg1"/>
                </a:solidFill>
              </a:rPr>
              <a:t>Pretty</a:t>
            </a:r>
            <a:r>
              <a:rPr lang="zh-CN" altLang="en-US" sz="2000" dirty="0">
                <a:solidFill>
                  <a:schemeClr val="bg1"/>
                </a:solidFill>
              </a:rPr>
              <a:t>的模式可以格式化</a:t>
            </a:r>
            <a:r>
              <a:rPr lang="en-US" altLang="zh-CN" sz="2000" dirty="0">
                <a:solidFill>
                  <a:schemeClr val="bg1"/>
                </a:solidFill>
              </a:rPr>
              <a:t>JSON</a:t>
            </a:r>
            <a:r>
              <a:rPr lang="zh-CN" altLang="en-US" sz="2000" dirty="0">
                <a:solidFill>
                  <a:schemeClr val="bg1"/>
                </a:solidFill>
              </a:rPr>
              <a:t>或</a:t>
            </a:r>
            <a:r>
              <a:rPr lang="en-US" altLang="zh-CN" sz="2000" dirty="0">
                <a:solidFill>
                  <a:schemeClr val="bg1"/>
                </a:solidFill>
              </a:rPr>
              <a:t>XML</a:t>
            </a:r>
            <a:r>
              <a:rPr lang="zh-CN" altLang="en-US" sz="2000" dirty="0">
                <a:solidFill>
                  <a:schemeClr val="bg1"/>
                </a:solidFill>
              </a:rPr>
              <a:t>响应，以便更容易查看。没有人想滚动一个最小的单行</a:t>
            </a:r>
            <a:r>
              <a:rPr lang="en-US" altLang="zh-CN" sz="2000" dirty="0">
                <a:solidFill>
                  <a:schemeClr val="bg1"/>
                </a:solidFill>
              </a:rPr>
              <a:t>JSON</a:t>
            </a:r>
            <a:r>
              <a:rPr lang="zh-CN" altLang="en-US" sz="2000" dirty="0">
                <a:solidFill>
                  <a:schemeClr val="bg1"/>
                </a:solidFill>
              </a:rPr>
              <a:t>响应寻找那个难以捉摸的字符串！突出显示漂亮模式中的链接，点击它们可以使用链接</a:t>
            </a:r>
            <a:r>
              <a:rPr lang="en-US" altLang="zh-CN" sz="2000" dirty="0">
                <a:solidFill>
                  <a:schemeClr val="bg1"/>
                </a:solidFill>
              </a:rPr>
              <a:t>URL</a:t>
            </a:r>
            <a:r>
              <a:rPr lang="zh-CN" altLang="en-US" sz="2000" dirty="0">
                <a:solidFill>
                  <a:schemeClr val="bg1"/>
                </a:solidFill>
              </a:rPr>
              <a:t>在</a:t>
            </a:r>
            <a:r>
              <a:rPr lang="en-US" altLang="zh-CN" sz="2000" dirty="0">
                <a:solidFill>
                  <a:schemeClr val="bg1"/>
                </a:solidFill>
              </a:rPr>
              <a:t>Postman</a:t>
            </a:r>
            <a:r>
              <a:rPr lang="zh-CN" altLang="en-US" sz="2000" dirty="0">
                <a:solidFill>
                  <a:schemeClr val="bg1"/>
                </a:solidFill>
              </a:rPr>
              <a:t>中加载</a:t>
            </a:r>
            <a:r>
              <a:rPr lang="en-US" altLang="zh-CN" sz="2000" dirty="0">
                <a:solidFill>
                  <a:schemeClr val="bg1"/>
                </a:solidFill>
              </a:rPr>
              <a:t>GET</a:t>
            </a:r>
            <a:r>
              <a:rPr lang="zh-CN" altLang="en-US" sz="2000" dirty="0">
                <a:solidFill>
                  <a:schemeClr val="bg1"/>
                </a:solidFill>
              </a:rPr>
              <a:t>请求。对于导航大响应，单击左侧的向下三角形（▼）以折叠大部分响应。</a:t>
            </a:r>
          </a:p>
          <a:p>
            <a:pPr indent="457200"/>
            <a:endParaRPr lang="zh-CN" altLang="en-US" dirty="0"/>
          </a:p>
        </p:txBody>
      </p:sp>
      <p:sp>
        <p:nvSpPr>
          <p:cNvPr id="5" name="文本框 4"/>
          <p:cNvSpPr txBox="1"/>
          <p:nvPr/>
        </p:nvSpPr>
        <p:spPr>
          <a:xfrm>
            <a:off x="600201" y="2517278"/>
            <a:ext cx="6248236" cy="3170099"/>
          </a:xfrm>
          <a:prstGeom prst="rect">
            <a:avLst/>
          </a:prstGeom>
          <a:noFill/>
        </p:spPr>
        <p:txBody>
          <a:bodyPr wrap="square" rtlCol="0">
            <a:spAutoFit/>
          </a:bodyPr>
          <a:lstStyle/>
          <a:p>
            <a:pPr indent="457200"/>
            <a:r>
              <a:rPr lang="zh-CN" altLang="en-US" sz="2000" dirty="0">
                <a:solidFill>
                  <a:schemeClr val="bg1"/>
                </a:solidFill>
              </a:rPr>
              <a:t>要使</a:t>
            </a:r>
            <a:r>
              <a:rPr lang="en-US" altLang="zh-CN" sz="2000" dirty="0" err="1">
                <a:solidFill>
                  <a:schemeClr val="bg1"/>
                </a:solidFill>
              </a:rPr>
              <a:t>PostMan</a:t>
            </a:r>
            <a:r>
              <a:rPr lang="zh-CN" altLang="en-US" sz="2000" dirty="0">
                <a:solidFill>
                  <a:schemeClr val="bg1"/>
                </a:solidFill>
              </a:rPr>
              <a:t>自动格式化</a:t>
            </a:r>
            <a:r>
              <a:rPr lang="en-US" altLang="zh-CN" sz="2000" dirty="0">
                <a:solidFill>
                  <a:schemeClr val="bg1"/>
                </a:solidFill>
              </a:rPr>
              <a:t>Body</a:t>
            </a:r>
            <a:r>
              <a:rPr lang="zh-CN" altLang="en-US" sz="2000" dirty="0">
                <a:solidFill>
                  <a:schemeClr val="bg1"/>
                </a:solidFill>
              </a:rPr>
              <a:t>，请确保返回适当的</a:t>
            </a:r>
            <a:r>
              <a:rPr lang="en-US" altLang="zh-CN" sz="2000" dirty="0">
                <a:solidFill>
                  <a:schemeClr val="bg1"/>
                </a:solidFill>
              </a:rPr>
              <a:t>Content-Type</a:t>
            </a:r>
            <a:r>
              <a:rPr lang="zh-CN" altLang="en-US" sz="2000" dirty="0">
                <a:solidFill>
                  <a:schemeClr val="bg1"/>
                </a:solidFill>
              </a:rPr>
              <a:t>标题。如果</a:t>
            </a:r>
            <a:r>
              <a:rPr lang="en-US" altLang="zh-CN" sz="2000" dirty="0">
                <a:solidFill>
                  <a:schemeClr val="bg1"/>
                </a:solidFill>
              </a:rPr>
              <a:t>API</a:t>
            </a:r>
            <a:r>
              <a:rPr lang="zh-CN" altLang="en-US" sz="2000" dirty="0">
                <a:solidFill>
                  <a:schemeClr val="bg1"/>
                </a:solidFill>
              </a:rPr>
              <a:t>不这样做，那么您可以强制使用</a:t>
            </a:r>
            <a:r>
              <a:rPr lang="en-US" altLang="zh-CN" sz="2000" dirty="0">
                <a:solidFill>
                  <a:schemeClr val="bg1"/>
                </a:solidFill>
              </a:rPr>
              <a:t>JSON</a:t>
            </a:r>
            <a:r>
              <a:rPr lang="zh-CN" altLang="en-US" sz="2000" dirty="0">
                <a:solidFill>
                  <a:schemeClr val="bg1"/>
                </a:solidFill>
              </a:rPr>
              <a:t>或</a:t>
            </a:r>
            <a:r>
              <a:rPr lang="en-US" altLang="zh-CN" sz="2000" dirty="0">
                <a:solidFill>
                  <a:schemeClr val="bg1"/>
                </a:solidFill>
              </a:rPr>
              <a:t>XML</a:t>
            </a:r>
            <a:r>
              <a:rPr lang="zh-CN" altLang="en-US" sz="2000" dirty="0">
                <a:solidFill>
                  <a:schemeClr val="bg1"/>
                </a:solidFill>
              </a:rPr>
              <a:t>进行格式化。您可以通过从“</a:t>
            </a:r>
            <a:r>
              <a:rPr lang="en-US" altLang="zh-CN" sz="2000" dirty="0">
                <a:solidFill>
                  <a:schemeClr val="bg1"/>
                </a:solidFill>
              </a:rPr>
              <a:t>detection language</a:t>
            </a:r>
            <a:r>
              <a:rPr lang="zh-CN" altLang="en-US" sz="2000" dirty="0">
                <a:solidFill>
                  <a:schemeClr val="bg1"/>
                </a:solidFill>
              </a:rPr>
              <a:t>”下拉菜单中选择“</a:t>
            </a:r>
            <a:r>
              <a:rPr lang="en-US" altLang="zh-CN" sz="2000" dirty="0">
                <a:solidFill>
                  <a:schemeClr val="bg1"/>
                </a:solidFill>
              </a:rPr>
              <a:t>JSON”</a:t>
            </a:r>
            <a:r>
              <a:rPr lang="zh-CN" altLang="en-US" sz="2000" dirty="0">
                <a:solidFill>
                  <a:schemeClr val="bg1"/>
                </a:solidFill>
              </a:rPr>
              <a:t>，在“ </a:t>
            </a:r>
            <a:r>
              <a:rPr lang="en-US" altLang="zh-CN" sz="2000" dirty="0">
                <a:solidFill>
                  <a:schemeClr val="bg1"/>
                </a:solidFill>
              </a:rPr>
              <a:t>Setting</a:t>
            </a:r>
            <a:r>
              <a:rPr lang="zh-CN" altLang="en-US" sz="2000" dirty="0">
                <a:solidFill>
                  <a:schemeClr val="bg1"/>
                </a:solidFill>
              </a:rPr>
              <a:t>”模式的“ </a:t>
            </a:r>
            <a:r>
              <a:rPr lang="en-US" altLang="zh-CN" sz="2000" dirty="0">
                <a:solidFill>
                  <a:schemeClr val="bg1"/>
                </a:solidFill>
              </a:rPr>
              <a:t>General</a:t>
            </a:r>
            <a:r>
              <a:rPr lang="zh-CN" altLang="en-US" sz="2000" dirty="0">
                <a:solidFill>
                  <a:schemeClr val="bg1"/>
                </a:solidFill>
              </a:rPr>
              <a:t>”选项卡下强制使用</a:t>
            </a:r>
            <a:r>
              <a:rPr lang="en-US" altLang="zh-CN" sz="2000" dirty="0">
                <a:solidFill>
                  <a:schemeClr val="bg1"/>
                </a:solidFill>
              </a:rPr>
              <a:t>JSON</a:t>
            </a:r>
            <a:r>
              <a:rPr lang="zh-CN" altLang="en-US" sz="2000" dirty="0">
                <a:solidFill>
                  <a:schemeClr val="bg1"/>
                </a:solidFill>
              </a:rPr>
              <a:t>格式。</a:t>
            </a:r>
          </a:p>
          <a:p>
            <a:pPr indent="457200"/>
            <a:r>
              <a:rPr lang="zh-CN" altLang="en-US" sz="2000" dirty="0">
                <a:solidFill>
                  <a:schemeClr val="bg1"/>
                </a:solidFill>
              </a:rPr>
              <a:t>在响应中查找项目：  可以使用</a:t>
            </a:r>
            <a:r>
              <a:rPr lang="en-US" altLang="zh-CN" sz="2000" dirty="0">
                <a:solidFill>
                  <a:schemeClr val="bg1"/>
                </a:solidFill>
              </a:rPr>
              <a:t>CMD / CTRL + F</a:t>
            </a:r>
            <a:r>
              <a:rPr lang="zh-CN" altLang="en-US" sz="2000" dirty="0">
                <a:solidFill>
                  <a:schemeClr val="bg1"/>
                </a:solidFill>
              </a:rPr>
              <a:t>  打开搜索栏，然后使用</a:t>
            </a:r>
            <a:r>
              <a:rPr lang="en-US" altLang="zh-CN" sz="2000" dirty="0">
                <a:solidFill>
                  <a:schemeClr val="bg1"/>
                </a:solidFill>
              </a:rPr>
              <a:t>CMD / CTRL + G</a:t>
            </a:r>
            <a:r>
              <a:rPr lang="zh-CN" altLang="en-US" sz="2000" dirty="0">
                <a:solidFill>
                  <a:schemeClr val="bg1"/>
                </a:solidFill>
              </a:rPr>
              <a:t>  滚动结果。</a:t>
            </a:r>
          </a:p>
          <a:p>
            <a:pPr indent="457200"/>
            <a:endParaRPr lang="zh-CN" altLang="en-US" sz="2000" dirty="0">
              <a:solidFill>
                <a:schemeClr val="bg1"/>
              </a:solidFill>
            </a:endParaRPr>
          </a:p>
        </p:txBody>
      </p:sp>
      <p:pic>
        <p:nvPicPr>
          <p:cNvPr id="7" name="图片 6"/>
          <p:cNvPicPr>
            <a:picLocks noChangeAspect="1"/>
          </p:cNvPicPr>
          <p:nvPr/>
        </p:nvPicPr>
        <p:blipFill>
          <a:blip r:embed="rId2"/>
          <a:stretch>
            <a:fillRect/>
          </a:stretch>
        </p:blipFill>
        <p:spPr>
          <a:xfrm>
            <a:off x="7067648" y="2173315"/>
            <a:ext cx="3457143" cy="3961905"/>
          </a:xfrm>
          <a:prstGeom prst="rect">
            <a:avLst/>
          </a:prstGeom>
        </p:spPr>
      </p:pic>
    </p:spTree>
    <p:extLst>
      <p:ext uri="{BB962C8B-B14F-4D97-AF65-F5344CB8AC3E}">
        <p14:creationId xmlns:p14="http://schemas.microsoft.com/office/powerpoint/2010/main" val="6247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3" name="文本框 2"/>
          <p:cNvSpPr txBox="1"/>
          <p:nvPr/>
        </p:nvSpPr>
        <p:spPr>
          <a:xfrm>
            <a:off x="608879" y="633516"/>
            <a:ext cx="2285940" cy="400110"/>
          </a:xfrm>
          <a:prstGeom prst="rect">
            <a:avLst/>
          </a:prstGeom>
          <a:noFill/>
        </p:spPr>
        <p:txBody>
          <a:bodyPr wrap="square" rtlCol="0">
            <a:spAutoFit/>
          </a:bodyPr>
          <a:lstStyle/>
          <a:p>
            <a:r>
              <a:rPr lang="en-US" altLang="zh-CN" sz="2000" b="1" dirty="0">
                <a:solidFill>
                  <a:schemeClr val="bg1"/>
                </a:solidFill>
              </a:rPr>
              <a:t>Raw</a:t>
            </a:r>
            <a:endParaRPr lang="zh-CN" altLang="en-US" sz="2000" b="1" dirty="0">
              <a:solidFill>
                <a:schemeClr val="bg1"/>
              </a:solidFill>
            </a:endParaRPr>
          </a:p>
        </p:txBody>
      </p:sp>
      <p:pic>
        <p:nvPicPr>
          <p:cNvPr id="5" name="图片 4"/>
          <p:cNvPicPr>
            <a:picLocks noChangeAspect="1"/>
          </p:cNvPicPr>
          <p:nvPr/>
        </p:nvPicPr>
        <p:blipFill>
          <a:blip r:embed="rId2"/>
          <a:stretch>
            <a:fillRect/>
          </a:stretch>
        </p:blipFill>
        <p:spPr>
          <a:xfrm>
            <a:off x="646617" y="1258939"/>
            <a:ext cx="8068310" cy="2100257"/>
          </a:xfrm>
          <a:prstGeom prst="rect">
            <a:avLst/>
          </a:prstGeom>
        </p:spPr>
      </p:pic>
      <p:sp>
        <p:nvSpPr>
          <p:cNvPr id="6" name="文本框 5"/>
          <p:cNvSpPr txBox="1"/>
          <p:nvPr/>
        </p:nvSpPr>
        <p:spPr>
          <a:xfrm>
            <a:off x="608879" y="3925869"/>
            <a:ext cx="8296904" cy="707886"/>
          </a:xfrm>
          <a:prstGeom prst="rect">
            <a:avLst/>
          </a:prstGeom>
          <a:noFill/>
        </p:spPr>
        <p:txBody>
          <a:bodyPr wrap="square" rtlCol="0">
            <a:spAutoFit/>
          </a:bodyPr>
          <a:lstStyle/>
          <a:p>
            <a:pPr indent="457200"/>
            <a:r>
              <a:rPr lang="zh-CN" altLang="en-US" sz="2000" dirty="0">
                <a:solidFill>
                  <a:schemeClr val="bg1"/>
                </a:solidFill>
              </a:rPr>
              <a:t>原始视图只是一个响应体的大文本区域。它</a:t>
            </a:r>
            <a:r>
              <a:rPr lang="zh-CN" altLang="en-US" sz="2000">
                <a:solidFill>
                  <a:schemeClr val="bg1"/>
                </a:solidFill>
              </a:rPr>
              <a:t>可以帮助您判断您的</a:t>
            </a:r>
            <a:r>
              <a:rPr lang="zh-CN" altLang="en-US" sz="2000" dirty="0">
                <a:solidFill>
                  <a:schemeClr val="bg1"/>
                </a:solidFill>
              </a:rPr>
              <a:t>回应是否缩小。</a:t>
            </a:r>
          </a:p>
        </p:txBody>
      </p:sp>
    </p:spTree>
    <p:extLst>
      <p:ext uri="{BB962C8B-B14F-4D97-AF65-F5344CB8AC3E}">
        <p14:creationId xmlns:p14="http://schemas.microsoft.com/office/powerpoint/2010/main" val="2543512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3" name="文本框 2"/>
          <p:cNvSpPr txBox="1"/>
          <p:nvPr/>
        </p:nvSpPr>
        <p:spPr>
          <a:xfrm>
            <a:off x="589945" y="404602"/>
            <a:ext cx="2285940" cy="400110"/>
          </a:xfrm>
          <a:prstGeom prst="rect">
            <a:avLst/>
          </a:prstGeom>
          <a:noFill/>
        </p:spPr>
        <p:txBody>
          <a:bodyPr wrap="square" rtlCol="0">
            <a:spAutoFit/>
          </a:bodyPr>
          <a:lstStyle/>
          <a:p>
            <a:r>
              <a:rPr lang="en-US" altLang="zh-CN" sz="2000" b="1" dirty="0">
                <a:solidFill>
                  <a:schemeClr val="bg1"/>
                </a:solidFill>
              </a:rPr>
              <a:t>Preview</a:t>
            </a:r>
            <a:endParaRPr lang="zh-CN" altLang="en-US" sz="2000" b="1" dirty="0">
              <a:solidFill>
                <a:schemeClr val="bg1"/>
              </a:solidFill>
            </a:endParaRPr>
          </a:p>
        </p:txBody>
      </p:sp>
      <p:pic>
        <p:nvPicPr>
          <p:cNvPr id="4" name="图片 3"/>
          <p:cNvPicPr>
            <a:picLocks noChangeAspect="1"/>
          </p:cNvPicPr>
          <p:nvPr/>
        </p:nvPicPr>
        <p:blipFill>
          <a:blip r:embed="rId2"/>
          <a:stretch>
            <a:fillRect/>
          </a:stretch>
        </p:blipFill>
        <p:spPr>
          <a:xfrm>
            <a:off x="616788" y="904265"/>
            <a:ext cx="8090698" cy="2514534"/>
          </a:xfrm>
          <a:prstGeom prst="rect">
            <a:avLst/>
          </a:prstGeom>
        </p:spPr>
      </p:pic>
      <p:sp>
        <p:nvSpPr>
          <p:cNvPr id="7" name="文本框 6"/>
          <p:cNvSpPr txBox="1"/>
          <p:nvPr/>
        </p:nvSpPr>
        <p:spPr>
          <a:xfrm>
            <a:off x="562349" y="3518352"/>
            <a:ext cx="10171481" cy="2862322"/>
          </a:xfrm>
          <a:prstGeom prst="rect">
            <a:avLst/>
          </a:prstGeom>
          <a:noFill/>
        </p:spPr>
        <p:txBody>
          <a:bodyPr wrap="square" rtlCol="0">
            <a:spAutoFit/>
          </a:bodyPr>
          <a:lstStyle/>
          <a:p>
            <a:pPr indent="457200"/>
            <a:r>
              <a:rPr lang="zh-CN" altLang="en-US" sz="2000" dirty="0">
                <a:solidFill>
                  <a:schemeClr val="bg1"/>
                </a:solidFill>
              </a:rPr>
              <a:t>预览选项卡会在沙盒</a:t>
            </a:r>
            <a:r>
              <a:rPr lang="en-US" altLang="zh-CN" sz="2000" dirty="0">
                <a:solidFill>
                  <a:schemeClr val="bg1"/>
                </a:solidFill>
              </a:rPr>
              <a:t>iframe</a:t>
            </a:r>
            <a:r>
              <a:rPr lang="zh-CN" altLang="en-US" sz="2000" dirty="0">
                <a:solidFill>
                  <a:schemeClr val="bg1"/>
                </a:solidFill>
              </a:rPr>
              <a:t>中呈现响应。一些</a:t>
            </a:r>
            <a:r>
              <a:rPr lang="en-US" altLang="zh-CN" sz="2000" dirty="0">
                <a:solidFill>
                  <a:schemeClr val="bg1"/>
                </a:solidFill>
              </a:rPr>
              <a:t>Web</a:t>
            </a:r>
            <a:r>
              <a:rPr lang="zh-CN" altLang="en-US" sz="2000" dirty="0">
                <a:solidFill>
                  <a:schemeClr val="bg1"/>
                </a:solidFill>
              </a:rPr>
              <a:t>框架默认情况下返回</a:t>
            </a:r>
            <a:r>
              <a:rPr lang="en-US" altLang="zh-CN" sz="2000" dirty="0">
                <a:solidFill>
                  <a:schemeClr val="bg1"/>
                </a:solidFill>
              </a:rPr>
              <a:t>HTML</a:t>
            </a:r>
            <a:r>
              <a:rPr lang="zh-CN" altLang="en-US" sz="2000" dirty="0">
                <a:solidFill>
                  <a:schemeClr val="bg1"/>
                </a:solidFill>
              </a:rPr>
              <a:t>错误，预览模式在这里特别有用。由于</a:t>
            </a:r>
            <a:r>
              <a:rPr lang="en-US" altLang="zh-CN" sz="2000" dirty="0">
                <a:solidFill>
                  <a:schemeClr val="bg1"/>
                </a:solidFill>
              </a:rPr>
              <a:t>iframe</a:t>
            </a:r>
            <a:r>
              <a:rPr lang="zh-CN" altLang="en-US" sz="2000" dirty="0">
                <a:solidFill>
                  <a:schemeClr val="bg1"/>
                </a:solidFill>
              </a:rPr>
              <a:t>沙盒限制，</a:t>
            </a:r>
            <a:r>
              <a:rPr lang="en-US" altLang="zh-CN" sz="2000" dirty="0">
                <a:solidFill>
                  <a:schemeClr val="bg1"/>
                </a:solidFill>
              </a:rPr>
              <a:t>JavaScript</a:t>
            </a:r>
            <a:r>
              <a:rPr lang="zh-CN" altLang="en-US" sz="2000" dirty="0">
                <a:solidFill>
                  <a:schemeClr val="bg1"/>
                </a:solidFill>
              </a:rPr>
              <a:t>和图像在</a:t>
            </a:r>
            <a:r>
              <a:rPr lang="en-US" altLang="zh-CN" sz="2000" dirty="0">
                <a:solidFill>
                  <a:schemeClr val="bg1"/>
                </a:solidFill>
              </a:rPr>
              <a:t>iframe</a:t>
            </a:r>
            <a:r>
              <a:rPr lang="zh-CN" altLang="en-US" sz="2000" dirty="0">
                <a:solidFill>
                  <a:schemeClr val="bg1"/>
                </a:solidFill>
              </a:rPr>
              <a:t>中被禁用。</a:t>
            </a:r>
          </a:p>
          <a:p>
            <a:pPr indent="457200"/>
            <a:r>
              <a:rPr lang="zh-CN" altLang="en-US" sz="2000">
                <a:solidFill>
                  <a:schemeClr val="bg1"/>
                </a:solidFill>
              </a:rPr>
              <a:t>您可以</a:t>
            </a:r>
            <a:r>
              <a:rPr lang="zh-CN" altLang="en-US" sz="2000" dirty="0">
                <a:solidFill>
                  <a:schemeClr val="bg1"/>
                </a:solidFill>
              </a:rPr>
              <a:t>最大化</a:t>
            </a:r>
            <a:r>
              <a:rPr lang="en-US" altLang="zh-CN" sz="2000" dirty="0">
                <a:solidFill>
                  <a:schemeClr val="bg1"/>
                </a:solidFill>
              </a:rPr>
              <a:t>body</a:t>
            </a:r>
            <a:r>
              <a:rPr lang="zh-CN" altLang="en-US" sz="2000" dirty="0">
                <a:solidFill>
                  <a:schemeClr val="bg1"/>
                </a:solidFill>
              </a:rPr>
              <a:t>占据整个</a:t>
            </a:r>
            <a:r>
              <a:rPr lang="en-US" altLang="zh-CN" sz="2000" dirty="0">
                <a:solidFill>
                  <a:schemeClr val="bg1"/>
                </a:solidFill>
              </a:rPr>
              <a:t>postman</a:t>
            </a:r>
            <a:r>
              <a:rPr lang="zh-CN" altLang="en-US" sz="2000" dirty="0">
                <a:solidFill>
                  <a:schemeClr val="bg1"/>
                </a:solidFill>
              </a:rPr>
              <a:t>窗口。如果你打算花费大量的时间来应对这个问题，那就是要走的路。</a:t>
            </a:r>
          </a:p>
          <a:p>
            <a:pPr indent="457200"/>
            <a:r>
              <a:rPr lang="zh-CN" altLang="en-US" sz="2000">
                <a:solidFill>
                  <a:schemeClr val="bg1"/>
                </a:solidFill>
              </a:rPr>
              <a:t>如果您的</a:t>
            </a:r>
            <a:r>
              <a:rPr lang="en-US" altLang="zh-CN" sz="2000" dirty="0">
                <a:solidFill>
                  <a:schemeClr val="bg1"/>
                </a:solidFill>
              </a:rPr>
              <a:t>API</a:t>
            </a:r>
            <a:r>
              <a:rPr lang="zh-CN" altLang="en-US" sz="2000" dirty="0">
                <a:solidFill>
                  <a:schemeClr val="bg1"/>
                </a:solidFill>
              </a:rPr>
              <a:t>端点返回图像，</a:t>
            </a:r>
            <a:r>
              <a:rPr lang="en-US" altLang="zh-CN" sz="2000" dirty="0">
                <a:solidFill>
                  <a:schemeClr val="bg1"/>
                </a:solidFill>
              </a:rPr>
              <a:t>Postman</a:t>
            </a:r>
            <a:r>
              <a:rPr lang="zh-CN" altLang="en-US" sz="2000" dirty="0">
                <a:solidFill>
                  <a:schemeClr val="bg1"/>
                </a:solidFill>
              </a:rPr>
              <a:t>将自动检测并呈现。对于二进制响应</a:t>
            </a:r>
            <a:r>
              <a:rPr lang="zh-CN" altLang="en-US" sz="2000">
                <a:solidFill>
                  <a:schemeClr val="bg1"/>
                </a:solidFill>
              </a:rPr>
              <a:t>类型，您应该</a:t>
            </a:r>
            <a:r>
              <a:rPr lang="zh-CN" altLang="en-US" sz="2000" dirty="0">
                <a:solidFill>
                  <a:schemeClr val="bg1"/>
                </a:solidFill>
              </a:rPr>
              <a:t>选择“</a:t>
            </a:r>
            <a:r>
              <a:rPr lang="en-US" altLang="zh-CN" sz="2000" dirty="0">
                <a:solidFill>
                  <a:schemeClr val="bg1"/>
                </a:solidFill>
              </a:rPr>
              <a:t>Send and download</a:t>
            </a:r>
            <a:r>
              <a:rPr lang="zh-CN" altLang="en-US" sz="2000" dirty="0">
                <a:solidFill>
                  <a:schemeClr val="bg1"/>
                </a:solidFill>
              </a:rPr>
              <a:t>”，这</a:t>
            </a:r>
            <a:r>
              <a:rPr lang="zh-CN" altLang="en-US" sz="2000">
                <a:solidFill>
                  <a:schemeClr val="bg1"/>
                </a:solidFill>
              </a:rPr>
              <a:t>将使您将</a:t>
            </a:r>
            <a:r>
              <a:rPr lang="zh-CN" altLang="en-US" sz="2000" dirty="0">
                <a:solidFill>
                  <a:schemeClr val="bg1"/>
                </a:solidFill>
              </a:rPr>
              <a:t>响应保存到硬盘。</a:t>
            </a:r>
            <a:r>
              <a:rPr lang="zh-CN" altLang="en-US" sz="2000">
                <a:solidFill>
                  <a:schemeClr val="bg1"/>
                </a:solidFill>
              </a:rPr>
              <a:t>然后，您可以</a:t>
            </a:r>
            <a:r>
              <a:rPr lang="zh-CN" altLang="en-US" sz="2000" dirty="0">
                <a:solidFill>
                  <a:schemeClr val="bg1"/>
                </a:solidFill>
              </a:rPr>
              <a:t>使用适当的查看器查看它。</a:t>
            </a:r>
            <a:r>
              <a:rPr lang="zh-CN" altLang="en-US" sz="2000">
                <a:solidFill>
                  <a:schemeClr val="bg1"/>
                </a:solidFill>
              </a:rPr>
              <a:t>这使您可以</a:t>
            </a:r>
            <a:r>
              <a:rPr lang="zh-CN" altLang="en-US" sz="2000" dirty="0">
                <a:solidFill>
                  <a:schemeClr val="bg1"/>
                </a:solidFill>
              </a:rPr>
              <a:t>灵活地测试音频文件，</a:t>
            </a:r>
            <a:r>
              <a:rPr lang="en-US" altLang="zh-CN" sz="2000" dirty="0">
                <a:solidFill>
                  <a:schemeClr val="bg1"/>
                </a:solidFill>
              </a:rPr>
              <a:t>PDF</a:t>
            </a:r>
            <a:r>
              <a:rPr lang="zh-CN" altLang="en-US" sz="2000" dirty="0">
                <a:solidFill>
                  <a:schemeClr val="bg1"/>
                </a:solidFill>
              </a:rPr>
              <a:t>，</a:t>
            </a:r>
            <a:r>
              <a:rPr lang="en-US" altLang="zh-CN" sz="2000" dirty="0">
                <a:solidFill>
                  <a:schemeClr val="bg1"/>
                </a:solidFill>
              </a:rPr>
              <a:t>zip</a:t>
            </a:r>
            <a:r>
              <a:rPr lang="zh-CN" altLang="en-US" sz="2000" dirty="0">
                <a:solidFill>
                  <a:schemeClr val="bg1"/>
                </a:solidFill>
              </a:rPr>
              <a:t>文件或</a:t>
            </a:r>
            <a:r>
              <a:rPr lang="en-US" altLang="zh-CN" sz="2000" dirty="0">
                <a:solidFill>
                  <a:schemeClr val="bg1"/>
                </a:solidFill>
              </a:rPr>
              <a:t>API</a:t>
            </a:r>
            <a:r>
              <a:rPr lang="zh-CN" altLang="en-US" sz="2000" dirty="0">
                <a:solidFill>
                  <a:schemeClr val="bg1"/>
                </a:solidFill>
              </a:rPr>
              <a:t>抛出的任何内容。</a:t>
            </a:r>
          </a:p>
          <a:p>
            <a:pPr indent="457200"/>
            <a:endParaRPr lang="zh-CN" altLang="en-US" sz="2000" dirty="0">
              <a:solidFill>
                <a:schemeClr val="bg1"/>
              </a:solidFill>
            </a:endParaRPr>
          </a:p>
        </p:txBody>
      </p:sp>
    </p:spTree>
    <p:extLst>
      <p:ext uri="{BB962C8B-B14F-4D97-AF65-F5344CB8AC3E}">
        <p14:creationId xmlns:p14="http://schemas.microsoft.com/office/powerpoint/2010/main" val="4290500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solidFill>
                  <a:schemeClr val="bg1"/>
                </a:solidFill>
              </a:rPr>
              <a:t>RESPONSE</a:t>
            </a:r>
            <a:endParaRPr lang="zh-CN" altLang="en-US" dirty="0">
              <a:solidFill>
                <a:schemeClr val="bg1"/>
              </a:solidFill>
            </a:endParaRPr>
          </a:p>
        </p:txBody>
      </p:sp>
      <p:sp>
        <p:nvSpPr>
          <p:cNvPr id="3" name="文本框 2"/>
          <p:cNvSpPr txBox="1"/>
          <p:nvPr/>
        </p:nvSpPr>
        <p:spPr>
          <a:xfrm>
            <a:off x="608879" y="633516"/>
            <a:ext cx="2285940" cy="400110"/>
          </a:xfrm>
          <a:prstGeom prst="rect">
            <a:avLst/>
          </a:prstGeom>
          <a:noFill/>
        </p:spPr>
        <p:txBody>
          <a:bodyPr wrap="square" rtlCol="0">
            <a:spAutoFit/>
          </a:bodyPr>
          <a:lstStyle/>
          <a:p>
            <a:r>
              <a:rPr lang="en-US" altLang="zh-CN" sz="2000" b="1" dirty="0">
                <a:solidFill>
                  <a:schemeClr val="bg1"/>
                </a:solidFill>
              </a:rPr>
              <a:t>Headers</a:t>
            </a:r>
            <a:endParaRPr lang="zh-CN" altLang="en-US" sz="2000" b="1" dirty="0">
              <a:solidFill>
                <a:schemeClr val="bg1"/>
              </a:solidFill>
            </a:endParaRPr>
          </a:p>
        </p:txBody>
      </p:sp>
      <p:pic>
        <p:nvPicPr>
          <p:cNvPr id="4" name="图片 3"/>
          <p:cNvPicPr>
            <a:picLocks noChangeAspect="1"/>
          </p:cNvPicPr>
          <p:nvPr/>
        </p:nvPicPr>
        <p:blipFill>
          <a:blip r:embed="rId2"/>
          <a:stretch>
            <a:fillRect/>
          </a:stretch>
        </p:blipFill>
        <p:spPr>
          <a:xfrm>
            <a:off x="621159" y="1055184"/>
            <a:ext cx="7522644" cy="2794487"/>
          </a:xfrm>
          <a:prstGeom prst="rect">
            <a:avLst/>
          </a:prstGeom>
        </p:spPr>
      </p:pic>
      <p:sp>
        <p:nvSpPr>
          <p:cNvPr id="5" name="文本框 4"/>
          <p:cNvSpPr txBox="1"/>
          <p:nvPr/>
        </p:nvSpPr>
        <p:spPr>
          <a:xfrm>
            <a:off x="588528" y="4300198"/>
            <a:ext cx="8000790" cy="923330"/>
          </a:xfrm>
          <a:prstGeom prst="rect">
            <a:avLst/>
          </a:prstGeom>
          <a:noFill/>
        </p:spPr>
        <p:txBody>
          <a:bodyPr wrap="square" rtlCol="0">
            <a:spAutoFit/>
          </a:bodyPr>
          <a:lstStyle/>
          <a:p>
            <a:r>
              <a:rPr lang="en-US" altLang="zh-CN" dirty="0">
                <a:solidFill>
                  <a:schemeClr val="bg1"/>
                </a:solidFill>
              </a:rPr>
              <a:t>Headers </a:t>
            </a:r>
            <a:r>
              <a:rPr lang="zh-CN" altLang="en-US" dirty="0">
                <a:solidFill>
                  <a:schemeClr val="bg1"/>
                </a:solidFill>
              </a:rPr>
              <a:t>在“ </a:t>
            </a:r>
            <a:r>
              <a:rPr lang="en-US" altLang="zh-CN" dirty="0">
                <a:solidFill>
                  <a:schemeClr val="bg1"/>
                </a:solidFill>
              </a:rPr>
              <a:t>Headers </a:t>
            </a:r>
            <a:r>
              <a:rPr lang="zh-CN" altLang="en-US" b="1" dirty="0">
                <a:solidFill>
                  <a:schemeClr val="bg1"/>
                </a:solidFill>
              </a:rPr>
              <a:t>”</a:t>
            </a:r>
            <a:r>
              <a:rPr lang="zh-CN" altLang="en-US" dirty="0">
                <a:solidFill>
                  <a:schemeClr val="bg1"/>
                </a:solidFill>
              </a:rPr>
              <a:t>选项卡下显示为键值对。悬停在标题名称上可以根据</a:t>
            </a:r>
            <a:r>
              <a:rPr lang="en-US" altLang="zh-CN" dirty="0">
                <a:solidFill>
                  <a:schemeClr val="bg1"/>
                </a:solidFill>
              </a:rPr>
              <a:t>HTTP</a:t>
            </a:r>
            <a:r>
              <a:rPr lang="zh-CN" altLang="en-US" dirty="0">
                <a:solidFill>
                  <a:schemeClr val="bg1"/>
                </a:solidFill>
              </a:rPr>
              <a:t>规范给出对标题的描述</a:t>
            </a:r>
            <a:r>
              <a:rPr lang="zh-CN" altLang="en-US">
                <a:solidFill>
                  <a:schemeClr val="bg1"/>
                </a:solidFill>
              </a:rPr>
              <a:t>。如果您发送</a:t>
            </a:r>
            <a:r>
              <a:rPr lang="en-US" altLang="zh-CN" dirty="0">
                <a:solidFill>
                  <a:schemeClr val="bg1"/>
                </a:solidFill>
              </a:rPr>
              <a:t>HEAD</a:t>
            </a:r>
            <a:r>
              <a:rPr lang="zh-CN" altLang="en-US" dirty="0">
                <a:solidFill>
                  <a:schemeClr val="bg1"/>
                </a:solidFill>
              </a:rPr>
              <a:t>请求，</a:t>
            </a:r>
            <a:r>
              <a:rPr lang="en-US" altLang="zh-CN" dirty="0">
                <a:solidFill>
                  <a:schemeClr val="bg1"/>
                </a:solidFill>
              </a:rPr>
              <a:t>Postman</a:t>
            </a:r>
            <a:r>
              <a:rPr lang="zh-CN" altLang="en-US" dirty="0">
                <a:solidFill>
                  <a:schemeClr val="bg1"/>
                </a:solidFill>
              </a:rPr>
              <a:t>将默认显示</a:t>
            </a:r>
            <a:r>
              <a:rPr lang="en-US" altLang="zh-CN" dirty="0">
                <a:solidFill>
                  <a:schemeClr val="bg1"/>
                </a:solidFill>
              </a:rPr>
              <a:t>Headers </a:t>
            </a:r>
            <a:r>
              <a:rPr lang="zh-CN" altLang="en-US" dirty="0">
                <a:solidFill>
                  <a:schemeClr val="bg1"/>
                </a:solidFill>
              </a:rPr>
              <a:t>标签。</a:t>
            </a:r>
          </a:p>
        </p:txBody>
      </p:sp>
    </p:spTree>
    <p:extLst>
      <p:ext uri="{BB962C8B-B14F-4D97-AF65-F5344CB8AC3E}">
        <p14:creationId xmlns:p14="http://schemas.microsoft.com/office/powerpoint/2010/main" val="3605872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RESPONSE</a:t>
            </a:r>
            <a:endParaRPr lang="zh-CN" altLang="en-US" sz="2000" dirty="0">
              <a:solidFill>
                <a:schemeClr val="bg1"/>
              </a:solidFill>
            </a:endParaRPr>
          </a:p>
        </p:txBody>
      </p:sp>
      <p:sp>
        <p:nvSpPr>
          <p:cNvPr id="3" name="文本框 2"/>
          <p:cNvSpPr txBox="1"/>
          <p:nvPr/>
        </p:nvSpPr>
        <p:spPr>
          <a:xfrm>
            <a:off x="746800" y="1653617"/>
            <a:ext cx="3877420" cy="400110"/>
          </a:xfrm>
          <a:prstGeom prst="rect">
            <a:avLst/>
          </a:prstGeom>
          <a:noFill/>
        </p:spPr>
        <p:txBody>
          <a:bodyPr wrap="square" rtlCol="0">
            <a:spAutoFit/>
          </a:bodyPr>
          <a:lstStyle/>
          <a:p>
            <a:r>
              <a:rPr lang="en-US" altLang="zh-CN" sz="2000" b="1" dirty="0">
                <a:solidFill>
                  <a:schemeClr val="bg1"/>
                </a:solidFill>
              </a:rPr>
              <a:t>Response</a:t>
            </a:r>
            <a:r>
              <a:rPr lang="zh-CN" altLang="en-US" sz="2000" b="1" dirty="0">
                <a:solidFill>
                  <a:schemeClr val="bg1"/>
                </a:solidFill>
              </a:rPr>
              <a:t> </a:t>
            </a:r>
            <a:r>
              <a:rPr lang="en-US" altLang="zh-CN" sz="2000" b="1" dirty="0" err="1">
                <a:solidFill>
                  <a:schemeClr val="bg1"/>
                </a:solidFill>
              </a:rPr>
              <a:t>TIme</a:t>
            </a:r>
            <a:endParaRPr lang="zh-CN" altLang="en-US" sz="2000" b="1" dirty="0">
              <a:solidFill>
                <a:schemeClr val="bg1"/>
              </a:solidFill>
            </a:endParaRPr>
          </a:p>
        </p:txBody>
      </p:sp>
      <p:sp>
        <p:nvSpPr>
          <p:cNvPr id="4" name="文本框 3"/>
          <p:cNvSpPr txBox="1"/>
          <p:nvPr/>
        </p:nvSpPr>
        <p:spPr>
          <a:xfrm>
            <a:off x="746800" y="3401696"/>
            <a:ext cx="2438336" cy="400110"/>
          </a:xfrm>
          <a:prstGeom prst="rect">
            <a:avLst/>
          </a:prstGeom>
          <a:noFill/>
        </p:spPr>
        <p:txBody>
          <a:bodyPr wrap="square" rtlCol="0">
            <a:spAutoFit/>
          </a:bodyPr>
          <a:lstStyle/>
          <a:p>
            <a:r>
              <a:rPr lang="en-US" altLang="zh-CN" sz="2000" b="1" dirty="0">
                <a:solidFill>
                  <a:schemeClr val="bg1"/>
                </a:solidFill>
              </a:rPr>
              <a:t>Response</a:t>
            </a:r>
            <a:r>
              <a:rPr lang="zh-CN" altLang="en-US" sz="2000" b="1" dirty="0">
                <a:solidFill>
                  <a:schemeClr val="bg1"/>
                </a:solidFill>
              </a:rPr>
              <a:t> </a:t>
            </a:r>
            <a:r>
              <a:rPr lang="en-US" altLang="zh-CN" sz="2000" b="1" dirty="0">
                <a:solidFill>
                  <a:schemeClr val="bg1"/>
                </a:solidFill>
              </a:rPr>
              <a:t>Size</a:t>
            </a:r>
            <a:endParaRPr lang="zh-CN" altLang="en-US" sz="2000" b="1" dirty="0">
              <a:solidFill>
                <a:schemeClr val="bg1"/>
              </a:solidFill>
            </a:endParaRPr>
          </a:p>
        </p:txBody>
      </p:sp>
      <p:sp>
        <p:nvSpPr>
          <p:cNvPr id="5" name="文本框 4"/>
          <p:cNvSpPr txBox="1"/>
          <p:nvPr/>
        </p:nvSpPr>
        <p:spPr>
          <a:xfrm>
            <a:off x="746800" y="2250190"/>
            <a:ext cx="6476830" cy="707886"/>
          </a:xfrm>
          <a:prstGeom prst="rect">
            <a:avLst/>
          </a:prstGeom>
          <a:noFill/>
        </p:spPr>
        <p:txBody>
          <a:bodyPr wrap="square" rtlCol="0">
            <a:spAutoFit/>
          </a:bodyPr>
          <a:lstStyle/>
          <a:p>
            <a:r>
              <a:rPr lang="en-US" altLang="zh-CN" sz="2000" dirty="0" err="1">
                <a:solidFill>
                  <a:schemeClr val="bg1"/>
                </a:solidFill>
              </a:rPr>
              <a:t>PostMan</a:t>
            </a:r>
            <a:r>
              <a:rPr lang="zh-CN" altLang="en-US" sz="2000" dirty="0">
                <a:solidFill>
                  <a:schemeClr val="bg1"/>
                </a:solidFill>
              </a:rPr>
              <a:t>自动计算响应从服务器到达所花费的时间。这对于性能的一些初步测试是有用的。</a:t>
            </a:r>
          </a:p>
        </p:txBody>
      </p:sp>
      <p:sp>
        <p:nvSpPr>
          <p:cNvPr id="6" name="文本框 5"/>
          <p:cNvSpPr txBox="1"/>
          <p:nvPr/>
        </p:nvSpPr>
        <p:spPr>
          <a:xfrm>
            <a:off x="746800" y="3925869"/>
            <a:ext cx="6320847" cy="707886"/>
          </a:xfrm>
          <a:prstGeom prst="rect">
            <a:avLst/>
          </a:prstGeom>
          <a:noFill/>
        </p:spPr>
        <p:txBody>
          <a:bodyPr wrap="square" rtlCol="0">
            <a:spAutoFit/>
          </a:bodyPr>
          <a:lstStyle/>
          <a:p>
            <a:r>
              <a:rPr lang="en-US" altLang="zh-CN" sz="2000" dirty="0" err="1">
                <a:solidFill>
                  <a:schemeClr val="bg1"/>
                </a:solidFill>
              </a:rPr>
              <a:t>PostMan</a:t>
            </a:r>
            <a:r>
              <a:rPr lang="zh-CN" altLang="en-US" sz="2000" dirty="0">
                <a:solidFill>
                  <a:schemeClr val="bg1"/>
                </a:solidFill>
              </a:rPr>
              <a:t>将响应大小分解为正文和标题。响应大小是近似值。</a:t>
            </a:r>
          </a:p>
        </p:txBody>
      </p:sp>
      <p:pic>
        <p:nvPicPr>
          <p:cNvPr id="7" name="图片 6"/>
          <p:cNvPicPr>
            <a:picLocks noChangeAspect="1"/>
          </p:cNvPicPr>
          <p:nvPr/>
        </p:nvPicPr>
        <p:blipFill>
          <a:blip r:embed="rId2"/>
          <a:stretch>
            <a:fillRect/>
          </a:stretch>
        </p:blipFill>
        <p:spPr>
          <a:xfrm>
            <a:off x="871839" y="888768"/>
            <a:ext cx="7504762" cy="561905"/>
          </a:xfrm>
          <a:prstGeom prst="rect">
            <a:avLst/>
          </a:prstGeom>
        </p:spPr>
      </p:pic>
      <p:cxnSp>
        <p:nvCxnSpPr>
          <p:cNvPr id="11" name="直接箭头连接符 10"/>
          <p:cNvCxnSpPr/>
          <p:nvPr/>
        </p:nvCxnSpPr>
        <p:spPr>
          <a:xfrm>
            <a:off x="6315051" y="1209997"/>
            <a:ext cx="1676356" cy="1191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686615" y="2401909"/>
            <a:ext cx="1600158" cy="707886"/>
          </a:xfrm>
          <a:prstGeom prst="rect">
            <a:avLst/>
          </a:prstGeom>
          <a:noFill/>
        </p:spPr>
        <p:txBody>
          <a:bodyPr wrap="square" rtlCol="0">
            <a:spAutoFit/>
          </a:bodyPr>
          <a:lstStyle/>
          <a:p>
            <a:r>
              <a:rPr lang="en-US" altLang="zh-CN" sz="2000" b="1" dirty="0">
                <a:solidFill>
                  <a:schemeClr val="bg1"/>
                </a:solidFill>
              </a:rPr>
              <a:t>Response</a:t>
            </a:r>
            <a:r>
              <a:rPr lang="zh-CN" altLang="en-US" sz="2000" b="1" dirty="0">
                <a:solidFill>
                  <a:schemeClr val="bg1"/>
                </a:solidFill>
              </a:rPr>
              <a:t>状态</a:t>
            </a:r>
          </a:p>
        </p:txBody>
      </p:sp>
    </p:spTree>
    <p:extLst>
      <p:ext uri="{BB962C8B-B14F-4D97-AF65-F5344CB8AC3E}">
        <p14:creationId xmlns:p14="http://schemas.microsoft.com/office/powerpoint/2010/main" val="1734853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6538" y="1182741"/>
            <a:ext cx="9315450" cy="1252537"/>
          </a:xfrm>
        </p:spPr>
        <p:txBody>
          <a:bodyPr/>
          <a:lstStyle/>
          <a:p>
            <a:r>
              <a:rPr lang="zh-CN" altLang="en-US" dirty="0"/>
              <a:t>总体内容</a:t>
            </a:r>
          </a:p>
        </p:txBody>
      </p:sp>
      <p:sp>
        <p:nvSpPr>
          <p:cNvPr id="5" name="文本框 4"/>
          <p:cNvSpPr txBox="1"/>
          <p:nvPr/>
        </p:nvSpPr>
        <p:spPr>
          <a:xfrm>
            <a:off x="5553071" y="2435278"/>
            <a:ext cx="4038494"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4000" b="1" dirty="0">
                <a:solidFill>
                  <a:schemeClr val="bg1"/>
                </a:solidFill>
              </a:rPr>
              <a:t>发送</a:t>
            </a:r>
            <a:r>
              <a:rPr lang="en-US" altLang="zh-CN" sz="4000" b="1" dirty="0" err="1">
                <a:solidFill>
                  <a:schemeClr val="bg1"/>
                </a:solidFill>
              </a:rPr>
              <a:t>api</a:t>
            </a:r>
            <a:r>
              <a:rPr lang="zh-CN" altLang="en-US" sz="4000" b="1" dirty="0">
                <a:solidFill>
                  <a:schemeClr val="bg1"/>
                </a:solidFill>
              </a:rPr>
              <a:t>请求</a:t>
            </a:r>
            <a:r>
              <a:rPr lang="en-US" altLang="zh-CN" sz="4000" b="1" dirty="0">
                <a:solidFill>
                  <a:schemeClr val="bg1"/>
                </a:solidFill>
              </a:rPr>
              <a:t>	</a:t>
            </a:r>
            <a:endParaRPr lang="zh-CN" altLang="en-US" sz="4000" dirty="0">
              <a:solidFill>
                <a:schemeClr val="bg1"/>
              </a:solidFill>
            </a:endParaRPr>
          </a:p>
        </p:txBody>
      </p:sp>
      <p:sp>
        <p:nvSpPr>
          <p:cNvPr id="9" name="文本框 8"/>
          <p:cNvSpPr txBox="1"/>
          <p:nvPr/>
        </p:nvSpPr>
        <p:spPr>
          <a:xfrm>
            <a:off x="5597151" y="3396298"/>
            <a:ext cx="3950334" cy="707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zh-CN" altLang="en-US" sz="4000" b="1" dirty="0">
                <a:solidFill>
                  <a:schemeClr val="bg1"/>
                </a:solidFill>
              </a:rPr>
              <a:t>环境和变量设置</a:t>
            </a:r>
            <a:endParaRPr lang="en-US" altLang="zh-CN" sz="4000" b="1" dirty="0">
              <a:solidFill>
                <a:schemeClr val="bg1"/>
              </a:solidFill>
            </a:endParaRPr>
          </a:p>
        </p:txBody>
      </p:sp>
      <p:sp>
        <p:nvSpPr>
          <p:cNvPr id="10" name="文本框 9"/>
          <p:cNvSpPr txBox="1"/>
          <p:nvPr/>
        </p:nvSpPr>
        <p:spPr>
          <a:xfrm>
            <a:off x="1241903" y="3387689"/>
            <a:ext cx="4038494"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zh-CN" altLang="en-US" sz="4000" b="1" dirty="0">
                <a:solidFill>
                  <a:schemeClr val="bg1"/>
                </a:solidFill>
              </a:rPr>
              <a:t>脚本编写</a:t>
            </a:r>
            <a:r>
              <a:rPr lang="en-US" altLang="zh-CN" sz="4000" b="1" dirty="0">
                <a:solidFill>
                  <a:schemeClr val="bg1"/>
                </a:solidFill>
              </a:rPr>
              <a:t>	</a:t>
            </a:r>
            <a:endParaRPr lang="zh-CN" altLang="en-US" sz="4000" dirty="0">
              <a:solidFill>
                <a:schemeClr val="bg1"/>
              </a:solidFill>
            </a:endParaRPr>
          </a:p>
        </p:txBody>
      </p:sp>
      <p:sp>
        <p:nvSpPr>
          <p:cNvPr id="11" name="文本框 10"/>
          <p:cNvSpPr txBox="1"/>
          <p:nvPr/>
        </p:nvSpPr>
        <p:spPr>
          <a:xfrm>
            <a:off x="1241903" y="4387962"/>
            <a:ext cx="4038494"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zh-CN" altLang="en-US" sz="4000" b="1" dirty="0">
                <a:solidFill>
                  <a:schemeClr val="bg1"/>
                </a:solidFill>
              </a:rPr>
              <a:t>集合操作</a:t>
            </a:r>
            <a:endParaRPr lang="en-US" altLang="zh-CN" sz="4000" b="1" dirty="0">
              <a:solidFill>
                <a:schemeClr val="bg1"/>
              </a:solidFill>
            </a:endParaRPr>
          </a:p>
        </p:txBody>
      </p:sp>
      <p:sp>
        <p:nvSpPr>
          <p:cNvPr id="12" name="文本框 11"/>
          <p:cNvSpPr txBox="1"/>
          <p:nvPr/>
        </p:nvSpPr>
        <p:spPr>
          <a:xfrm>
            <a:off x="5597151" y="4327085"/>
            <a:ext cx="3994414" cy="707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4000" b="1" dirty="0" err="1">
                <a:solidFill>
                  <a:schemeClr val="bg1"/>
                </a:solidFill>
              </a:rPr>
              <a:t>Api</a:t>
            </a:r>
            <a:r>
              <a:rPr lang="zh-CN" altLang="en-US" sz="4000" b="1" dirty="0">
                <a:solidFill>
                  <a:schemeClr val="bg1"/>
                </a:solidFill>
              </a:rPr>
              <a:t>文档操作</a:t>
            </a:r>
          </a:p>
        </p:txBody>
      </p:sp>
      <p:sp>
        <p:nvSpPr>
          <p:cNvPr id="14" name="文本框 13"/>
          <p:cNvSpPr txBox="1"/>
          <p:nvPr/>
        </p:nvSpPr>
        <p:spPr>
          <a:xfrm>
            <a:off x="1241903" y="2431785"/>
            <a:ext cx="4038494"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zh-CN" altLang="en-US" sz="4000" b="1" dirty="0">
                <a:solidFill>
                  <a:schemeClr val="bg1"/>
                </a:solidFill>
              </a:rPr>
              <a:t>认识</a:t>
            </a:r>
            <a:r>
              <a:rPr lang="en-US" altLang="zh-CN" sz="4000" b="1" dirty="0" err="1">
                <a:solidFill>
                  <a:schemeClr val="bg1"/>
                </a:solidFill>
              </a:rPr>
              <a:t>PostMan</a:t>
            </a:r>
            <a:endParaRPr lang="en-US" altLang="zh-CN" sz="4000" b="1" dirty="0">
              <a:solidFill>
                <a:schemeClr val="bg1"/>
              </a:solidFill>
            </a:endParaRPr>
          </a:p>
        </p:txBody>
      </p:sp>
      <p:sp>
        <p:nvSpPr>
          <p:cNvPr id="13" name="文本框 12"/>
          <p:cNvSpPr txBox="1"/>
          <p:nvPr/>
        </p:nvSpPr>
        <p:spPr>
          <a:xfrm>
            <a:off x="3343329" y="5257872"/>
            <a:ext cx="4038494"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zh-CN" altLang="en-US" sz="4000" b="1" dirty="0">
                <a:solidFill>
                  <a:schemeClr val="bg1"/>
                </a:solidFill>
              </a:rPr>
              <a:t>模拟服务器</a:t>
            </a:r>
            <a:endParaRPr lang="en-US" altLang="zh-CN" sz="4000" b="1" dirty="0">
              <a:solidFill>
                <a:schemeClr val="bg1"/>
              </a:solidFill>
            </a:endParaRPr>
          </a:p>
        </p:txBody>
      </p:sp>
    </p:spTree>
    <p:extLst>
      <p:ext uri="{BB962C8B-B14F-4D97-AF65-F5344CB8AC3E}">
        <p14:creationId xmlns:p14="http://schemas.microsoft.com/office/powerpoint/2010/main" val="727972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4000" dirty="0">
                <a:solidFill>
                  <a:schemeClr val="bg1"/>
                </a:solidFill>
              </a:rPr>
              <a:t>RESPONSE</a:t>
            </a:r>
            <a:endParaRPr lang="zh-CN" altLang="en-US" sz="4000" dirty="0">
              <a:solidFill>
                <a:schemeClr val="bg1"/>
              </a:solidFill>
            </a:endParaRPr>
          </a:p>
        </p:txBody>
      </p:sp>
      <p:sp>
        <p:nvSpPr>
          <p:cNvPr id="9" name="文本框 8"/>
          <p:cNvSpPr txBox="1"/>
          <p:nvPr/>
        </p:nvSpPr>
        <p:spPr>
          <a:xfrm>
            <a:off x="676399" y="629890"/>
            <a:ext cx="2743128" cy="400110"/>
          </a:xfrm>
          <a:prstGeom prst="rect">
            <a:avLst/>
          </a:prstGeom>
          <a:noFill/>
        </p:spPr>
        <p:txBody>
          <a:bodyPr wrap="square" rtlCol="0">
            <a:spAutoFit/>
          </a:bodyPr>
          <a:lstStyle/>
          <a:p>
            <a:r>
              <a:rPr lang="en-US" altLang="zh-CN" sz="2000" dirty="0">
                <a:solidFill>
                  <a:schemeClr val="bg1"/>
                </a:solidFill>
              </a:rPr>
              <a:t>Cookie</a:t>
            </a:r>
            <a:endParaRPr lang="zh-CN" altLang="en-US" sz="2000" dirty="0">
              <a:solidFill>
                <a:schemeClr val="bg1"/>
              </a:solidFill>
            </a:endParaRPr>
          </a:p>
        </p:txBody>
      </p:sp>
      <p:sp>
        <p:nvSpPr>
          <p:cNvPr id="10" name="文本框 9"/>
          <p:cNvSpPr txBox="1"/>
          <p:nvPr/>
        </p:nvSpPr>
        <p:spPr>
          <a:xfrm>
            <a:off x="676399" y="1411335"/>
            <a:ext cx="6682344" cy="1200329"/>
          </a:xfrm>
          <a:prstGeom prst="rect">
            <a:avLst/>
          </a:prstGeom>
          <a:noFill/>
        </p:spPr>
        <p:txBody>
          <a:bodyPr wrap="square" rtlCol="0">
            <a:spAutoFit/>
          </a:bodyPr>
          <a:lstStyle/>
          <a:p>
            <a:r>
              <a:rPr lang="zh-CN" altLang="en-US" dirty="0">
                <a:solidFill>
                  <a:schemeClr val="bg1"/>
                </a:solidFill>
              </a:rPr>
              <a:t>       服务器发送的</a:t>
            </a:r>
            <a:r>
              <a:rPr lang="en-US" altLang="zh-CN" dirty="0">
                <a:solidFill>
                  <a:schemeClr val="bg1"/>
                </a:solidFill>
              </a:rPr>
              <a:t>Cookie</a:t>
            </a:r>
            <a:r>
              <a:rPr lang="zh-CN" altLang="en-US" dirty="0">
                <a:solidFill>
                  <a:schemeClr val="bg1"/>
                </a:solidFill>
              </a:rPr>
              <a:t>可在专用选项卡中显示。要在</a:t>
            </a:r>
            <a:r>
              <a:rPr lang="en-US" altLang="zh-CN" dirty="0">
                <a:solidFill>
                  <a:schemeClr val="bg1"/>
                </a:solidFill>
              </a:rPr>
              <a:t>Postman</a:t>
            </a:r>
            <a:r>
              <a:rPr lang="zh-CN" altLang="en-US" dirty="0">
                <a:solidFill>
                  <a:schemeClr val="bg1"/>
                </a:solidFill>
              </a:rPr>
              <a:t>中管理本地应用程序的</a:t>
            </a:r>
            <a:r>
              <a:rPr lang="en-US" altLang="zh-CN" dirty="0">
                <a:solidFill>
                  <a:schemeClr val="bg1"/>
                </a:solidFill>
              </a:rPr>
              <a:t>Cookie</a:t>
            </a:r>
            <a:r>
              <a:rPr lang="zh-CN" altLang="en-US" dirty="0">
                <a:solidFill>
                  <a:schemeClr val="bg1"/>
                </a:solidFill>
              </a:rPr>
              <a:t>，请使用</a:t>
            </a:r>
            <a:r>
              <a:rPr lang="zh-CN" altLang="en-US" b="1" dirty="0">
                <a:solidFill>
                  <a:schemeClr val="bg1"/>
                </a:solidFill>
              </a:rPr>
              <a:t>管理</a:t>
            </a:r>
            <a:r>
              <a:rPr lang="en-US" altLang="zh-CN" b="1" dirty="0">
                <a:solidFill>
                  <a:schemeClr val="bg1"/>
                </a:solidFill>
              </a:rPr>
              <a:t>COOKIES</a:t>
            </a:r>
            <a:r>
              <a:rPr lang="zh-CN" altLang="en-US" dirty="0">
                <a:solidFill>
                  <a:schemeClr val="bg1"/>
                </a:solidFill>
              </a:rPr>
              <a:t>模式</a:t>
            </a:r>
            <a:r>
              <a:rPr lang="zh-CN" altLang="en-US">
                <a:solidFill>
                  <a:schemeClr val="bg1"/>
                </a:solidFill>
              </a:rPr>
              <a:t>。如果您在</a:t>
            </a:r>
            <a:r>
              <a:rPr lang="en-US" altLang="zh-CN" dirty="0">
                <a:solidFill>
                  <a:schemeClr val="bg1"/>
                </a:solidFill>
              </a:rPr>
              <a:t>Postman Chrome</a:t>
            </a:r>
            <a:r>
              <a:rPr lang="zh-CN" altLang="en-US" dirty="0">
                <a:solidFill>
                  <a:schemeClr val="bg1"/>
                </a:solidFill>
              </a:rPr>
              <a:t>应用程序中工作，可以使用</a:t>
            </a:r>
            <a:r>
              <a:rPr lang="en-US" altLang="zh-CN" dirty="0">
                <a:solidFill>
                  <a:schemeClr val="bg1"/>
                </a:solidFill>
                <a:hlinkClick r:id="rId2"/>
              </a:rPr>
              <a:t>Interceptor</a:t>
            </a:r>
            <a:r>
              <a:rPr lang="zh-CN" altLang="en-US" dirty="0">
                <a:solidFill>
                  <a:schemeClr val="bg1"/>
                </a:solidFill>
                <a:hlinkClick r:id="rId2"/>
              </a:rPr>
              <a:t>扩展</a:t>
            </a:r>
            <a:r>
              <a:rPr lang="zh-CN" altLang="en-US" dirty="0">
                <a:solidFill>
                  <a:schemeClr val="bg1"/>
                </a:solidFill>
              </a:rPr>
              <a:t>来帮助管理</a:t>
            </a:r>
            <a:r>
              <a:rPr lang="en-US" altLang="zh-CN" dirty="0">
                <a:solidFill>
                  <a:schemeClr val="bg1"/>
                </a:solidFill>
              </a:rPr>
              <a:t>Cookie</a:t>
            </a:r>
            <a:r>
              <a:rPr lang="zh-CN" altLang="en-US" dirty="0">
                <a:solidFill>
                  <a:schemeClr val="bg1"/>
                </a:solidFill>
              </a:rPr>
              <a:t>。</a:t>
            </a:r>
          </a:p>
        </p:txBody>
      </p:sp>
      <p:sp>
        <p:nvSpPr>
          <p:cNvPr id="13" name="文本框 12"/>
          <p:cNvSpPr txBox="1"/>
          <p:nvPr/>
        </p:nvSpPr>
        <p:spPr>
          <a:xfrm>
            <a:off x="676399" y="3418342"/>
            <a:ext cx="1295366" cy="400110"/>
          </a:xfrm>
          <a:prstGeom prst="rect">
            <a:avLst/>
          </a:prstGeom>
          <a:noFill/>
        </p:spPr>
        <p:txBody>
          <a:bodyPr wrap="square" rtlCol="0">
            <a:spAutoFit/>
          </a:bodyPr>
          <a:lstStyle/>
          <a:p>
            <a:r>
              <a:rPr lang="en-US" altLang="zh-CN" sz="2000" b="1" dirty="0">
                <a:solidFill>
                  <a:schemeClr val="bg1"/>
                </a:solidFill>
              </a:rPr>
              <a:t>Tests</a:t>
            </a:r>
            <a:endParaRPr lang="zh-CN" altLang="en-US" sz="2000" b="1" dirty="0">
              <a:solidFill>
                <a:schemeClr val="bg1"/>
              </a:solidFill>
            </a:endParaRPr>
          </a:p>
        </p:txBody>
      </p:sp>
      <p:sp>
        <p:nvSpPr>
          <p:cNvPr id="14" name="文本框 13"/>
          <p:cNvSpPr txBox="1"/>
          <p:nvPr/>
        </p:nvSpPr>
        <p:spPr>
          <a:xfrm>
            <a:off x="676399" y="4154463"/>
            <a:ext cx="6682344" cy="923330"/>
          </a:xfrm>
          <a:prstGeom prst="rect">
            <a:avLst/>
          </a:prstGeom>
          <a:noFill/>
        </p:spPr>
        <p:txBody>
          <a:bodyPr wrap="square" rtlCol="0">
            <a:spAutoFit/>
          </a:bodyPr>
          <a:lstStyle/>
          <a:p>
            <a:r>
              <a:rPr lang="zh-CN" altLang="en-US" dirty="0">
                <a:solidFill>
                  <a:schemeClr val="bg1"/>
                </a:solidFill>
              </a:rPr>
              <a:t>       除了从请求的服务器获得的所有内容之外，还可以查看针对请求运行的测试的结果。了解更多有关</a:t>
            </a:r>
            <a:r>
              <a:rPr lang="en-US" altLang="zh-CN" dirty="0">
                <a:solidFill>
                  <a:schemeClr val="bg1"/>
                </a:solidFill>
              </a:rPr>
              <a:t>Postman </a:t>
            </a:r>
            <a:r>
              <a:rPr lang="zh-CN" altLang="en-US" dirty="0">
                <a:solidFill>
                  <a:schemeClr val="bg1"/>
                </a:solidFill>
              </a:rPr>
              <a:t>测试的信息。</a:t>
            </a:r>
          </a:p>
          <a:p>
            <a:endParaRPr lang="zh-CN" altLang="en-US" dirty="0">
              <a:solidFill>
                <a:schemeClr val="bg1"/>
              </a:solidFill>
            </a:endParaRPr>
          </a:p>
        </p:txBody>
      </p:sp>
    </p:spTree>
    <p:extLst>
      <p:ext uri="{BB962C8B-B14F-4D97-AF65-F5344CB8AC3E}">
        <p14:creationId xmlns:p14="http://schemas.microsoft.com/office/powerpoint/2010/main" val="4163602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4000" dirty="0">
                <a:solidFill>
                  <a:schemeClr val="bg1"/>
                </a:solidFill>
              </a:rPr>
              <a:t>History</a:t>
            </a:r>
            <a:endParaRPr lang="zh-CN" altLang="en-US" sz="4000" dirty="0">
              <a:solidFill>
                <a:schemeClr val="bg1"/>
              </a:solidFill>
            </a:endParaRPr>
          </a:p>
        </p:txBody>
      </p:sp>
      <p:sp>
        <p:nvSpPr>
          <p:cNvPr id="3" name="文本框 2"/>
          <p:cNvSpPr txBox="1"/>
          <p:nvPr/>
        </p:nvSpPr>
        <p:spPr>
          <a:xfrm>
            <a:off x="3571923" y="1258939"/>
            <a:ext cx="2362138" cy="584775"/>
          </a:xfrm>
          <a:prstGeom prst="rect">
            <a:avLst/>
          </a:prstGeom>
          <a:noFill/>
        </p:spPr>
        <p:txBody>
          <a:bodyPr wrap="square" rtlCol="0">
            <a:spAutoFit/>
          </a:bodyPr>
          <a:lstStyle/>
          <a:p>
            <a:r>
              <a:rPr lang="en-US" altLang="zh-CN" sz="3200" dirty="0">
                <a:solidFill>
                  <a:schemeClr val="bg1"/>
                </a:solidFill>
              </a:rPr>
              <a:t>HISTORY</a:t>
            </a:r>
            <a:endParaRPr lang="zh-CN" altLang="en-US" sz="3200" dirty="0">
              <a:solidFill>
                <a:schemeClr val="bg1"/>
              </a:solidFill>
            </a:endParaRPr>
          </a:p>
        </p:txBody>
      </p:sp>
      <p:sp>
        <p:nvSpPr>
          <p:cNvPr id="4" name="文本框 3"/>
          <p:cNvSpPr txBox="1"/>
          <p:nvPr/>
        </p:nvSpPr>
        <p:spPr>
          <a:xfrm>
            <a:off x="447805" y="2020919"/>
            <a:ext cx="6476830" cy="3139321"/>
          </a:xfrm>
          <a:prstGeom prst="rect">
            <a:avLst/>
          </a:prstGeom>
          <a:noFill/>
        </p:spPr>
        <p:txBody>
          <a:bodyPr wrap="square" rtlCol="0">
            <a:spAutoFit/>
          </a:bodyPr>
          <a:lstStyle/>
          <a:p>
            <a:pPr indent="457200"/>
            <a:r>
              <a:rPr lang="zh-CN" altLang="en-US">
                <a:solidFill>
                  <a:schemeClr val="bg1"/>
                </a:solidFill>
              </a:rPr>
              <a:t>您使用</a:t>
            </a:r>
            <a:r>
              <a:rPr lang="en-US" altLang="zh-CN" dirty="0" err="1">
                <a:solidFill>
                  <a:schemeClr val="bg1"/>
                </a:solidFill>
              </a:rPr>
              <a:t>PostMan</a:t>
            </a:r>
            <a:r>
              <a:rPr lang="zh-CN" altLang="en-US" dirty="0">
                <a:solidFill>
                  <a:schemeClr val="bg1"/>
                </a:solidFill>
              </a:rPr>
              <a:t>发送的所有请求均</a:t>
            </a:r>
            <a:r>
              <a:rPr lang="zh-CN" altLang="en-US">
                <a:solidFill>
                  <a:schemeClr val="bg1"/>
                </a:solidFill>
              </a:rPr>
              <a:t>存储在您可以</a:t>
            </a:r>
            <a:r>
              <a:rPr lang="zh-CN" altLang="en-US" dirty="0">
                <a:solidFill>
                  <a:schemeClr val="bg1"/>
                </a:solidFill>
              </a:rPr>
              <a:t>使用左边栏访问的历史记录</a:t>
            </a:r>
            <a:r>
              <a:rPr lang="en-US" altLang="zh-CN" dirty="0">
                <a:solidFill>
                  <a:schemeClr val="bg1"/>
                </a:solidFill>
              </a:rPr>
              <a:t>(history)</a:t>
            </a:r>
            <a:r>
              <a:rPr lang="zh-CN" altLang="en-US" dirty="0">
                <a:solidFill>
                  <a:schemeClr val="bg1"/>
                </a:solidFill>
              </a:rPr>
              <a:t>中。历史</a:t>
            </a:r>
            <a:r>
              <a:rPr lang="zh-CN" altLang="en-US">
                <a:solidFill>
                  <a:schemeClr val="bg1"/>
                </a:solidFill>
              </a:rPr>
              <a:t>可让您快速</a:t>
            </a:r>
            <a:r>
              <a:rPr lang="zh-CN" altLang="en-US" dirty="0">
                <a:solidFill>
                  <a:schemeClr val="bg1"/>
                </a:solidFill>
              </a:rPr>
              <a:t>尝试各种请求，而不会浪费时间从头开始构建</a:t>
            </a:r>
            <a:r>
              <a:rPr lang="zh-CN" altLang="en-US">
                <a:solidFill>
                  <a:schemeClr val="bg1"/>
                </a:solidFill>
              </a:rPr>
              <a:t>请求。您可以</a:t>
            </a:r>
            <a:r>
              <a:rPr lang="zh-CN" altLang="en-US" dirty="0">
                <a:solidFill>
                  <a:schemeClr val="bg1"/>
                </a:solidFill>
              </a:rPr>
              <a:t>通过单击请求名称来加载先前的请求。</a:t>
            </a:r>
          </a:p>
          <a:p>
            <a:pPr indent="457200"/>
            <a:r>
              <a:rPr lang="zh-CN" altLang="en-US">
                <a:solidFill>
                  <a:schemeClr val="bg1"/>
                </a:solidFill>
              </a:rPr>
              <a:t>如果您创建</a:t>
            </a:r>
            <a:r>
              <a:rPr lang="zh-CN" altLang="en-US" dirty="0">
                <a:solidFill>
                  <a:schemeClr val="bg1"/>
                </a:solidFill>
              </a:rPr>
              <a:t>一个帐户并登录到</a:t>
            </a:r>
            <a:r>
              <a:rPr lang="en-US" altLang="zh-CN" err="1">
                <a:solidFill>
                  <a:schemeClr val="bg1"/>
                </a:solidFill>
              </a:rPr>
              <a:t>PostMan</a:t>
            </a:r>
            <a:r>
              <a:rPr lang="zh-CN" altLang="en-US">
                <a:solidFill>
                  <a:schemeClr val="bg1"/>
                </a:solidFill>
              </a:rPr>
              <a:t>，您的</a:t>
            </a:r>
            <a:r>
              <a:rPr lang="zh-CN" altLang="en-US" dirty="0">
                <a:solidFill>
                  <a:schemeClr val="bg1"/>
                </a:solidFill>
              </a:rPr>
              <a:t>历史记录将与我们的服务器同步，实时备份，并</a:t>
            </a:r>
            <a:r>
              <a:rPr lang="zh-CN" altLang="en-US">
                <a:solidFill>
                  <a:schemeClr val="bg1"/>
                </a:solidFill>
              </a:rPr>
              <a:t>可在您的</a:t>
            </a:r>
            <a:r>
              <a:rPr lang="zh-CN" altLang="en-US" dirty="0">
                <a:solidFill>
                  <a:schemeClr val="bg1"/>
                </a:solidFill>
              </a:rPr>
              <a:t>设备上检索</a:t>
            </a:r>
            <a:r>
              <a:rPr lang="zh-CN" altLang="en-US">
                <a:solidFill>
                  <a:schemeClr val="bg1"/>
                </a:solidFill>
              </a:rPr>
              <a:t>。如果您退出您的</a:t>
            </a:r>
            <a:r>
              <a:rPr lang="en-US" altLang="zh-CN" dirty="0" err="1">
                <a:solidFill>
                  <a:schemeClr val="bg1"/>
                </a:solidFill>
              </a:rPr>
              <a:t>PostMan</a:t>
            </a:r>
            <a:r>
              <a:rPr lang="zh-CN" altLang="en-US" dirty="0">
                <a:solidFill>
                  <a:schemeClr val="bg1"/>
                </a:solidFill>
              </a:rPr>
              <a:t>帐户，然后重新登录，最后</a:t>
            </a:r>
            <a:r>
              <a:rPr lang="en-US" altLang="zh-CN" dirty="0">
                <a:solidFill>
                  <a:schemeClr val="bg1"/>
                </a:solidFill>
              </a:rPr>
              <a:t>10</a:t>
            </a:r>
            <a:r>
              <a:rPr lang="zh-CN" altLang="en-US" dirty="0">
                <a:solidFill>
                  <a:schemeClr val="bg1"/>
                </a:solidFill>
              </a:rPr>
              <a:t>个请求将</a:t>
            </a:r>
            <a:r>
              <a:rPr lang="zh-CN" altLang="en-US">
                <a:solidFill>
                  <a:schemeClr val="bg1"/>
                </a:solidFill>
              </a:rPr>
              <a:t>保留在您的</a:t>
            </a:r>
            <a:r>
              <a:rPr lang="zh-CN" altLang="en-US" dirty="0">
                <a:solidFill>
                  <a:schemeClr val="bg1"/>
                </a:solidFill>
              </a:rPr>
              <a:t>历史记录中。</a:t>
            </a:r>
            <a:r>
              <a:rPr lang="en-US" altLang="zh-CN" dirty="0">
                <a:solidFill>
                  <a:schemeClr val="bg1"/>
                </a:solidFill>
              </a:rPr>
              <a:t>Postman Pro</a:t>
            </a:r>
            <a:r>
              <a:rPr lang="zh-CN" altLang="en-US" dirty="0">
                <a:solidFill>
                  <a:schemeClr val="bg1"/>
                </a:solidFill>
              </a:rPr>
              <a:t>和</a:t>
            </a:r>
            <a:r>
              <a:rPr lang="en-US" altLang="zh-CN" dirty="0">
                <a:solidFill>
                  <a:schemeClr val="bg1"/>
                </a:solidFill>
              </a:rPr>
              <a:t>Enterprise</a:t>
            </a:r>
            <a:r>
              <a:rPr lang="zh-CN" altLang="en-US" dirty="0">
                <a:solidFill>
                  <a:schemeClr val="bg1"/>
                </a:solidFill>
              </a:rPr>
              <a:t>用户将可以访问最近的</a:t>
            </a:r>
            <a:r>
              <a:rPr lang="en-US" altLang="zh-CN" dirty="0">
                <a:solidFill>
                  <a:schemeClr val="bg1"/>
                </a:solidFill>
              </a:rPr>
              <a:t>100</a:t>
            </a:r>
            <a:r>
              <a:rPr lang="zh-CN" altLang="en-US" dirty="0">
                <a:solidFill>
                  <a:schemeClr val="bg1"/>
                </a:solidFill>
              </a:rPr>
              <a:t>个请求。相同的政策适用于收集运行。请</a:t>
            </a:r>
            <a:r>
              <a:rPr lang="zh-CN" altLang="en-US">
                <a:solidFill>
                  <a:schemeClr val="bg1"/>
                </a:solidFill>
              </a:rPr>
              <a:t>记住，您可以</a:t>
            </a:r>
            <a:r>
              <a:rPr lang="zh-CN" altLang="en-US" dirty="0">
                <a:solidFill>
                  <a:schemeClr val="bg1"/>
                </a:solidFill>
              </a:rPr>
              <a:t>随时在收藏中保存尽可能多的请求。</a:t>
            </a:r>
          </a:p>
          <a:p>
            <a:pPr indent="457200"/>
            <a:endParaRPr lang="zh-CN" altLang="en-US" dirty="0">
              <a:solidFill>
                <a:schemeClr val="bg1"/>
              </a:solidFill>
            </a:endParaRPr>
          </a:p>
        </p:txBody>
      </p:sp>
      <p:pic>
        <p:nvPicPr>
          <p:cNvPr id="5" name="图片 4"/>
          <p:cNvPicPr>
            <a:picLocks noChangeAspect="1"/>
          </p:cNvPicPr>
          <p:nvPr/>
        </p:nvPicPr>
        <p:blipFill>
          <a:blip r:embed="rId2"/>
          <a:stretch>
            <a:fillRect/>
          </a:stretch>
        </p:blipFill>
        <p:spPr>
          <a:xfrm>
            <a:off x="7381823" y="725553"/>
            <a:ext cx="2436918" cy="5117526"/>
          </a:xfrm>
          <a:prstGeom prst="rect">
            <a:avLst/>
          </a:prstGeom>
        </p:spPr>
      </p:pic>
    </p:spTree>
    <p:extLst>
      <p:ext uri="{BB962C8B-B14F-4D97-AF65-F5344CB8AC3E}">
        <p14:creationId xmlns:p14="http://schemas.microsoft.com/office/powerpoint/2010/main" val="2518259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4000" dirty="0">
                <a:solidFill>
                  <a:schemeClr val="bg1"/>
                </a:solidFill>
              </a:rPr>
              <a:t>history</a:t>
            </a:r>
            <a:endParaRPr lang="zh-CN" altLang="en-US" sz="4000" dirty="0">
              <a:solidFill>
                <a:schemeClr val="bg1"/>
              </a:solidFill>
            </a:endParaRPr>
          </a:p>
        </p:txBody>
      </p:sp>
      <p:sp>
        <p:nvSpPr>
          <p:cNvPr id="3" name="文本框 2"/>
          <p:cNvSpPr txBox="1"/>
          <p:nvPr/>
        </p:nvSpPr>
        <p:spPr>
          <a:xfrm>
            <a:off x="447805" y="954147"/>
            <a:ext cx="3733702" cy="400110"/>
          </a:xfrm>
          <a:prstGeom prst="rect">
            <a:avLst/>
          </a:prstGeom>
          <a:noFill/>
        </p:spPr>
        <p:txBody>
          <a:bodyPr wrap="square" rtlCol="0">
            <a:spAutoFit/>
          </a:bodyPr>
          <a:lstStyle/>
          <a:p>
            <a:r>
              <a:rPr lang="zh-CN" altLang="en-US" sz="2000" dirty="0">
                <a:solidFill>
                  <a:schemeClr val="bg1"/>
                </a:solidFill>
              </a:rPr>
              <a:t>从侧栏中的“ </a:t>
            </a:r>
            <a:r>
              <a:rPr lang="en-US" altLang="zh-CN" sz="2000" b="1" dirty="0">
                <a:solidFill>
                  <a:schemeClr val="bg1"/>
                </a:solidFill>
              </a:rPr>
              <a:t>history</a:t>
            </a:r>
            <a:r>
              <a:rPr lang="zh-CN" altLang="en-US" sz="2000" b="1" dirty="0">
                <a:solidFill>
                  <a:schemeClr val="bg1"/>
                </a:solidFill>
              </a:rPr>
              <a:t>”</a:t>
            </a:r>
            <a:r>
              <a:rPr lang="zh-CN" altLang="en-US" sz="2000" dirty="0">
                <a:solidFill>
                  <a:schemeClr val="bg1"/>
                </a:solidFill>
              </a:rPr>
              <a:t>选项卡</a:t>
            </a:r>
          </a:p>
        </p:txBody>
      </p:sp>
      <p:sp>
        <p:nvSpPr>
          <p:cNvPr id="4" name="文本框 3"/>
          <p:cNvSpPr txBox="1"/>
          <p:nvPr/>
        </p:nvSpPr>
        <p:spPr>
          <a:xfrm>
            <a:off x="449238" y="1716127"/>
            <a:ext cx="9515367" cy="3693319"/>
          </a:xfrm>
          <a:prstGeom prst="rect">
            <a:avLst/>
          </a:prstGeom>
          <a:noFill/>
        </p:spPr>
        <p:txBody>
          <a:bodyPr wrap="square" rtlCol="0">
            <a:spAutoFit/>
          </a:bodyPr>
          <a:lstStyle/>
          <a:p>
            <a:r>
              <a:rPr lang="zh-CN" altLang="en-US" b="1" dirty="0">
                <a:solidFill>
                  <a:schemeClr val="bg1"/>
                </a:solidFill>
              </a:rPr>
              <a:t>浏览请求</a:t>
            </a:r>
            <a:endParaRPr lang="zh-CN" altLang="en-US" dirty="0">
              <a:solidFill>
                <a:schemeClr val="bg1"/>
              </a:solidFill>
            </a:endParaRPr>
          </a:p>
          <a:p>
            <a:pPr indent="457200"/>
            <a:r>
              <a:rPr lang="zh-CN" altLang="en-US" dirty="0">
                <a:solidFill>
                  <a:schemeClr val="bg1"/>
                </a:solidFill>
              </a:rPr>
              <a:t>单击此选项卡中的请求，以在构建器中加载确切的请求</a:t>
            </a:r>
            <a:r>
              <a:rPr lang="zh-CN" altLang="en-US">
                <a:solidFill>
                  <a:schemeClr val="bg1"/>
                </a:solidFill>
              </a:rPr>
              <a:t>配置。您可以</a:t>
            </a:r>
            <a:r>
              <a:rPr lang="zh-CN" altLang="en-US" dirty="0">
                <a:solidFill>
                  <a:schemeClr val="bg1"/>
                </a:solidFill>
              </a:rPr>
              <a:t>使用键盘上的向上和向下箭头键浏览请求。</a:t>
            </a:r>
            <a:r>
              <a:rPr lang="en-US" altLang="zh-CN" dirty="0" err="1">
                <a:solidFill>
                  <a:schemeClr val="bg1"/>
                </a:solidFill>
              </a:rPr>
              <a:t>PostMan</a:t>
            </a:r>
            <a:r>
              <a:rPr lang="zh-CN" altLang="en-US" dirty="0">
                <a:solidFill>
                  <a:schemeClr val="bg1"/>
                </a:solidFill>
              </a:rPr>
              <a:t>将以预览状态加载请求。按  </a:t>
            </a:r>
            <a:r>
              <a:rPr lang="en-US" altLang="zh-CN" b="1" dirty="0">
                <a:solidFill>
                  <a:schemeClr val="bg1"/>
                </a:solidFill>
              </a:rPr>
              <a:t>Enter</a:t>
            </a:r>
            <a:r>
              <a:rPr lang="zh-CN" altLang="en-US" b="1" dirty="0">
                <a:solidFill>
                  <a:schemeClr val="bg1"/>
                </a:solidFill>
              </a:rPr>
              <a:t>键</a:t>
            </a:r>
            <a:r>
              <a:rPr lang="zh-CN" altLang="en-US" dirty="0">
                <a:solidFill>
                  <a:schemeClr val="bg1"/>
                </a:solidFill>
              </a:rPr>
              <a:t>  将确保请求不被其他请求替换。</a:t>
            </a:r>
          </a:p>
          <a:p>
            <a:r>
              <a:rPr lang="zh-CN" altLang="en-US" b="1" dirty="0">
                <a:solidFill>
                  <a:schemeClr val="bg1"/>
                </a:solidFill>
              </a:rPr>
              <a:t>查找请求</a:t>
            </a:r>
            <a:endParaRPr lang="zh-CN" altLang="en-US" dirty="0">
              <a:solidFill>
                <a:schemeClr val="bg1"/>
              </a:solidFill>
            </a:endParaRPr>
          </a:p>
          <a:p>
            <a:pPr indent="457200"/>
            <a:r>
              <a:rPr lang="zh-CN" altLang="en-US" dirty="0">
                <a:solidFill>
                  <a:schemeClr val="bg1"/>
                </a:solidFill>
              </a:rPr>
              <a:t>请求按时间排序，最上面的请求显示在顶部。</a:t>
            </a:r>
            <a:r>
              <a:rPr lang="en-US" altLang="zh-CN" dirty="0" err="1">
                <a:solidFill>
                  <a:schemeClr val="bg1"/>
                </a:solidFill>
              </a:rPr>
              <a:t>PostMan</a:t>
            </a:r>
            <a:r>
              <a:rPr lang="zh-CN" altLang="en-US" dirty="0">
                <a:solidFill>
                  <a:schemeClr val="bg1"/>
                </a:solidFill>
              </a:rPr>
              <a:t>避免在历史记录中使用相同的</a:t>
            </a:r>
            <a:r>
              <a:rPr lang="en-US" altLang="zh-CN" dirty="0">
                <a:solidFill>
                  <a:schemeClr val="bg1"/>
                </a:solidFill>
              </a:rPr>
              <a:t>URL</a:t>
            </a:r>
            <a:r>
              <a:rPr lang="zh-CN" altLang="en-US" dirty="0">
                <a:solidFill>
                  <a:schemeClr val="bg1"/>
                </a:solidFill>
              </a:rPr>
              <a:t>复制</a:t>
            </a:r>
            <a:r>
              <a:rPr lang="en-US" altLang="zh-CN" dirty="0">
                <a:solidFill>
                  <a:schemeClr val="bg1"/>
                </a:solidFill>
              </a:rPr>
              <a:t>GET</a:t>
            </a:r>
            <a:r>
              <a:rPr lang="zh-CN" altLang="en-US" dirty="0">
                <a:solidFill>
                  <a:schemeClr val="bg1"/>
                </a:solidFill>
              </a:rPr>
              <a:t>请求</a:t>
            </a:r>
            <a:r>
              <a:rPr lang="zh-CN" altLang="en-US">
                <a:solidFill>
                  <a:schemeClr val="bg1"/>
                </a:solidFill>
              </a:rPr>
              <a:t>。如果您的</a:t>
            </a:r>
            <a:r>
              <a:rPr lang="zh-CN" altLang="en-US" dirty="0">
                <a:solidFill>
                  <a:schemeClr val="bg1"/>
                </a:solidFill>
              </a:rPr>
              <a:t>请求历史记录变大，请使用搜索输入字段在边栏中过滤请求。</a:t>
            </a:r>
            <a:r>
              <a:rPr lang="en-US" altLang="zh-CN" err="1">
                <a:solidFill>
                  <a:schemeClr val="bg1"/>
                </a:solidFill>
              </a:rPr>
              <a:t>PostMan</a:t>
            </a:r>
            <a:r>
              <a:rPr lang="zh-CN" altLang="en-US">
                <a:solidFill>
                  <a:schemeClr val="bg1"/>
                </a:solidFill>
              </a:rPr>
              <a:t>将您的</a:t>
            </a:r>
            <a:r>
              <a:rPr lang="zh-CN" altLang="en-US" dirty="0">
                <a:solidFill>
                  <a:schemeClr val="bg1"/>
                </a:solidFill>
              </a:rPr>
              <a:t>历史记录中的请求网址与搜索字词进行匹配。</a:t>
            </a:r>
          </a:p>
          <a:p>
            <a:r>
              <a:rPr lang="zh-CN" altLang="en-US" b="1" dirty="0">
                <a:solidFill>
                  <a:schemeClr val="bg1"/>
                </a:solidFill>
              </a:rPr>
              <a:t>多选择请求</a:t>
            </a:r>
            <a:r>
              <a:rPr lang="en-US" altLang="zh-CN" dirty="0">
                <a:solidFill>
                  <a:schemeClr val="bg1"/>
                </a:solidFill>
              </a:rPr>
              <a:t> </a:t>
            </a:r>
          </a:p>
          <a:p>
            <a:r>
              <a:rPr lang="en-US" altLang="zh-CN" dirty="0">
                <a:solidFill>
                  <a:schemeClr val="bg1"/>
                </a:solidFill>
              </a:rPr>
              <a:t>      </a:t>
            </a:r>
            <a:r>
              <a:rPr lang="zh-CN" altLang="en-US" dirty="0">
                <a:solidFill>
                  <a:schemeClr val="bg1"/>
                </a:solidFill>
              </a:rPr>
              <a:t>按住</a:t>
            </a:r>
            <a:r>
              <a:rPr lang="en-US" altLang="zh-CN" b="1" dirty="0">
                <a:solidFill>
                  <a:schemeClr val="bg1"/>
                </a:solidFill>
              </a:rPr>
              <a:t>CTRL(MAC </a:t>
            </a:r>
            <a:r>
              <a:rPr lang="zh-CN" altLang="en-US" b="1" dirty="0">
                <a:solidFill>
                  <a:schemeClr val="bg1"/>
                </a:solidFill>
              </a:rPr>
              <a:t>中的</a:t>
            </a:r>
            <a:r>
              <a:rPr lang="en-US" altLang="zh-CN" b="1" dirty="0">
                <a:solidFill>
                  <a:schemeClr val="bg1"/>
                </a:solidFill>
              </a:rPr>
              <a:t>CMD</a:t>
            </a:r>
            <a:r>
              <a:rPr lang="zh-CN" altLang="en-US" b="1" dirty="0">
                <a:solidFill>
                  <a:schemeClr val="bg1"/>
                </a:solidFill>
              </a:rPr>
              <a:t>）</a:t>
            </a:r>
            <a:r>
              <a:rPr lang="zh-CN" altLang="en-US" dirty="0">
                <a:solidFill>
                  <a:schemeClr val="bg1"/>
                </a:solidFill>
              </a:rPr>
              <a:t>，然后单击要选择的每个</a:t>
            </a:r>
            <a:r>
              <a:rPr lang="zh-CN" altLang="en-US">
                <a:solidFill>
                  <a:schemeClr val="bg1"/>
                </a:solidFill>
              </a:rPr>
              <a:t>请求。您可以</a:t>
            </a:r>
            <a:r>
              <a:rPr lang="zh-CN" altLang="en-US" dirty="0">
                <a:solidFill>
                  <a:schemeClr val="bg1"/>
                </a:solidFill>
              </a:rPr>
              <a:t>通过列表顶部的操作，启动对这些请求的保存</a:t>
            </a:r>
            <a:r>
              <a:rPr lang="en-US" altLang="zh-CN" dirty="0">
                <a:solidFill>
                  <a:schemeClr val="bg1"/>
                </a:solidFill>
              </a:rPr>
              <a:t>(saving)</a:t>
            </a:r>
            <a:r>
              <a:rPr lang="zh-CN" altLang="en-US" dirty="0">
                <a:solidFill>
                  <a:schemeClr val="bg1"/>
                </a:solidFill>
              </a:rPr>
              <a:t>，共享</a:t>
            </a:r>
            <a:r>
              <a:rPr lang="en-US" altLang="zh-CN" dirty="0">
                <a:solidFill>
                  <a:schemeClr val="bg1"/>
                </a:solidFill>
              </a:rPr>
              <a:t>(sharing)</a:t>
            </a:r>
            <a:r>
              <a:rPr lang="zh-CN" altLang="en-US" dirty="0">
                <a:solidFill>
                  <a:schemeClr val="bg1"/>
                </a:solidFill>
              </a:rPr>
              <a:t>，记录</a:t>
            </a:r>
            <a:r>
              <a:rPr lang="en-US" altLang="zh-CN" dirty="0">
                <a:solidFill>
                  <a:schemeClr val="bg1"/>
                </a:solidFill>
              </a:rPr>
              <a:t>(documenting)</a:t>
            </a:r>
            <a:r>
              <a:rPr lang="zh-CN" altLang="en-US" dirty="0">
                <a:solidFill>
                  <a:schemeClr val="bg1"/>
                </a:solidFill>
              </a:rPr>
              <a:t>，模拟</a:t>
            </a:r>
            <a:r>
              <a:rPr lang="en-US" altLang="zh-CN" dirty="0">
                <a:solidFill>
                  <a:schemeClr val="bg1"/>
                </a:solidFill>
              </a:rPr>
              <a:t>(mocking)</a:t>
            </a:r>
            <a:r>
              <a:rPr lang="zh-CN" altLang="en-US" dirty="0">
                <a:solidFill>
                  <a:schemeClr val="bg1"/>
                </a:solidFill>
              </a:rPr>
              <a:t>，监控</a:t>
            </a:r>
            <a:r>
              <a:rPr lang="en-US" altLang="zh-CN" dirty="0">
                <a:solidFill>
                  <a:schemeClr val="bg1"/>
                </a:solidFill>
              </a:rPr>
              <a:t>(monitoring)</a:t>
            </a:r>
            <a:r>
              <a:rPr lang="zh-CN" altLang="en-US" dirty="0">
                <a:solidFill>
                  <a:schemeClr val="bg1"/>
                </a:solidFill>
              </a:rPr>
              <a:t>或删除</a:t>
            </a:r>
            <a:r>
              <a:rPr lang="en-US" altLang="zh-CN" dirty="0">
                <a:solidFill>
                  <a:schemeClr val="bg1"/>
                </a:solidFill>
              </a:rPr>
              <a:t>(deleting )</a:t>
            </a:r>
            <a:r>
              <a:rPr lang="zh-CN" altLang="en-US" dirty="0">
                <a:solidFill>
                  <a:schemeClr val="bg1"/>
                </a:solidFill>
              </a:rPr>
              <a:t>等操作。</a:t>
            </a:r>
          </a:p>
          <a:p>
            <a:endParaRPr lang="zh-CN" altLang="en-US" dirty="0">
              <a:solidFill>
                <a:schemeClr val="bg1"/>
              </a:solidFill>
            </a:endParaRPr>
          </a:p>
        </p:txBody>
      </p:sp>
    </p:spTree>
    <p:extLst>
      <p:ext uri="{BB962C8B-B14F-4D97-AF65-F5344CB8AC3E}">
        <p14:creationId xmlns:p14="http://schemas.microsoft.com/office/powerpoint/2010/main" val="3155842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4000" dirty="0">
                <a:solidFill>
                  <a:schemeClr val="bg1"/>
                </a:solidFill>
              </a:rPr>
              <a:t>history</a:t>
            </a:r>
            <a:endParaRPr lang="zh-CN" altLang="en-US" sz="4000" dirty="0">
              <a:solidFill>
                <a:schemeClr val="bg1"/>
              </a:solidFill>
            </a:endParaRPr>
          </a:p>
        </p:txBody>
      </p:sp>
      <p:sp>
        <p:nvSpPr>
          <p:cNvPr id="3" name="文本框 2"/>
          <p:cNvSpPr txBox="1"/>
          <p:nvPr/>
        </p:nvSpPr>
        <p:spPr>
          <a:xfrm>
            <a:off x="752597" y="2173315"/>
            <a:ext cx="5029068" cy="2554545"/>
          </a:xfrm>
          <a:prstGeom prst="rect">
            <a:avLst/>
          </a:prstGeom>
          <a:noFill/>
        </p:spPr>
        <p:txBody>
          <a:bodyPr wrap="square" rtlCol="0">
            <a:spAutoFit/>
          </a:bodyPr>
          <a:lstStyle/>
          <a:p>
            <a:pPr indent="457200"/>
            <a:r>
              <a:rPr lang="zh-CN" altLang="en-US" sz="2000" dirty="0">
                <a:solidFill>
                  <a:schemeClr val="bg1"/>
                </a:solidFill>
              </a:rPr>
              <a:t>要组织常用的</a:t>
            </a:r>
            <a:r>
              <a:rPr lang="zh-CN" altLang="en-US" sz="2000">
                <a:solidFill>
                  <a:schemeClr val="bg1"/>
                </a:solidFill>
              </a:rPr>
              <a:t>请求，您可以</a:t>
            </a:r>
            <a:r>
              <a:rPr lang="zh-CN" altLang="en-US" sz="2000" dirty="0">
                <a:solidFill>
                  <a:schemeClr val="bg1"/>
                </a:solidFill>
              </a:rPr>
              <a:t>将它们从历史记录中保存到集合中。要将一个请求保存到集合中，请将鼠标悬停在其上，然后单击旁边显示的加号图标（</a:t>
            </a:r>
            <a:r>
              <a:rPr lang="en-US" altLang="zh-CN" sz="2000" b="1" dirty="0">
                <a:solidFill>
                  <a:schemeClr val="bg1"/>
                </a:solidFill>
              </a:rPr>
              <a:t>+</a:t>
            </a:r>
            <a:r>
              <a:rPr lang="zh-CN" altLang="en-US" sz="2000" dirty="0">
                <a:solidFill>
                  <a:schemeClr val="bg1"/>
                </a:solidFill>
              </a:rPr>
              <a:t>）。选择多个请求时，加号图标（</a:t>
            </a:r>
            <a:r>
              <a:rPr lang="en-US" altLang="zh-CN" sz="2000" b="1" dirty="0">
                <a:solidFill>
                  <a:schemeClr val="bg1"/>
                </a:solidFill>
              </a:rPr>
              <a:t>+</a:t>
            </a:r>
            <a:r>
              <a:rPr lang="zh-CN" altLang="en-US" sz="2000" dirty="0">
                <a:solidFill>
                  <a:schemeClr val="bg1"/>
                </a:solidFill>
              </a:rPr>
              <a:t>）将显示在侧栏的顶部。点击加号图标（</a:t>
            </a:r>
            <a:r>
              <a:rPr lang="en-US" altLang="zh-CN" sz="2000" b="1" dirty="0">
                <a:solidFill>
                  <a:schemeClr val="bg1"/>
                </a:solidFill>
              </a:rPr>
              <a:t>+</a:t>
            </a:r>
            <a:r>
              <a:rPr lang="zh-CN" altLang="en-US" sz="2000" dirty="0">
                <a:solidFill>
                  <a:schemeClr val="bg1"/>
                </a:solidFill>
              </a:rPr>
              <a:t>）。选择现有的集合，或创建一个新的集合，将请求保存到集合。</a:t>
            </a:r>
          </a:p>
          <a:p>
            <a:pPr indent="457200"/>
            <a:endParaRPr lang="zh-CN" altLang="en-US" sz="2000" dirty="0">
              <a:solidFill>
                <a:schemeClr val="bg1"/>
              </a:solidFill>
            </a:endParaRPr>
          </a:p>
        </p:txBody>
      </p:sp>
      <p:sp>
        <p:nvSpPr>
          <p:cNvPr id="4" name="文本框 3"/>
          <p:cNvSpPr txBox="1"/>
          <p:nvPr/>
        </p:nvSpPr>
        <p:spPr>
          <a:xfrm>
            <a:off x="752597" y="1204320"/>
            <a:ext cx="2514534" cy="400110"/>
          </a:xfrm>
          <a:prstGeom prst="rect">
            <a:avLst/>
          </a:prstGeom>
          <a:noFill/>
        </p:spPr>
        <p:txBody>
          <a:bodyPr wrap="square" rtlCol="0">
            <a:spAutoFit/>
          </a:bodyPr>
          <a:lstStyle/>
          <a:p>
            <a:r>
              <a:rPr lang="zh-CN" altLang="en-US" sz="2000" b="1" dirty="0">
                <a:solidFill>
                  <a:schemeClr val="bg1"/>
                </a:solidFill>
              </a:rPr>
              <a:t>将请求保存到集合</a:t>
            </a:r>
          </a:p>
        </p:txBody>
      </p:sp>
      <p:pic>
        <p:nvPicPr>
          <p:cNvPr id="8" name="图片 7"/>
          <p:cNvPicPr>
            <a:picLocks noChangeAspect="1"/>
          </p:cNvPicPr>
          <p:nvPr/>
        </p:nvPicPr>
        <p:blipFill>
          <a:blip r:embed="rId2"/>
          <a:stretch>
            <a:fillRect/>
          </a:stretch>
        </p:blipFill>
        <p:spPr>
          <a:xfrm>
            <a:off x="5781665" y="1030345"/>
            <a:ext cx="5007461" cy="4648078"/>
          </a:xfrm>
          <a:prstGeom prst="rect">
            <a:avLst/>
          </a:prstGeom>
        </p:spPr>
      </p:pic>
    </p:spTree>
    <p:extLst>
      <p:ext uri="{BB962C8B-B14F-4D97-AF65-F5344CB8AC3E}">
        <p14:creationId xmlns:p14="http://schemas.microsoft.com/office/powerpoint/2010/main" val="1372204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4000" dirty="0">
                <a:solidFill>
                  <a:schemeClr val="bg1"/>
                </a:solidFill>
              </a:rPr>
              <a:t>history</a:t>
            </a:r>
            <a:endParaRPr lang="zh-CN" altLang="en-US" sz="4000" dirty="0">
              <a:solidFill>
                <a:schemeClr val="bg1"/>
              </a:solidFill>
            </a:endParaRPr>
          </a:p>
        </p:txBody>
      </p:sp>
      <p:sp>
        <p:nvSpPr>
          <p:cNvPr id="3" name="文本框 2"/>
          <p:cNvSpPr txBox="1"/>
          <p:nvPr/>
        </p:nvSpPr>
        <p:spPr>
          <a:xfrm>
            <a:off x="1209785" y="1335137"/>
            <a:ext cx="7619800" cy="707886"/>
          </a:xfrm>
          <a:prstGeom prst="rect">
            <a:avLst/>
          </a:prstGeom>
          <a:noFill/>
        </p:spPr>
        <p:txBody>
          <a:bodyPr wrap="square" rtlCol="0">
            <a:spAutoFit/>
          </a:bodyPr>
          <a:lstStyle/>
          <a:p>
            <a:r>
              <a:rPr lang="zh-CN" altLang="en-US" sz="2000" dirty="0">
                <a:solidFill>
                  <a:schemeClr val="bg1"/>
                </a:solidFill>
              </a:rPr>
              <a:t>删除请求</a:t>
            </a:r>
          </a:p>
          <a:p>
            <a:endParaRPr lang="zh-CN" altLang="en-US" sz="2000" dirty="0">
              <a:solidFill>
                <a:schemeClr val="bg1"/>
              </a:solidFill>
            </a:endParaRPr>
          </a:p>
        </p:txBody>
      </p:sp>
      <p:sp>
        <p:nvSpPr>
          <p:cNvPr id="4" name="文本框 3"/>
          <p:cNvSpPr txBox="1"/>
          <p:nvPr/>
        </p:nvSpPr>
        <p:spPr>
          <a:xfrm>
            <a:off x="1209785" y="2325711"/>
            <a:ext cx="4952870" cy="2308324"/>
          </a:xfrm>
          <a:prstGeom prst="rect">
            <a:avLst/>
          </a:prstGeom>
          <a:noFill/>
        </p:spPr>
        <p:txBody>
          <a:bodyPr wrap="square" rtlCol="0">
            <a:spAutoFit/>
          </a:bodyPr>
          <a:lstStyle/>
          <a:p>
            <a:pPr indent="457200"/>
            <a:r>
              <a:rPr lang="zh-CN" altLang="en-US" dirty="0">
                <a:solidFill>
                  <a:schemeClr val="bg1"/>
                </a:solidFill>
              </a:rPr>
              <a:t>如果要摆脱历史记录中的所有请求，请选择边栏顶部的“ </a:t>
            </a:r>
            <a:r>
              <a:rPr lang="en-US" altLang="zh-CN" b="1" dirty="0">
                <a:solidFill>
                  <a:schemeClr val="bg1"/>
                </a:solidFill>
              </a:rPr>
              <a:t>Delete All</a:t>
            </a:r>
            <a:r>
              <a:rPr lang="zh-CN" altLang="en-US" dirty="0">
                <a:solidFill>
                  <a:schemeClr val="bg1"/>
                </a:solidFill>
              </a:rPr>
              <a:t>”。要删除单个请求，请将鼠标悬停在其上，然后单击旁边显示的垃圾桶</a:t>
            </a:r>
            <a:r>
              <a:rPr lang="zh-CN" altLang="en-US">
                <a:solidFill>
                  <a:schemeClr val="bg1"/>
                </a:solidFill>
              </a:rPr>
              <a:t>图标。您也</a:t>
            </a:r>
            <a:r>
              <a:rPr lang="zh-CN" altLang="en-US" dirty="0">
                <a:solidFill>
                  <a:schemeClr val="bg1"/>
                </a:solidFill>
              </a:rPr>
              <a:t>可以通过点击边框顶部的边框旁边的垃圾桶图标来选择要删除的请求，然后多次选择</a:t>
            </a:r>
            <a:r>
              <a:rPr lang="zh-CN" altLang="en-US">
                <a:solidFill>
                  <a:schemeClr val="bg1"/>
                </a:solidFill>
              </a:rPr>
              <a:t>并删除您不想</a:t>
            </a:r>
            <a:r>
              <a:rPr lang="zh-CN" altLang="en-US" dirty="0">
                <a:solidFill>
                  <a:schemeClr val="bg1"/>
                </a:solidFill>
              </a:rPr>
              <a:t>在历史记录中看到的请求。</a:t>
            </a:r>
          </a:p>
          <a:p>
            <a:pPr indent="457200"/>
            <a:endParaRPr lang="zh-CN" altLang="en-US" dirty="0">
              <a:solidFill>
                <a:schemeClr val="bg1"/>
              </a:solidFill>
            </a:endParaRPr>
          </a:p>
        </p:txBody>
      </p:sp>
      <p:pic>
        <p:nvPicPr>
          <p:cNvPr id="5" name="图片 4"/>
          <p:cNvPicPr>
            <a:picLocks noChangeAspect="1"/>
          </p:cNvPicPr>
          <p:nvPr/>
        </p:nvPicPr>
        <p:blipFill>
          <a:blip r:embed="rId2"/>
          <a:stretch>
            <a:fillRect/>
          </a:stretch>
        </p:blipFill>
        <p:spPr>
          <a:xfrm>
            <a:off x="6924635" y="1660825"/>
            <a:ext cx="2933333" cy="3638095"/>
          </a:xfrm>
          <a:prstGeom prst="rect">
            <a:avLst/>
          </a:prstGeom>
        </p:spPr>
      </p:pic>
    </p:spTree>
    <p:extLst>
      <p:ext uri="{BB962C8B-B14F-4D97-AF65-F5344CB8AC3E}">
        <p14:creationId xmlns:p14="http://schemas.microsoft.com/office/powerpoint/2010/main" val="3366749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Debugging and logs</a:t>
            </a:r>
            <a:endParaRPr lang="zh-CN" altLang="en-US" sz="2000" dirty="0">
              <a:solidFill>
                <a:schemeClr val="bg1"/>
              </a:solidFill>
            </a:endParaRPr>
          </a:p>
        </p:txBody>
      </p:sp>
      <p:sp>
        <p:nvSpPr>
          <p:cNvPr id="3" name="文本框 2"/>
          <p:cNvSpPr txBox="1"/>
          <p:nvPr/>
        </p:nvSpPr>
        <p:spPr>
          <a:xfrm>
            <a:off x="676399" y="428724"/>
            <a:ext cx="4876672" cy="584775"/>
          </a:xfrm>
          <a:prstGeom prst="rect">
            <a:avLst/>
          </a:prstGeom>
          <a:noFill/>
        </p:spPr>
        <p:txBody>
          <a:bodyPr wrap="square" rtlCol="0">
            <a:spAutoFit/>
          </a:bodyPr>
          <a:lstStyle/>
          <a:p>
            <a:r>
              <a:rPr lang="en-US" altLang="zh-CN" sz="3200" b="1" dirty="0">
                <a:solidFill>
                  <a:schemeClr val="bg1"/>
                </a:solidFill>
              </a:rPr>
              <a:t>Debugging and logs</a:t>
            </a:r>
          </a:p>
        </p:txBody>
      </p:sp>
      <p:sp>
        <p:nvSpPr>
          <p:cNvPr id="4" name="文本框 3"/>
          <p:cNvSpPr txBox="1"/>
          <p:nvPr/>
        </p:nvSpPr>
        <p:spPr>
          <a:xfrm>
            <a:off x="828795" y="1192601"/>
            <a:ext cx="9067562" cy="1200329"/>
          </a:xfrm>
          <a:prstGeom prst="rect">
            <a:avLst/>
          </a:prstGeom>
          <a:noFill/>
        </p:spPr>
        <p:txBody>
          <a:bodyPr wrap="square" rtlCol="0">
            <a:spAutoFit/>
          </a:bodyPr>
          <a:lstStyle/>
          <a:p>
            <a:pPr indent="457200"/>
            <a:r>
              <a:rPr lang="en-US" altLang="zh-CN" dirty="0" err="1">
                <a:solidFill>
                  <a:schemeClr val="bg1"/>
                </a:solidFill>
              </a:rPr>
              <a:t>PostMan</a:t>
            </a:r>
            <a:r>
              <a:rPr lang="zh-CN" altLang="en-US" dirty="0">
                <a:solidFill>
                  <a:schemeClr val="bg1"/>
                </a:solidFill>
              </a:rPr>
              <a:t>应用程序是</a:t>
            </a:r>
            <a:r>
              <a:rPr lang="en-US" altLang="zh-CN" dirty="0" err="1">
                <a:solidFill>
                  <a:schemeClr val="bg1"/>
                </a:solidFill>
              </a:rPr>
              <a:t>PostMan</a:t>
            </a:r>
            <a:r>
              <a:rPr lang="zh-CN" altLang="en-US" dirty="0">
                <a:solidFill>
                  <a:schemeClr val="bg1"/>
                </a:solidFill>
              </a:rPr>
              <a:t>厂家进行过广泛的测试和测试版本。也就是说，可能是应用程序崩溃或出现意外行为的情况。如果你一直无法  排除  在自己的问题，你可以在文件中的问题</a:t>
            </a:r>
            <a:r>
              <a:rPr lang="en-US" altLang="zh-CN" dirty="0">
                <a:solidFill>
                  <a:schemeClr val="bg1"/>
                </a:solidFill>
              </a:rPr>
              <a:t>GitHub</a:t>
            </a:r>
            <a:r>
              <a:rPr lang="zh-CN" altLang="en-US" dirty="0">
                <a:solidFill>
                  <a:schemeClr val="bg1"/>
                </a:solidFill>
              </a:rPr>
              <a:t>的跟踪，或访问</a:t>
            </a:r>
            <a:r>
              <a:rPr lang="en-US" altLang="zh-CN" dirty="0" err="1">
                <a:solidFill>
                  <a:schemeClr val="bg1"/>
                </a:solidFill>
              </a:rPr>
              <a:t>PostMan</a:t>
            </a:r>
            <a:r>
              <a:rPr lang="zh-CN" altLang="en-US" dirty="0">
                <a:solidFill>
                  <a:schemeClr val="bg1"/>
                </a:solidFill>
              </a:rPr>
              <a:t>支持中心  ，如果你想包含机密数据。将应用程序的控制台日志包含在报告中将提供一些有用的数据进行故障排除。 </a:t>
            </a:r>
          </a:p>
        </p:txBody>
      </p:sp>
      <p:sp>
        <p:nvSpPr>
          <p:cNvPr id="5" name="文本框 4"/>
          <p:cNvSpPr txBox="1"/>
          <p:nvPr/>
        </p:nvSpPr>
        <p:spPr>
          <a:xfrm>
            <a:off x="828795" y="2407227"/>
            <a:ext cx="9218493" cy="923330"/>
          </a:xfrm>
          <a:prstGeom prst="rect">
            <a:avLst/>
          </a:prstGeom>
          <a:noFill/>
        </p:spPr>
        <p:txBody>
          <a:bodyPr wrap="square" rtlCol="0">
            <a:spAutoFit/>
          </a:bodyPr>
          <a:lstStyle/>
          <a:p>
            <a:pPr indent="457200"/>
            <a:r>
              <a:rPr lang="en-US" altLang="zh-CN" dirty="0" err="1">
                <a:solidFill>
                  <a:schemeClr val="bg1"/>
                </a:solidFill>
              </a:rPr>
              <a:t>PostMan</a:t>
            </a:r>
            <a:r>
              <a:rPr lang="zh-CN" altLang="en-US" dirty="0">
                <a:solidFill>
                  <a:schemeClr val="bg1"/>
                </a:solidFill>
              </a:rPr>
              <a:t>控制台类似于浏览器的开发者控制台，除了适用于</a:t>
            </a:r>
            <a:r>
              <a:rPr lang="en-US" altLang="zh-CN" dirty="0">
                <a:solidFill>
                  <a:schemeClr val="bg1"/>
                </a:solidFill>
              </a:rPr>
              <a:t>API</a:t>
            </a:r>
            <a:r>
              <a:rPr lang="zh-CN" altLang="en-US" dirty="0">
                <a:solidFill>
                  <a:schemeClr val="bg1"/>
                </a:solidFill>
              </a:rPr>
              <a:t>开发。如果</a:t>
            </a:r>
            <a:r>
              <a:rPr lang="en-US" altLang="zh-CN" dirty="0">
                <a:solidFill>
                  <a:schemeClr val="bg1"/>
                </a:solidFill>
              </a:rPr>
              <a:t>API</a:t>
            </a:r>
            <a:r>
              <a:rPr lang="zh-CN" altLang="en-US" dirty="0">
                <a:solidFill>
                  <a:schemeClr val="bg1"/>
                </a:solidFill>
              </a:rPr>
              <a:t>或</a:t>
            </a:r>
            <a:r>
              <a:rPr lang="en-US" altLang="zh-CN" dirty="0">
                <a:solidFill>
                  <a:schemeClr val="bg1"/>
                </a:solidFill>
              </a:rPr>
              <a:t>API</a:t>
            </a:r>
            <a:r>
              <a:rPr lang="zh-CN" altLang="en-US" dirty="0">
                <a:solidFill>
                  <a:schemeClr val="bg1"/>
                </a:solidFill>
              </a:rPr>
              <a:t>测试</a:t>
            </a:r>
            <a:r>
              <a:rPr lang="zh-CN" altLang="en-US">
                <a:solidFill>
                  <a:schemeClr val="bg1"/>
                </a:solidFill>
              </a:rPr>
              <a:t>不符合您的</a:t>
            </a:r>
            <a:r>
              <a:rPr lang="zh-CN" altLang="en-US" dirty="0">
                <a:solidFill>
                  <a:schemeClr val="bg1"/>
                </a:solidFill>
              </a:rPr>
              <a:t>期望，那么这</a:t>
            </a:r>
            <a:r>
              <a:rPr lang="zh-CN" altLang="en-US">
                <a:solidFill>
                  <a:schemeClr val="bg1"/>
                </a:solidFill>
              </a:rPr>
              <a:t>将是您在</a:t>
            </a:r>
            <a:r>
              <a:rPr lang="zh-CN" altLang="en-US" dirty="0">
                <a:solidFill>
                  <a:schemeClr val="bg1"/>
                </a:solidFill>
              </a:rPr>
              <a:t>调试时进行深度潜水的地方。只要控制台窗口</a:t>
            </a:r>
            <a:r>
              <a:rPr lang="zh-CN" altLang="en-US">
                <a:solidFill>
                  <a:schemeClr val="bg1"/>
                </a:solidFill>
              </a:rPr>
              <a:t>打开，您的</a:t>
            </a:r>
            <a:r>
              <a:rPr lang="zh-CN" altLang="en-US" dirty="0">
                <a:solidFill>
                  <a:schemeClr val="bg1"/>
                </a:solidFill>
              </a:rPr>
              <a:t>所有</a:t>
            </a:r>
            <a:r>
              <a:rPr lang="en-US" altLang="zh-CN" dirty="0">
                <a:solidFill>
                  <a:schemeClr val="bg1"/>
                </a:solidFill>
              </a:rPr>
              <a:t>API</a:t>
            </a:r>
            <a:r>
              <a:rPr lang="zh-CN" altLang="en-US" dirty="0">
                <a:solidFill>
                  <a:schemeClr val="bg1"/>
                </a:solidFill>
              </a:rPr>
              <a:t>活动将被记录在这里，以查看发生什么了事情。 </a:t>
            </a:r>
          </a:p>
        </p:txBody>
      </p:sp>
      <p:sp>
        <p:nvSpPr>
          <p:cNvPr id="10" name="文本框 9"/>
          <p:cNvSpPr txBox="1"/>
          <p:nvPr/>
        </p:nvSpPr>
        <p:spPr>
          <a:xfrm>
            <a:off x="828795" y="3330557"/>
            <a:ext cx="9972555" cy="2308324"/>
          </a:xfrm>
          <a:prstGeom prst="rect">
            <a:avLst/>
          </a:prstGeom>
          <a:noFill/>
        </p:spPr>
        <p:txBody>
          <a:bodyPr wrap="square" rtlCol="0">
            <a:spAutoFit/>
          </a:bodyPr>
          <a:lstStyle/>
          <a:p>
            <a:r>
              <a:rPr lang="en-US" altLang="zh-CN" b="1" dirty="0" err="1">
                <a:solidFill>
                  <a:schemeClr val="bg1"/>
                </a:solidFill>
              </a:rPr>
              <a:t>PostMan</a:t>
            </a:r>
            <a:r>
              <a:rPr lang="zh-CN" altLang="en-US" b="1" dirty="0">
                <a:solidFill>
                  <a:schemeClr val="bg1"/>
                </a:solidFill>
              </a:rPr>
              <a:t>控制台记录以下信息：</a:t>
            </a:r>
          </a:p>
          <a:p>
            <a:r>
              <a:rPr lang="zh-CN" altLang="en-US" dirty="0">
                <a:solidFill>
                  <a:schemeClr val="bg1"/>
                </a:solidFill>
              </a:rPr>
              <a:t>发送的实际请求，包括所有底层请求标头和变量值等。</a:t>
            </a:r>
          </a:p>
          <a:p>
            <a:r>
              <a:rPr lang="zh-CN" altLang="en-US" dirty="0">
                <a:solidFill>
                  <a:schemeClr val="bg1"/>
                </a:solidFill>
              </a:rPr>
              <a:t>由</a:t>
            </a:r>
            <a:r>
              <a:rPr lang="en-US" altLang="zh-CN" dirty="0">
                <a:solidFill>
                  <a:schemeClr val="bg1"/>
                </a:solidFill>
              </a:rPr>
              <a:t>Postman</a:t>
            </a:r>
            <a:r>
              <a:rPr lang="zh-CN" altLang="en-US" dirty="0">
                <a:solidFill>
                  <a:schemeClr val="bg1"/>
                </a:solidFill>
              </a:rPr>
              <a:t>处理服务器之前发送的确切响应</a:t>
            </a:r>
          </a:p>
          <a:p>
            <a:r>
              <a:rPr lang="zh-CN" altLang="en-US" dirty="0">
                <a:solidFill>
                  <a:schemeClr val="bg1"/>
                </a:solidFill>
              </a:rPr>
              <a:t>用于请求的代理配置和证书。</a:t>
            </a:r>
          </a:p>
          <a:p>
            <a:r>
              <a:rPr lang="zh-CN" altLang="en-US" dirty="0">
                <a:solidFill>
                  <a:schemeClr val="bg1"/>
                </a:solidFill>
              </a:rPr>
              <a:t>来自测试或预请求脚本的错误日志</a:t>
            </a:r>
          </a:p>
          <a:p>
            <a:r>
              <a:rPr lang="en-US" altLang="zh-CN" dirty="0">
                <a:solidFill>
                  <a:schemeClr val="bg1"/>
                </a:solidFill>
              </a:rPr>
              <a:t>console.log() </a:t>
            </a:r>
          </a:p>
          <a:p>
            <a:r>
              <a:rPr lang="zh-CN" altLang="en-US" dirty="0">
                <a:solidFill>
                  <a:schemeClr val="bg1"/>
                </a:solidFill>
              </a:rPr>
              <a:t>在脚本中使用</a:t>
            </a:r>
            <a:r>
              <a:rPr lang="en-US" altLang="zh-CN" dirty="0">
                <a:solidFill>
                  <a:schemeClr val="bg1"/>
                </a:solidFill>
              </a:rPr>
              <a:t>console.info()</a:t>
            </a:r>
            <a:r>
              <a:rPr lang="zh-CN" altLang="en-US" dirty="0">
                <a:solidFill>
                  <a:schemeClr val="bg1"/>
                </a:solidFill>
              </a:rPr>
              <a:t>或</a:t>
            </a:r>
            <a:r>
              <a:rPr lang="en-US" altLang="zh-CN" dirty="0" err="1">
                <a:solidFill>
                  <a:schemeClr val="bg1"/>
                </a:solidFill>
              </a:rPr>
              <a:t>console.warn</a:t>
            </a:r>
            <a:r>
              <a:rPr lang="en-US" altLang="zh-CN" dirty="0">
                <a:solidFill>
                  <a:schemeClr val="bg1"/>
                </a:solidFill>
              </a:rPr>
              <a:t>()</a:t>
            </a:r>
            <a:r>
              <a:rPr lang="zh-CN" altLang="en-US" dirty="0">
                <a:solidFill>
                  <a:schemeClr val="bg1"/>
                </a:solidFill>
              </a:rPr>
              <a:t>在适当的位置将有助于提取正在起作用的确切的代码行。如果你知道你</a:t>
            </a:r>
            <a:r>
              <a:rPr lang="en-US" altLang="zh-CN" dirty="0">
                <a:solidFill>
                  <a:schemeClr val="bg1"/>
                </a:solidFill>
              </a:rPr>
              <a:t>console.log() </a:t>
            </a:r>
            <a:r>
              <a:rPr lang="zh-CN" altLang="en-US" dirty="0">
                <a:solidFill>
                  <a:schemeClr val="bg1"/>
                </a:solidFill>
              </a:rPr>
              <a:t>在</a:t>
            </a:r>
            <a:r>
              <a:rPr lang="en-US" altLang="zh-CN" dirty="0">
                <a:solidFill>
                  <a:schemeClr val="bg1"/>
                </a:solidFill>
              </a:rPr>
              <a:t>JavaScript</a:t>
            </a:r>
            <a:r>
              <a:rPr lang="zh-CN" altLang="en-US" dirty="0">
                <a:solidFill>
                  <a:schemeClr val="bg1"/>
                </a:solidFill>
              </a:rPr>
              <a:t>的方式，这是相似的。</a:t>
            </a:r>
          </a:p>
        </p:txBody>
      </p:sp>
    </p:spTree>
    <p:extLst>
      <p:ext uri="{BB962C8B-B14F-4D97-AF65-F5344CB8AC3E}">
        <p14:creationId xmlns:p14="http://schemas.microsoft.com/office/powerpoint/2010/main" val="228997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Debugging and logs</a:t>
            </a:r>
            <a:endParaRPr lang="zh-CN" altLang="en-US" sz="2000" dirty="0">
              <a:solidFill>
                <a:schemeClr val="bg1"/>
              </a:solidFill>
            </a:endParaRPr>
          </a:p>
        </p:txBody>
      </p:sp>
      <p:sp>
        <p:nvSpPr>
          <p:cNvPr id="5" name="文本框 4"/>
          <p:cNvSpPr txBox="1"/>
          <p:nvPr/>
        </p:nvSpPr>
        <p:spPr>
          <a:xfrm>
            <a:off x="676399" y="954147"/>
            <a:ext cx="2895524" cy="400110"/>
          </a:xfrm>
          <a:prstGeom prst="rect">
            <a:avLst/>
          </a:prstGeom>
          <a:noFill/>
        </p:spPr>
        <p:txBody>
          <a:bodyPr wrap="square" rtlCol="0">
            <a:spAutoFit/>
          </a:bodyPr>
          <a:lstStyle/>
          <a:p>
            <a:r>
              <a:rPr lang="en-US" altLang="zh-CN" sz="2000" b="1" dirty="0" err="1">
                <a:solidFill>
                  <a:schemeClr val="bg1"/>
                </a:solidFill>
              </a:rPr>
              <a:t>DevTools</a:t>
            </a:r>
            <a:r>
              <a:rPr lang="zh-CN" altLang="en-US" sz="2000" b="1" dirty="0">
                <a:solidFill>
                  <a:schemeClr val="bg1"/>
                </a:solidFill>
              </a:rPr>
              <a:t>控制台日志</a:t>
            </a:r>
          </a:p>
        </p:txBody>
      </p:sp>
      <p:sp>
        <p:nvSpPr>
          <p:cNvPr id="7" name="文本框 6"/>
          <p:cNvSpPr txBox="1"/>
          <p:nvPr/>
        </p:nvSpPr>
        <p:spPr>
          <a:xfrm>
            <a:off x="676399" y="1639929"/>
            <a:ext cx="8076988" cy="1754326"/>
          </a:xfrm>
          <a:prstGeom prst="rect">
            <a:avLst/>
          </a:prstGeom>
          <a:noFill/>
        </p:spPr>
        <p:txBody>
          <a:bodyPr wrap="square" rtlCol="0">
            <a:spAutoFit/>
          </a:bodyPr>
          <a:lstStyle/>
          <a:p>
            <a:r>
              <a:rPr lang="zh-CN" altLang="en-US" dirty="0">
                <a:solidFill>
                  <a:schemeClr val="bg1"/>
                </a:solidFill>
              </a:rPr>
              <a:t>要访问控制台日志，请按照下列步骤操作：</a:t>
            </a:r>
          </a:p>
          <a:p>
            <a:endParaRPr lang="zh-CN" altLang="en-US" dirty="0">
              <a:solidFill>
                <a:schemeClr val="bg1"/>
              </a:solidFill>
            </a:endParaRPr>
          </a:p>
          <a:p>
            <a:r>
              <a:rPr lang="zh-CN" altLang="en-US" dirty="0">
                <a:solidFill>
                  <a:schemeClr val="bg1"/>
                </a:solidFill>
              </a:rPr>
              <a:t>对于</a:t>
            </a:r>
            <a:r>
              <a:rPr lang="en-US" altLang="zh-CN" dirty="0">
                <a:solidFill>
                  <a:schemeClr val="bg1"/>
                </a:solidFill>
              </a:rPr>
              <a:t>Mac / Windows / Linux</a:t>
            </a:r>
            <a:r>
              <a:rPr lang="zh-CN" altLang="en-US" dirty="0">
                <a:solidFill>
                  <a:schemeClr val="bg1"/>
                </a:solidFill>
              </a:rPr>
              <a:t>的本机应用程序</a:t>
            </a:r>
          </a:p>
          <a:p>
            <a:endParaRPr lang="zh-CN" altLang="en-US" dirty="0">
              <a:solidFill>
                <a:schemeClr val="bg1"/>
              </a:solidFill>
            </a:endParaRPr>
          </a:p>
          <a:p>
            <a:r>
              <a:rPr lang="zh-CN" altLang="en-US" dirty="0">
                <a:solidFill>
                  <a:schemeClr val="bg1"/>
                </a:solidFill>
              </a:rPr>
              <a:t>转到</a:t>
            </a:r>
            <a:r>
              <a:rPr lang="en-US" altLang="zh-CN" dirty="0">
                <a:solidFill>
                  <a:schemeClr val="bg1"/>
                </a:solidFill>
              </a:rPr>
              <a:t>View</a:t>
            </a:r>
            <a:r>
              <a:rPr lang="zh-CN" altLang="en-US" dirty="0">
                <a:solidFill>
                  <a:schemeClr val="bg1"/>
                </a:solidFill>
              </a:rPr>
              <a:t>应用程序菜单，然后单击“</a:t>
            </a:r>
            <a:r>
              <a:rPr lang="en-US" altLang="zh-CN" dirty="0">
                <a:solidFill>
                  <a:schemeClr val="bg1"/>
                </a:solidFill>
              </a:rPr>
              <a:t>show </a:t>
            </a:r>
            <a:r>
              <a:rPr lang="en-US" altLang="zh-CN" dirty="0" err="1">
                <a:solidFill>
                  <a:schemeClr val="bg1"/>
                </a:solidFill>
              </a:rPr>
              <a:t>DevTools</a:t>
            </a:r>
            <a:r>
              <a:rPr lang="zh-CN" altLang="en-US" dirty="0">
                <a:solidFill>
                  <a:schemeClr val="bg1"/>
                </a:solidFill>
              </a:rPr>
              <a:t>”。</a:t>
            </a:r>
          </a:p>
          <a:p>
            <a:r>
              <a:rPr lang="zh-CN" altLang="en-US" dirty="0">
                <a:solidFill>
                  <a:schemeClr val="bg1"/>
                </a:solidFill>
              </a:rPr>
              <a:t>在</a:t>
            </a:r>
            <a:r>
              <a:rPr lang="en-US" altLang="zh-CN" dirty="0" err="1">
                <a:solidFill>
                  <a:schemeClr val="bg1"/>
                </a:solidFill>
              </a:rPr>
              <a:t>DevTools</a:t>
            </a:r>
            <a:r>
              <a:rPr lang="zh-CN" altLang="en-US" dirty="0">
                <a:solidFill>
                  <a:schemeClr val="bg1"/>
                </a:solidFill>
              </a:rPr>
              <a:t>窗口中，单击顶级控制台选项卡应显示应用程序的调试日志。</a:t>
            </a:r>
          </a:p>
        </p:txBody>
      </p:sp>
      <p:pic>
        <p:nvPicPr>
          <p:cNvPr id="9" name="图片 8"/>
          <p:cNvPicPr>
            <a:picLocks noChangeAspect="1"/>
          </p:cNvPicPr>
          <p:nvPr/>
        </p:nvPicPr>
        <p:blipFill>
          <a:blip r:embed="rId2"/>
          <a:stretch>
            <a:fillRect/>
          </a:stretch>
        </p:blipFill>
        <p:spPr>
          <a:xfrm>
            <a:off x="695893" y="3580997"/>
            <a:ext cx="6857820" cy="2649813"/>
          </a:xfrm>
          <a:prstGeom prst="rect">
            <a:avLst/>
          </a:prstGeom>
        </p:spPr>
      </p:pic>
    </p:spTree>
    <p:extLst>
      <p:ext uri="{BB962C8B-B14F-4D97-AF65-F5344CB8AC3E}">
        <p14:creationId xmlns:p14="http://schemas.microsoft.com/office/powerpoint/2010/main" val="277387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Debugging and logs</a:t>
            </a:r>
            <a:endParaRPr lang="zh-CN" altLang="en-US" sz="2000" dirty="0">
              <a:solidFill>
                <a:schemeClr val="bg1"/>
              </a:solidFill>
            </a:endParaRPr>
          </a:p>
        </p:txBody>
      </p:sp>
      <p:sp>
        <p:nvSpPr>
          <p:cNvPr id="3" name="文本框 2"/>
          <p:cNvSpPr txBox="1"/>
          <p:nvPr/>
        </p:nvSpPr>
        <p:spPr>
          <a:xfrm>
            <a:off x="752597" y="877949"/>
            <a:ext cx="4876672" cy="400110"/>
          </a:xfrm>
          <a:prstGeom prst="rect">
            <a:avLst/>
          </a:prstGeom>
          <a:noFill/>
        </p:spPr>
        <p:txBody>
          <a:bodyPr wrap="square" rtlCol="0">
            <a:spAutoFit/>
          </a:bodyPr>
          <a:lstStyle/>
          <a:p>
            <a:r>
              <a:rPr lang="zh-CN" altLang="en-US" sz="2000" b="1" dirty="0">
                <a:solidFill>
                  <a:schemeClr val="bg1"/>
                </a:solidFill>
              </a:rPr>
              <a:t>网络通话与</a:t>
            </a:r>
            <a:r>
              <a:rPr lang="en-US" altLang="zh-CN" sz="2000" b="1" dirty="0" err="1">
                <a:solidFill>
                  <a:schemeClr val="bg1"/>
                </a:solidFill>
              </a:rPr>
              <a:t>PostMan</a:t>
            </a:r>
            <a:r>
              <a:rPr lang="zh-CN" altLang="en-US" sz="2000" b="1" dirty="0">
                <a:solidFill>
                  <a:schemeClr val="bg1"/>
                </a:solidFill>
              </a:rPr>
              <a:t>控制台</a:t>
            </a:r>
          </a:p>
        </p:txBody>
      </p:sp>
      <p:sp>
        <p:nvSpPr>
          <p:cNvPr id="5" name="文本框 4"/>
          <p:cNvSpPr txBox="1"/>
          <p:nvPr/>
        </p:nvSpPr>
        <p:spPr>
          <a:xfrm>
            <a:off x="752597" y="1028006"/>
            <a:ext cx="8610374" cy="2031325"/>
          </a:xfrm>
          <a:prstGeom prst="rect">
            <a:avLst/>
          </a:prstGeom>
          <a:noFill/>
        </p:spPr>
        <p:txBody>
          <a:bodyPr wrap="square" rtlCol="0">
            <a:spAutoFit/>
          </a:bodyPr>
          <a:lstStyle/>
          <a:p>
            <a:endParaRPr lang="zh-CN" altLang="en-US" dirty="0">
              <a:solidFill>
                <a:schemeClr val="bg1"/>
              </a:solidFill>
            </a:endParaRPr>
          </a:p>
          <a:p>
            <a:r>
              <a:rPr lang="zh-CN" altLang="en-US" dirty="0">
                <a:solidFill>
                  <a:schemeClr val="bg1"/>
                </a:solidFill>
              </a:rPr>
              <a:t>对于</a:t>
            </a:r>
            <a:r>
              <a:rPr lang="en-US" altLang="zh-CN" dirty="0">
                <a:solidFill>
                  <a:schemeClr val="bg1"/>
                </a:solidFill>
              </a:rPr>
              <a:t>Mac / Windows / Linux</a:t>
            </a:r>
            <a:r>
              <a:rPr lang="zh-CN" altLang="en-US" dirty="0">
                <a:solidFill>
                  <a:schemeClr val="bg1"/>
                </a:solidFill>
              </a:rPr>
              <a:t>的本机应用程序</a:t>
            </a:r>
          </a:p>
          <a:p>
            <a:endParaRPr lang="zh-CN" altLang="en-US" dirty="0">
              <a:solidFill>
                <a:schemeClr val="bg1"/>
              </a:solidFill>
            </a:endParaRPr>
          </a:p>
          <a:p>
            <a:r>
              <a:rPr lang="zh-CN" altLang="en-US" dirty="0">
                <a:solidFill>
                  <a:schemeClr val="bg1"/>
                </a:solidFill>
              </a:rPr>
              <a:t>前往</a:t>
            </a:r>
            <a:r>
              <a:rPr lang="en-US" altLang="zh-CN" dirty="0">
                <a:solidFill>
                  <a:schemeClr val="bg1"/>
                </a:solidFill>
              </a:rPr>
              <a:t>View</a:t>
            </a:r>
            <a:r>
              <a:rPr lang="zh-CN" altLang="en-US" dirty="0">
                <a:solidFill>
                  <a:schemeClr val="bg1"/>
                </a:solidFill>
              </a:rPr>
              <a:t>应用程序菜单，然后单击“</a:t>
            </a:r>
            <a:r>
              <a:rPr lang="en-US" altLang="zh-CN" dirty="0">
                <a:solidFill>
                  <a:schemeClr val="bg1"/>
                </a:solidFill>
              </a:rPr>
              <a:t>show </a:t>
            </a:r>
            <a:r>
              <a:rPr lang="en-US" altLang="zh-CN" dirty="0" err="1">
                <a:solidFill>
                  <a:schemeClr val="bg1"/>
                </a:solidFill>
              </a:rPr>
              <a:t>PostMan</a:t>
            </a:r>
            <a:r>
              <a:rPr lang="zh-CN" altLang="en-US" dirty="0">
                <a:solidFill>
                  <a:schemeClr val="bg1"/>
                </a:solidFill>
              </a:rPr>
              <a:t> </a:t>
            </a:r>
            <a:r>
              <a:rPr lang="en-US" altLang="zh-CN" dirty="0">
                <a:solidFill>
                  <a:schemeClr val="bg1"/>
                </a:solidFill>
              </a:rPr>
              <a:t>console</a:t>
            </a:r>
            <a:r>
              <a:rPr lang="zh-CN" altLang="en-US" dirty="0">
                <a:solidFill>
                  <a:schemeClr val="bg1"/>
                </a:solidFill>
              </a:rPr>
              <a:t>”或使用键盘快捷键（</a:t>
            </a:r>
            <a:r>
              <a:rPr lang="en-US" altLang="zh-CN" dirty="0">
                <a:solidFill>
                  <a:schemeClr val="bg1"/>
                </a:solidFill>
              </a:rPr>
              <a:t>CMD / CTRL + ALT + C</a:t>
            </a:r>
            <a:r>
              <a:rPr lang="zh-CN" altLang="en-US" dirty="0">
                <a:solidFill>
                  <a:schemeClr val="bg1"/>
                </a:solidFill>
              </a:rPr>
              <a:t>）。与</a:t>
            </a:r>
            <a:r>
              <a:rPr lang="en-US" altLang="zh-CN" dirty="0" err="1">
                <a:solidFill>
                  <a:schemeClr val="bg1"/>
                </a:solidFill>
              </a:rPr>
              <a:t>DevTools</a:t>
            </a:r>
            <a:r>
              <a:rPr lang="zh-CN" altLang="en-US" dirty="0">
                <a:solidFill>
                  <a:schemeClr val="bg1"/>
                </a:solidFill>
              </a:rPr>
              <a:t>类似，每个调用及其头和有效载荷将被记录到</a:t>
            </a:r>
            <a:r>
              <a:rPr lang="en-US" altLang="zh-CN" dirty="0">
                <a:solidFill>
                  <a:schemeClr val="bg1"/>
                </a:solidFill>
              </a:rPr>
              <a:t>Postman</a:t>
            </a:r>
            <a:r>
              <a:rPr lang="zh-CN" altLang="en-US" dirty="0">
                <a:solidFill>
                  <a:schemeClr val="bg1"/>
                </a:solidFill>
              </a:rPr>
              <a:t>控制台。 </a:t>
            </a:r>
          </a:p>
          <a:p>
            <a:endParaRPr lang="zh-CN" altLang="en-US" dirty="0">
              <a:solidFill>
                <a:schemeClr val="bg1"/>
              </a:solidFill>
            </a:endParaRPr>
          </a:p>
        </p:txBody>
      </p:sp>
      <p:pic>
        <p:nvPicPr>
          <p:cNvPr id="6" name="图片 5"/>
          <p:cNvPicPr>
            <a:picLocks noChangeAspect="1"/>
          </p:cNvPicPr>
          <p:nvPr/>
        </p:nvPicPr>
        <p:blipFill>
          <a:blip r:embed="rId2"/>
          <a:stretch>
            <a:fillRect/>
          </a:stretch>
        </p:blipFill>
        <p:spPr>
          <a:xfrm>
            <a:off x="788131" y="3011493"/>
            <a:ext cx="7232098" cy="3103872"/>
          </a:xfrm>
          <a:prstGeom prst="rect">
            <a:avLst/>
          </a:prstGeom>
        </p:spPr>
      </p:pic>
    </p:spTree>
    <p:extLst>
      <p:ext uri="{BB962C8B-B14F-4D97-AF65-F5344CB8AC3E}">
        <p14:creationId xmlns:p14="http://schemas.microsoft.com/office/powerpoint/2010/main" val="1728927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3" name="文本框 2"/>
          <p:cNvSpPr txBox="1"/>
          <p:nvPr/>
        </p:nvSpPr>
        <p:spPr>
          <a:xfrm>
            <a:off x="981191" y="877949"/>
            <a:ext cx="2971722" cy="369332"/>
          </a:xfrm>
          <a:prstGeom prst="rect">
            <a:avLst/>
          </a:prstGeom>
          <a:noFill/>
        </p:spPr>
        <p:txBody>
          <a:bodyPr wrap="square" rtlCol="0">
            <a:spAutoFit/>
          </a:bodyPr>
          <a:lstStyle/>
          <a:p>
            <a:r>
              <a:rPr lang="zh-CN" altLang="en-US" b="1" dirty="0">
                <a:solidFill>
                  <a:schemeClr val="bg1"/>
                </a:solidFill>
              </a:rPr>
              <a:t>授权（</a:t>
            </a:r>
            <a:r>
              <a:rPr lang="en-US" altLang="zh-CN" b="1" dirty="0">
                <a:solidFill>
                  <a:schemeClr val="bg1"/>
                </a:solidFill>
              </a:rPr>
              <a:t>Authorization</a:t>
            </a:r>
            <a:r>
              <a:rPr lang="zh-CN" altLang="en-US" b="1" dirty="0">
                <a:solidFill>
                  <a:schemeClr val="bg1"/>
                </a:solidFill>
              </a:rPr>
              <a:t>）</a:t>
            </a:r>
            <a:endParaRPr lang="zh-CN" altLang="en-US" dirty="0">
              <a:solidFill>
                <a:schemeClr val="bg1"/>
              </a:solidFill>
            </a:endParaRPr>
          </a:p>
        </p:txBody>
      </p:sp>
      <p:sp>
        <p:nvSpPr>
          <p:cNvPr id="4" name="文本框 3"/>
          <p:cNvSpPr txBox="1"/>
          <p:nvPr/>
        </p:nvSpPr>
        <p:spPr>
          <a:xfrm>
            <a:off x="1133587" y="1716127"/>
            <a:ext cx="8153186" cy="1754326"/>
          </a:xfrm>
          <a:prstGeom prst="rect">
            <a:avLst/>
          </a:prstGeom>
          <a:noFill/>
        </p:spPr>
        <p:txBody>
          <a:bodyPr wrap="square" rtlCol="0">
            <a:spAutoFit/>
          </a:bodyPr>
          <a:lstStyle/>
          <a:p>
            <a:pPr indent="457200"/>
            <a:r>
              <a:rPr lang="zh-CN" altLang="en-US" dirty="0">
                <a:solidFill>
                  <a:schemeClr val="bg1"/>
                </a:solidFill>
              </a:rPr>
              <a:t>当请求编辑器强大到足以构建任何类型的请求时</a:t>
            </a:r>
            <a:r>
              <a:rPr lang="zh-CN" altLang="en-US">
                <a:solidFill>
                  <a:schemeClr val="bg1"/>
                </a:solidFill>
              </a:rPr>
              <a:t>，有时您可能</a:t>
            </a:r>
            <a:r>
              <a:rPr lang="zh-CN" altLang="en-US" dirty="0">
                <a:solidFill>
                  <a:schemeClr val="bg1"/>
                </a:solidFill>
              </a:rPr>
              <a:t>需要一些帮助。</a:t>
            </a:r>
            <a:r>
              <a:rPr lang="en-US" altLang="zh-CN" dirty="0" err="1">
                <a:solidFill>
                  <a:schemeClr val="bg1"/>
                </a:solidFill>
              </a:rPr>
              <a:t>PostMan</a:t>
            </a:r>
            <a:r>
              <a:rPr lang="zh-CN" altLang="en-US" dirty="0">
                <a:solidFill>
                  <a:schemeClr val="bg1"/>
                </a:solidFill>
              </a:rPr>
              <a:t>有“</a:t>
            </a:r>
            <a:r>
              <a:rPr lang="en-US" altLang="zh-CN" dirty="0">
                <a:solidFill>
                  <a:schemeClr val="bg1"/>
                </a:solidFill>
              </a:rPr>
              <a:t>helper</a:t>
            </a:r>
            <a:r>
              <a:rPr lang="zh-CN" altLang="en-US" dirty="0">
                <a:solidFill>
                  <a:schemeClr val="bg1"/>
                </a:solidFill>
              </a:rPr>
              <a:t>”，可以简化一些重复和复杂的任务。目前的</a:t>
            </a:r>
            <a:r>
              <a:rPr lang="zh-CN" altLang="en-US">
                <a:solidFill>
                  <a:schemeClr val="bg1"/>
                </a:solidFill>
              </a:rPr>
              <a:t>助手让您轻松</a:t>
            </a:r>
            <a:r>
              <a:rPr lang="zh-CN" altLang="en-US" dirty="0">
                <a:solidFill>
                  <a:schemeClr val="bg1"/>
                </a:solidFill>
              </a:rPr>
              <a:t>处理身份验证</a:t>
            </a:r>
            <a:r>
              <a:rPr lang="zh-CN" altLang="en-US">
                <a:solidFill>
                  <a:schemeClr val="bg1"/>
                </a:solidFill>
              </a:rPr>
              <a:t>协议。您可以</a:t>
            </a:r>
            <a:r>
              <a:rPr lang="zh-CN" altLang="en-US" dirty="0">
                <a:solidFill>
                  <a:schemeClr val="bg1"/>
                </a:solidFill>
              </a:rPr>
              <a:t>使用所有帮助器的环境变量。</a:t>
            </a:r>
          </a:p>
          <a:p>
            <a:pPr indent="457200"/>
            <a:r>
              <a:rPr lang="zh-CN" altLang="en-US">
                <a:solidFill>
                  <a:schemeClr val="bg1"/>
                </a:solidFill>
              </a:rPr>
              <a:t>您可以</a:t>
            </a:r>
            <a:r>
              <a:rPr lang="zh-CN" altLang="en-US" dirty="0">
                <a:solidFill>
                  <a:schemeClr val="bg1"/>
                </a:solidFill>
              </a:rPr>
              <a:t>选择将帮助数据保存到收集请求。这将导致每次重新生成签名。这些助手甚至会在纽曼工作！</a:t>
            </a:r>
          </a:p>
          <a:p>
            <a:pPr indent="457200"/>
            <a:endParaRPr lang="zh-CN" altLang="en-US" dirty="0">
              <a:solidFill>
                <a:schemeClr val="bg1"/>
              </a:solidFill>
            </a:endParaRPr>
          </a:p>
        </p:txBody>
      </p:sp>
    </p:spTree>
    <p:extLst>
      <p:ext uri="{BB962C8B-B14F-4D97-AF65-F5344CB8AC3E}">
        <p14:creationId xmlns:p14="http://schemas.microsoft.com/office/powerpoint/2010/main" val="2576885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5" name="文本框 4"/>
          <p:cNvSpPr txBox="1"/>
          <p:nvPr/>
        </p:nvSpPr>
        <p:spPr>
          <a:xfrm>
            <a:off x="1057389" y="1106543"/>
            <a:ext cx="3352712" cy="707886"/>
          </a:xfrm>
          <a:prstGeom prst="rect">
            <a:avLst/>
          </a:prstGeom>
          <a:noFill/>
        </p:spPr>
        <p:txBody>
          <a:bodyPr wrap="square" rtlCol="0">
            <a:spAutoFit/>
          </a:bodyPr>
          <a:lstStyle/>
          <a:p>
            <a:r>
              <a:rPr lang="zh-CN" altLang="en-US" sz="2000" b="1" dirty="0">
                <a:solidFill>
                  <a:schemeClr val="bg1"/>
                </a:solidFill>
              </a:rPr>
              <a:t>基本认证（</a:t>
            </a:r>
            <a:r>
              <a:rPr lang="en-US" altLang="zh-CN" sz="2000" dirty="0">
                <a:solidFill>
                  <a:schemeClr val="bg1"/>
                </a:solidFill>
              </a:rPr>
              <a:t>Basic </a:t>
            </a:r>
            <a:r>
              <a:rPr lang="en-US" altLang="zh-CN" sz="2000" dirty="0" err="1">
                <a:solidFill>
                  <a:schemeClr val="bg1"/>
                </a:solidFill>
              </a:rPr>
              <a:t>Auth</a:t>
            </a:r>
            <a:r>
              <a:rPr lang="zh-CN" altLang="en-US" sz="2000" dirty="0">
                <a:solidFill>
                  <a:schemeClr val="bg1"/>
                </a:solidFill>
              </a:rPr>
              <a:t>）</a:t>
            </a:r>
            <a:endParaRPr lang="en-US" altLang="zh-CN" sz="2000" dirty="0">
              <a:solidFill>
                <a:schemeClr val="bg1"/>
              </a:solidFill>
            </a:endParaRPr>
          </a:p>
          <a:p>
            <a:endParaRPr lang="zh-CN" altLang="en-US" sz="2000" b="1" dirty="0">
              <a:solidFill>
                <a:schemeClr val="bg1"/>
              </a:solidFill>
            </a:endParaRPr>
          </a:p>
        </p:txBody>
      </p:sp>
      <p:sp>
        <p:nvSpPr>
          <p:cNvPr id="6" name="文本框 5"/>
          <p:cNvSpPr txBox="1"/>
          <p:nvPr/>
        </p:nvSpPr>
        <p:spPr>
          <a:xfrm>
            <a:off x="1209785" y="1868523"/>
            <a:ext cx="2514534" cy="1219168"/>
          </a:xfrm>
          <a:prstGeom prst="rect">
            <a:avLst/>
          </a:prstGeom>
          <a:noFill/>
        </p:spPr>
        <p:txBody>
          <a:bodyPr wrap="square" rtlCol="0">
            <a:spAutoFit/>
          </a:bodyPr>
          <a:lstStyle/>
          <a:p>
            <a:endParaRPr lang="zh-CN" altLang="en-US" dirty="0"/>
          </a:p>
        </p:txBody>
      </p:sp>
      <p:pic>
        <p:nvPicPr>
          <p:cNvPr id="7" name="图片 6"/>
          <p:cNvPicPr>
            <a:picLocks noChangeAspect="1"/>
          </p:cNvPicPr>
          <p:nvPr/>
        </p:nvPicPr>
        <p:blipFill>
          <a:blip r:embed="rId2"/>
          <a:stretch>
            <a:fillRect/>
          </a:stretch>
        </p:blipFill>
        <p:spPr>
          <a:xfrm>
            <a:off x="1209785" y="1654357"/>
            <a:ext cx="6933333" cy="2866667"/>
          </a:xfrm>
          <a:prstGeom prst="rect">
            <a:avLst/>
          </a:prstGeom>
        </p:spPr>
      </p:pic>
      <p:sp>
        <p:nvSpPr>
          <p:cNvPr id="8" name="文本框 7"/>
          <p:cNvSpPr txBox="1"/>
          <p:nvPr/>
        </p:nvSpPr>
        <p:spPr>
          <a:xfrm>
            <a:off x="1207231" y="4868358"/>
            <a:ext cx="7695998" cy="369332"/>
          </a:xfrm>
          <a:prstGeom prst="rect">
            <a:avLst/>
          </a:prstGeom>
          <a:noFill/>
        </p:spPr>
        <p:txBody>
          <a:bodyPr wrap="square" rtlCol="0">
            <a:spAutoFit/>
          </a:bodyPr>
          <a:lstStyle/>
          <a:p>
            <a:r>
              <a:rPr lang="zh-CN" altLang="en-US" dirty="0">
                <a:solidFill>
                  <a:schemeClr val="bg1"/>
                </a:solidFill>
              </a:rPr>
              <a:t>输入用户名和密码字段，并点击“</a:t>
            </a:r>
            <a:r>
              <a:rPr lang="en-US" altLang="zh-CN" dirty="0">
                <a:solidFill>
                  <a:schemeClr val="bg1"/>
                </a:solidFill>
              </a:rPr>
              <a:t>Update Request</a:t>
            </a:r>
            <a:r>
              <a:rPr lang="zh-CN" altLang="en-US" dirty="0">
                <a:solidFill>
                  <a:schemeClr val="bg1"/>
                </a:solidFill>
              </a:rPr>
              <a:t>”生成授权头</a:t>
            </a:r>
          </a:p>
        </p:txBody>
      </p:sp>
    </p:spTree>
    <p:extLst>
      <p:ext uri="{BB962C8B-B14F-4D97-AF65-F5344CB8AC3E}">
        <p14:creationId xmlns:p14="http://schemas.microsoft.com/office/powerpoint/2010/main" val="948612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a:xfrm>
            <a:off x="2428953" y="1563731"/>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zh-CN" altLang="en-US" dirty="0">
                <a:solidFill>
                  <a:schemeClr val="bg1"/>
                </a:solidFill>
              </a:rPr>
              <a:t>认识</a:t>
            </a:r>
            <a:r>
              <a:rPr lang="en-US" altLang="zh-CN" dirty="0" err="1">
                <a:solidFill>
                  <a:schemeClr val="bg1"/>
                </a:solidFill>
              </a:rPr>
              <a:t>PostMan</a:t>
            </a:r>
            <a:endParaRPr lang="en-US" dirty="0">
              <a:solidFill>
                <a:schemeClr val="bg1"/>
              </a:solidFill>
            </a:endParaRPr>
          </a:p>
        </p:txBody>
      </p:sp>
      <p:sp>
        <p:nvSpPr>
          <p:cNvPr id="15" name="文本框 14"/>
          <p:cNvSpPr txBox="1"/>
          <p:nvPr/>
        </p:nvSpPr>
        <p:spPr>
          <a:xfrm>
            <a:off x="3800517" y="360195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什么是</a:t>
            </a:r>
            <a:r>
              <a:rPr lang="en-US" altLang="zh-CN" sz="2000" spc="50" dirty="0" err="1">
                <a:ln w="9525" cmpd="sng">
                  <a:solidFill>
                    <a:schemeClr val="accent1"/>
                  </a:solidFill>
                  <a:prstDash val="solid"/>
                </a:ln>
                <a:solidFill>
                  <a:schemeClr val="bg1"/>
                </a:solidFill>
                <a:effectLst>
                  <a:glow rad="38100">
                    <a:schemeClr val="accent1">
                      <a:alpha val="40000"/>
                    </a:schemeClr>
                  </a:glow>
                </a:effectLst>
                <a:latin typeface="+mn-ea"/>
              </a:rPr>
              <a:t>PostMan</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6" name="文本框 15"/>
          <p:cNvSpPr txBox="1"/>
          <p:nvPr/>
        </p:nvSpPr>
        <p:spPr>
          <a:xfrm>
            <a:off x="3800517" y="4210442"/>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err="1">
                <a:ln w="9525" cmpd="sng">
                  <a:solidFill>
                    <a:schemeClr val="accent1"/>
                  </a:solidFill>
                  <a:prstDash val="solid"/>
                </a:ln>
                <a:solidFill>
                  <a:schemeClr val="bg1"/>
                </a:solidFill>
                <a:effectLst>
                  <a:glow rad="38100">
                    <a:schemeClr val="accent1">
                      <a:alpha val="40000"/>
                    </a:schemeClr>
                  </a:glow>
                </a:effectLst>
                <a:latin typeface="+mn-ea"/>
              </a:rPr>
              <a:t>PostMan</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有什么用？</a:t>
            </a:r>
          </a:p>
        </p:txBody>
      </p:sp>
      <p:sp>
        <p:nvSpPr>
          <p:cNvPr id="17" name="文本框 16"/>
          <p:cNvSpPr txBox="1"/>
          <p:nvPr/>
        </p:nvSpPr>
        <p:spPr>
          <a:xfrm>
            <a:off x="3800517" y="489732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err="1">
                <a:ln w="9525" cmpd="sng">
                  <a:solidFill>
                    <a:schemeClr val="accent1"/>
                  </a:solidFill>
                  <a:prstDash val="solid"/>
                </a:ln>
                <a:solidFill>
                  <a:schemeClr val="bg1"/>
                </a:solidFill>
                <a:effectLst>
                  <a:glow rad="38100">
                    <a:schemeClr val="accent1">
                      <a:alpha val="40000"/>
                    </a:schemeClr>
                  </a:glow>
                </a:effectLst>
                <a:latin typeface="+mn-ea"/>
              </a:rPr>
              <a:t>PostMan</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界面布局</a:t>
            </a:r>
          </a:p>
        </p:txBody>
      </p:sp>
    </p:spTree>
    <p:extLst>
      <p:ext uri="{BB962C8B-B14F-4D97-AF65-F5344CB8AC3E}">
        <p14:creationId xmlns:p14="http://schemas.microsoft.com/office/powerpoint/2010/main" val="1823368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5" name="文本框 4"/>
          <p:cNvSpPr txBox="1"/>
          <p:nvPr/>
        </p:nvSpPr>
        <p:spPr>
          <a:xfrm>
            <a:off x="904993" y="877949"/>
            <a:ext cx="2743128" cy="646331"/>
          </a:xfrm>
          <a:prstGeom prst="rect">
            <a:avLst/>
          </a:prstGeom>
          <a:noFill/>
        </p:spPr>
        <p:txBody>
          <a:bodyPr wrap="square" rtlCol="0">
            <a:spAutoFit/>
          </a:bodyPr>
          <a:lstStyle/>
          <a:p>
            <a:r>
              <a:rPr lang="en-US" altLang="zh-CN" b="1" dirty="0">
                <a:solidFill>
                  <a:schemeClr val="bg1"/>
                </a:solidFill>
              </a:rPr>
              <a:t>Digest </a:t>
            </a:r>
            <a:r>
              <a:rPr lang="en-US" altLang="zh-CN" b="1" dirty="0" err="1">
                <a:solidFill>
                  <a:schemeClr val="bg1"/>
                </a:solidFill>
              </a:rPr>
              <a:t>Auth</a:t>
            </a:r>
            <a:endParaRPr lang="en-US" altLang="zh-CN" b="1" dirty="0">
              <a:solidFill>
                <a:schemeClr val="bg1"/>
              </a:solidFill>
            </a:endParaRPr>
          </a:p>
          <a:p>
            <a:endParaRPr lang="zh-CN" altLang="en-US" b="1" dirty="0">
              <a:solidFill>
                <a:schemeClr val="bg1"/>
              </a:solidFill>
            </a:endParaRPr>
          </a:p>
        </p:txBody>
      </p:sp>
      <p:pic>
        <p:nvPicPr>
          <p:cNvPr id="6" name="图片 5"/>
          <p:cNvPicPr>
            <a:picLocks noChangeAspect="1"/>
          </p:cNvPicPr>
          <p:nvPr/>
        </p:nvPicPr>
        <p:blipFill>
          <a:blip r:embed="rId2"/>
          <a:stretch>
            <a:fillRect/>
          </a:stretch>
        </p:blipFill>
        <p:spPr>
          <a:xfrm>
            <a:off x="981191" y="1335137"/>
            <a:ext cx="5105266" cy="4510921"/>
          </a:xfrm>
          <a:prstGeom prst="rect">
            <a:avLst/>
          </a:prstGeom>
        </p:spPr>
      </p:pic>
      <p:sp>
        <p:nvSpPr>
          <p:cNvPr id="7" name="文本框 6"/>
          <p:cNvSpPr txBox="1"/>
          <p:nvPr/>
        </p:nvSpPr>
        <p:spPr>
          <a:xfrm>
            <a:off x="6543645" y="1335137"/>
            <a:ext cx="3733702" cy="1477328"/>
          </a:xfrm>
          <a:prstGeom prst="rect">
            <a:avLst/>
          </a:prstGeom>
          <a:noFill/>
        </p:spPr>
        <p:txBody>
          <a:bodyPr wrap="square" rtlCol="0">
            <a:spAutoFit/>
          </a:bodyPr>
          <a:lstStyle/>
          <a:p>
            <a:pPr indent="457200"/>
            <a:r>
              <a:rPr lang="en-US" altLang="zh-CN" dirty="0">
                <a:solidFill>
                  <a:schemeClr val="bg1"/>
                </a:solidFill>
              </a:rPr>
              <a:t>Digest </a:t>
            </a:r>
            <a:r>
              <a:rPr lang="en-US" altLang="zh-CN" dirty="0" err="1">
                <a:solidFill>
                  <a:schemeClr val="bg1"/>
                </a:solidFill>
              </a:rPr>
              <a:t>auth</a:t>
            </a:r>
            <a:r>
              <a:rPr lang="zh-CN" altLang="en-US" dirty="0">
                <a:solidFill>
                  <a:schemeClr val="bg1"/>
                </a:solidFill>
              </a:rPr>
              <a:t>比基本认证更复杂，并使用当前在请求中设置的值来生成授权头。在生成标题之前，请确保它们已正确设置。</a:t>
            </a:r>
            <a:r>
              <a:rPr lang="en-US" altLang="zh-CN" dirty="0" err="1">
                <a:solidFill>
                  <a:schemeClr val="bg1"/>
                </a:solidFill>
              </a:rPr>
              <a:t>PostMan</a:t>
            </a:r>
            <a:r>
              <a:rPr lang="zh-CN" altLang="en-US" dirty="0">
                <a:solidFill>
                  <a:schemeClr val="bg1"/>
                </a:solidFill>
              </a:rPr>
              <a:t>如果已经存在，将删除现有的标题。</a:t>
            </a:r>
          </a:p>
        </p:txBody>
      </p:sp>
    </p:spTree>
    <p:extLst>
      <p:ext uri="{BB962C8B-B14F-4D97-AF65-F5344CB8AC3E}">
        <p14:creationId xmlns:p14="http://schemas.microsoft.com/office/powerpoint/2010/main" val="3682897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3" name="文本框 2"/>
          <p:cNvSpPr txBox="1"/>
          <p:nvPr/>
        </p:nvSpPr>
        <p:spPr>
          <a:xfrm>
            <a:off x="1133587" y="877949"/>
            <a:ext cx="3124118" cy="369332"/>
          </a:xfrm>
          <a:prstGeom prst="rect">
            <a:avLst/>
          </a:prstGeom>
          <a:noFill/>
        </p:spPr>
        <p:txBody>
          <a:bodyPr wrap="square" rtlCol="0">
            <a:spAutoFit/>
          </a:bodyPr>
          <a:lstStyle/>
          <a:p>
            <a:r>
              <a:rPr lang="en-US" altLang="zh-CN" b="1" dirty="0">
                <a:solidFill>
                  <a:schemeClr val="bg1"/>
                </a:solidFill>
              </a:rPr>
              <a:t>OAuth 1.0a</a:t>
            </a:r>
          </a:p>
        </p:txBody>
      </p:sp>
      <p:pic>
        <p:nvPicPr>
          <p:cNvPr id="4" name="图片 3"/>
          <p:cNvPicPr>
            <a:picLocks noChangeAspect="1"/>
          </p:cNvPicPr>
          <p:nvPr/>
        </p:nvPicPr>
        <p:blipFill>
          <a:blip r:embed="rId2"/>
          <a:stretch>
            <a:fillRect/>
          </a:stretch>
        </p:blipFill>
        <p:spPr>
          <a:xfrm>
            <a:off x="1163235" y="1335137"/>
            <a:ext cx="4161242" cy="4331228"/>
          </a:xfrm>
          <a:prstGeom prst="rect">
            <a:avLst/>
          </a:prstGeom>
        </p:spPr>
      </p:pic>
      <p:sp>
        <p:nvSpPr>
          <p:cNvPr id="5" name="文本框 4"/>
          <p:cNvSpPr txBox="1"/>
          <p:nvPr/>
        </p:nvSpPr>
        <p:spPr>
          <a:xfrm>
            <a:off x="5553071" y="1335137"/>
            <a:ext cx="4952870" cy="4031873"/>
          </a:xfrm>
          <a:prstGeom prst="rect">
            <a:avLst/>
          </a:prstGeom>
          <a:noFill/>
        </p:spPr>
        <p:txBody>
          <a:bodyPr wrap="square" rtlCol="0">
            <a:spAutoFit/>
          </a:bodyPr>
          <a:lstStyle/>
          <a:p>
            <a:pPr indent="457200"/>
            <a:r>
              <a:rPr lang="en-US" altLang="zh-CN" sz="1600" dirty="0" err="1">
                <a:solidFill>
                  <a:schemeClr val="bg1"/>
                </a:solidFill>
              </a:rPr>
              <a:t>PostMan</a:t>
            </a:r>
            <a:r>
              <a:rPr lang="zh-CN" altLang="en-US" sz="1600" dirty="0">
                <a:solidFill>
                  <a:schemeClr val="bg1"/>
                </a:solidFill>
              </a:rPr>
              <a:t>的</a:t>
            </a:r>
            <a:r>
              <a:rPr lang="en-US" altLang="zh-CN" sz="1600" dirty="0">
                <a:solidFill>
                  <a:schemeClr val="bg1"/>
                </a:solidFill>
              </a:rPr>
              <a:t>OAuth</a:t>
            </a:r>
            <a:r>
              <a:rPr lang="zh-CN" altLang="en-US" sz="1600" dirty="0">
                <a:solidFill>
                  <a:schemeClr val="bg1"/>
                </a:solidFill>
              </a:rPr>
              <a:t>帮助器</a:t>
            </a:r>
            <a:r>
              <a:rPr lang="zh-CN" altLang="en-US" sz="1600">
                <a:solidFill>
                  <a:schemeClr val="bg1"/>
                </a:solidFill>
              </a:rPr>
              <a:t>可以让您签署</a:t>
            </a:r>
            <a:r>
              <a:rPr lang="zh-CN" altLang="en-US" sz="1600" dirty="0">
                <a:solidFill>
                  <a:schemeClr val="bg1"/>
                </a:solidFill>
              </a:rPr>
              <a:t>支持基于</a:t>
            </a:r>
            <a:r>
              <a:rPr lang="en-US" altLang="zh-CN" sz="1600" dirty="0">
                <a:solidFill>
                  <a:schemeClr val="bg1"/>
                </a:solidFill>
              </a:rPr>
              <a:t>OAuth 1.0a</a:t>
            </a:r>
            <a:r>
              <a:rPr lang="zh-CN" altLang="en-US" sz="1600" dirty="0">
                <a:solidFill>
                  <a:schemeClr val="bg1"/>
                </a:solidFill>
              </a:rPr>
              <a:t>身份验证的请求。目前，它</a:t>
            </a:r>
            <a:r>
              <a:rPr lang="zh-CN" altLang="en-US" sz="1600">
                <a:solidFill>
                  <a:schemeClr val="bg1"/>
                </a:solidFill>
              </a:rPr>
              <a:t>不允许您获取</a:t>
            </a:r>
            <a:r>
              <a:rPr lang="zh-CN" altLang="en-US" sz="1600" dirty="0">
                <a:solidFill>
                  <a:schemeClr val="bg1"/>
                </a:solidFill>
              </a:rPr>
              <a:t>访问令牌。这是</a:t>
            </a:r>
            <a:r>
              <a:rPr lang="en-US" altLang="zh-CN" sz="1600" dirty="0">
                <a:solidFill>
                  <a:schemeClr val="bg1"/>
                </a:solidFill>
              </a:rPr>
              <a:t>API</a:t>
            </a:r>
            <a:r>
              <a:rPr lang="zh-CN" altLang="en-US" sz="1600" dirty="0">
                <a:solidFill>
                  <a:schemeClr val="bg1"/>
                </a:solidFill>
              </a:rPr>
              <a:t>提供商需要的。</a:t>
            </a:r>
            <a:r>
              <a:rPr lang="en-US" altLang="zh-CN" sz="1600" dirty="0">
                <a:solidFill>
                  <a:schemeClr val="bg1"/>
                </a:solidFill>
              </a:rPr>
              <a:t>OAuth 1.0</a:t>
            </a:r>
            <a:r>
              <a:rPr lang="zh-CN" altLang="en-US" sz="1600" dirty="0">
                <a:solidFill>
                  <a:schemeClr val="bg1"/>
                </a:solidFill>
              </a:rPr>
              <a:t>帮助器可以在头或查询参数中设置值。</a:t>
            </a:r>
          </a:p>
          <a:p>
            <a:pPr indent="457200"/>
            <a:r>
              <a:rPr lang="zh-CN" altLang="en-US" sz="1600" dirty="0">
                <a:solidFill>
                  <a:schemeClr val="bg1"/>
                </a:solidFill>
              </a:rPr>
              <a:t>随后的</a:t>
            </a:r>
            <a:r>
              <a:rPr lang="en-US" altLang="zh-CN" sz="1600" dirty="0">
                <a:solidFill>
                  <a:schemeClr val="bg1"/>
                </a:solidFill>
              </a:rPr>
              <a:t>OAuth</a:t>
            </a:r>
            <a:r>
              <a:rPr lang="zh-CN" altLang="en-US" sz="1600" dirty="0">
                <a:solidFill>
                  <a:schemeClr val="bg1"/>
                </a:solidFill>
              </a:rPr>
              <a:t>请求可能会期望不同的随机值，如果启用了自动添加参数，</a:t>
            </a:r>
            <a:r>
              <a:rPr lang="en-US" altLang="zh-CN" sz="1600" dirty="0">
                <a:solidFill>
                  <a:schemeClr val="bg1"/>
                </a:solidFill>
              </a:rPr>
              <a:t>Postman</a:t>
            </a:r>
            <a:r>
              <a:rPr lang="zh-CN" altLang="en-US" sz="1600" dirty="0">
                <a:solidFill>
                  <a:schemeClr val="bg1"/>
                </a:solidFill>
              </a:rPr>
              <a:t>可以在发送请求之前刷新</a:t>
            </a:r>
            <a:r>
              <a:rPr lang="en-US" altLang="zh-CN" sz="1600" dirty="0">
                <a:solidFill>
                  <a:schemeClr val="bg1"/>
                </a:solidFill>
              </a:rPr>
              <a:t>OAuth</a:t>
            </a:r>
            <a:r>
              <a:rPr lang="zh-CN" altLang="en-US" sz="1600" dirty="0">
                <a:solidFill>
                  <a:schemeClr val="bg1"/>
                </a:solidFill>
              </a:rPr>
              <a:t>签名。</a:t>
            </a:r>
          </a:p>
          <a:p>
            <a:r>
              <a:rPr lang="en-US" altLang="zh-CN" sz="1600" dirty="0">
                <a:solidFill>
                  <a:schemeClr val="bg1"/>
                </a:solidFill>
              </a:rPr>
              <a:t>OAuth 1.0</a:t>
            </a:r>
            <a:r>
              <a:rPr lang="zh-CN" altLang="en-US" sz="1600" dirty="0">
                <a:solidFill>
                  <a:schemeClr val="bg1"/>
                </a:solidFill>
              </a:rPr>
              <a:t>规范相当复杂，有很多变化。</a:t>
            </a:r>
            <a:r>
              <a:rPr lang="en-US" altLang="zh-CN" sz="1600" dirty="0">
                <a:solidFill>
                  <a:schemeClr val="bg1"/>
                </a:solidFill>
              </a:rPr>
              <a:t>Postman</a:t>
            </a:r>
            <a:r>
              <a:rPr lang="zh-CN" altLang="en-US" sz="1600" dirty="0">
                <a:solidFill>
                  <a:schemeClr val="bg1"/>
                </a:solidFill>
              </a:rPr>
              <a:t>包括的几个选项：</a:t>
            </a:r>
          </a:p>
          <a:p>
            <a:r>
              <a:rPr lang="en-US" altLang="zh-CN" sz="1600" b="1" dirty="0">
                <a:solidFill>
                  <a:schemeClr val="bg1"/>
                </a:solidFill>
              </a:rPr>
              <a:t>Add </a:t>
            </a:r>
            <a:r>
              <a:rPr lang="en-US" altLang="zh-CN" sz="1600" b="1" dirty="0" err="1">
                <a:solidFill>
                  <a:schemeClr val="bg1"/>
                </a:solidFill>
              </a:rPr>
              <a:t>params</a:t>
            </a:r>
            <a:r>
              <a:rPr lang="en-US" altLang="zh-CN" sz="1600" b="1" dirty="0">
                <a:solidFill>
                  <a:schemeClr val="bg1"/>
                </a:solidFill>
              </a:rPr>
              <a:t> to header</a:t>
            </a:r>
          </a:p>
          <a:p>
            <a:pPr indent="457200"/>
            <a:r>
              <a:rPr lang="zh-CN" altLang="en-US" sz="1600" dirty="0">
                <a:solidFill>
                  <a:schemeClr val="bg1"/>
                </a:solidFill>
              </a:rPr>
              <a:t>如果启用此复选框，则</a:t>
            </a:r>
            <a:r>
              <a:rPr lang="en-US" altLang="zh-CN" sz="1600" dirty="0" err="1">
                <a:solidFill>
                  <a:schemeClr val="bg1"/>
                </a:solidFill>
              </a:rPr>
              <a:t>params</a:t>
            </a:r>
            <a:r>
              <a:rPr lang="zh-CN" altLang="en-US" sz="1600" dirty="0">
                <a:solidFill>
                  <a:schemeClr val="bg1"/>
                </a:solidFill>
              </a:rPr>
              <a:t>将添加到标题中。如果没有，</a:t>
            </a:r>
            <a:r>
              <a:rPr lang="en-US" altLang="zh-CN" sz="1600" dirty="0">
                <a:solidFill>
                  <a:schemeClr val="bg1"/>
                </a:solidFill>
              </a:rPr>
              <a:t>GET</a:t>
            </a:r>
            <a:r>
              <a:rPr lang="zh-CN" altLang="en-US" sz="1600" dirty="0">
                <a:solidFill>
                  <a:schemeClr val="bg1"/>
                </a:solidFill>
              </a:rPr>
              <a:t>请求的</a:t>
            </a:r>
            <a:r>
              <a:rPr lang="en-US" altLang="zh-CN" sz="1600" dirty="0">
                <a:solidFill>
                  <a:schemeClr val="bg1"/>
                </a:solidFill>
              </a:rPr>
              <a:t>URL</a:t>
            </a:r>
            <a:r>
              <a:rPr lang="zh-CN" altLang="en-US" sz="1600" dirty="0">
                <a:solidFill>
                  <a:schemeClr val="bg1"/>
                </a:solidFill>
              </a:rPr>
              <a:t>参数和</a:t>
            </a:r>
            <a:r>
              <a:rPr lang="en-US" altLang="zh-CN" sz="1600" dirty="0">
                <a:solidFill>
                  <a:schemeClr val="bg1"/>
                </a:solidFill>
              </a:rPr>
              <a:t>POST / PUT</a:t>
            </a:r>
            <a:r>
              <a:rPr lang="zh-CN" altLang="en-US" sz="1600" dirty="0">
                <a:solidFill>
                  <a:schemeClr val="bg1"/>
                </a:solidFill>
              </a:rPr>
              <a:t>请求的请求体。</a:t>
            </a:r>
          </a:p>
          <a:p>
            <a:r>
              <a:rPr lang="en-US" altLang="zh-CN" sz="1600" b="1" dirty="0">
                <a:solidFill>
                  <a:schemeClr val="bg1"/>
                </a:solidFill>
              </a:rPr>
              <a:t>Add empty </a:t>
            </a:r>
            <a:r>
              <a:rPr lang="en-US" altLang="zh-CN" sz="1600" b="1" dirty="0" err="1">
                <a:solidFill>
                  <a:schemeClr val="bg1"/>
                </a:solidFill>
              </a:rPr>
              <a:t>params</a:t>
            </a:r>
            <a:r>
              <a:rPr lang="en-US" altLang="zh-CN" sz="1600" b="1" dirty="0">
                <a:solidFill>
                  <a:schemeClr val="bg1"/>
                </a:solidFill>
              </a:rPr>
              <a:t> to signature</a:t>
            </a:r>
          </a:p>
          <a:p>
            <a:pPr indent="457200"/>
            <a:r>
              <a:rPr lang="en-US" altLang="zh-CN" sz="1600" dirty="0">
                <a:solidFill>
                  <a:schemeClr val="bg1"/>
                </a:solidFill>
              </a:rPr>
              <a:t>OAuth1.0</a:t>
            </a:r>
            <a:r>
              <a:rPr lang="zh-CN" altLang="en-US" sz="1600" dirty="0">
                <a:solidFill>
                  <a:schemeClr val="bg1"/>
                </a:solidFill>
              </a:rPr>
              <a:t>的一些实现需要将空参数添加到签名中</a:t>
            </a:r>
          </a:p>
        </p:txBody>
      </p:sp>
    </p:spTree>
    <p:extLst>
      <p:ext uri="{BB962C8B-B14F-4D97-AF65-F5344CB8AC3E}">
        <p14:creationId xmlns:p14="http://schemas.microsoft.com/office/powerpoint/2010/main" val="2201820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3" name="文本框 2"/>
          <p:cNvSpPr txBox="1"/>
          <p:nvPr/>
        </p:nvSpPr>
        <p:spPr>
          <a:xfrm>
            <a:off x="1285983" y="801751"/>
            <a:ext cx="2133544" cy="646331"/>
          </a:xfrm>
          <a:prstGeom prst="rect">
            <a:avLst/>
          </a:prstGeom>
          <a:noFill/>
        </p:spPr>
        <p:txBody>
          <a:bodyPr wrap="square" rtlCol="0">
            <a:spAutoFit/>
          </a:bodyPr>
          <a:lstStyle/>
          <a:p>
            <a:r>
              <a:rPr lang="en-US" altLang="zh-CN" dirty="0">
                <a:solidFill>
                  <a:schemeClr val="bg1"/>
                </a:solidFill>
              </a:rPr>
              <a:t>OAuth 2.0</a:t>
            </a:r>
          </a:p>
          <a:p>
            <a:endParaRPr lang="zh-CN" altLang="en-US" dirty="0">
              <a:solidFill>
                <a:schemeClr val="bg1"/>
              </a:solidFill>
            </a:endParaRPr>
          </a:p>
        </p:txBody>
      </p:sp>
      <p:sp>
        <p:nvSpPr>
          <p:cNvPr id="4" name="文本框 3"/>
          <p:cNvSpPr txBox="1"/>
          <p:nvPr/>
        </p:nvSpPr>
        <p:spPr>
          <a:xfrm>
            <a:off x="1285935" y="1124916"/>
            <a:ext cx="8838968" cy="646331"/>
          </a:xfrm>
          <a:prstGeom prst="rect">
            <a:avLst/>
          </a:prstGeom>
          <a:noFill/>
        </p:spPr>
        <p:txBody>
          <a:bodyPr wrap="square" rtlCol="0">
            <a:spAutoFit/>
          </a:bodyPr>
          <a:lstStyle/>
          <a:p>
            <a:pPr indent="457200"/>
            <a:r>
              <a:rPr lang="en-US" altLang="zh-CN" dirty="0" err="1">
                <a:solidFill>
                  <a:schemeClr val="bg1"/>
                </a:solidFill>
              </a:rPr>
              <a:t>PostMan</a:t>
            </a:r>
            <a:r>
              <a:rPr lang="zh-CN" altLang="en-US" dirty="0">
                <a:solidFill>
                  <a:schemeClr val="bg1"/>
                </a:solidFill>
              </a:rPr>
              <a:t>支持获取</a:t>
            </a:r>
            <a:r>
              <a:rPr lang="en-US" altLang="zh-CN" dirty="0">
                <a:solidFill>
                  <a:schemeClr val="bg1"/>
                </a:solidFill>
              </a:rPr>
              <a:t>OAuth 2.0</a:t>
            </a:r>
            <a:r>
              <a:rPr lang="zh-CN" altLang="en-US" dirty="0">
                <a:solidFill>
                  <a:schemeClr val="bg1"/>
                </a:solidFill>
              </a:rPr>
              <a:t>令牌，并将其轻松添加到请求中。要从</a:t>
            </a:r>
            <a:r>
              <a:rPr lang="en-US" altLang="zh-CN" dirty="0">
                <a:solidFill>
                  <a:schemeClr val="bg1"/>
                </a:solidFill>
              </a:rPr>
              <a:t>OAuth 2.0</a:t>
            </a:r>
            <a:r>
              <a:rPr lang="zh-CN" altLang="en-US" dirty="0">
                <a:solidFill>
                  <a:schemeClr val="bg1"/>
                </a:solidFill>
              </a:rPr>
              <a:t>提供程序获取访问令牌，请按照下列步骤操作：</a:t>
            </a:r>
          </a:p>
        </p:txBody>
      </p:sp>
      <p:sp>
        <p:nvSpPr>
          <p:cNvPr id="6" name="文本框 5"/>
          <p:cNvSpPr txBox="1"/>
          <p:nvPr/>
        </p:nvSpPr>
        <p:spPr>
          <a:xfrm>
            <a:off x="5172018" y="1768552"/>
            <a:ext cx="4724276" cy="3877985"/>
          </a:xfrm>
          <a:prstGeom prst="rect">
            <a:avLst/>
          </a:prstGeom>
          <a:noFill/>
        </p:spPr>
        <p:txBody>
          <a:bodyPr wrap="square" rtlCol="0">
            <a:spAutoFit/>
          </a:bodyPr>
          <a:lstStyle/>
          <a:p>
            <a:r>
              <a:rPr lang="zh-CN" altLang="en-US" sz="1400" dirty="0">
                <a:solidFill>
                  <a:schemeClr val="bg1"/>
                </a:solidFill>
              </a:rPr>
              <a:t>单击“</a:t>
            </a:r>
            <a:r>
              <a:rPr lang="en-US" altLang="zh-CN" sz="1400" dirty="0">
                <a:solidFill>
                  <a:schemeClr val="bg1"/>
                </a:solidFill>
              </a:rPr>
              <a:t>Get New Access Token</a:t>
            </a:r>
            <a:r>
              <a:rPr lang="zh-CN" altLang="en-US" sz="1400" dirty="0">
                <a:solidFill>
                  <a:schemeClr val="bg1"/>
                </a:solidFill>
              </a:rPr>
              <a:t>”按钮打开</a:t>
            </a:r>
            <a:r>
              <a:rPr lang="en-US" altLang="zh-CN" sz="1400">
                <a:solidFill>
                  <a:schemeClr val="bg1"/>
                </a:solidFill>
              </a:rPr>
              <a:t>Model</a:t>
            </a:r>
            <a:r>
              <a:rPr lang="zh-CN" altLang="en-US" sz="1400">
                <a:solidFill>
                  <a:schemeClr val="bg1"/>
                </a:solidFill>
              </a:rPr>
              <a:t>。您将</a:t>
            </a:r>
            <a:r>
              <a:rPr lang="zh-CN" altLang="en-US" sz="1400" dirty="0">
                <a:solidFill>
                  <a:schemeClr val="bg1"/>
                </a:solidFill>
              </a:rPr>
              <a:t>看到</a:t>
            </a:r>
            <a:r>
              <a:rPr lang="en-US" altLang="zh-CN" sz="1400" dirty="0">
                <a:solidFill>
                  <a:schemeClr val="bg1"/>
                </a:solidFill>
              </a:rPr>
              <a:t>https://www.getpostman.com/oauth2/callback </a:t>
            </a:r>
            <a:r>
              <a:rPr lang="zh-CN" altLang="en-US" sz="1400" dirty="0">
                <a:solidFill>
                  <a:schemeClr val="bg1"/>
                </a:solidFill>
              </a:rPr>
              <a:t>回调</a:t>
            </a:r>
            <a:r>
              <a:rPr lang="en-US" altLang="zh-CN" sz="1400" dirty="0">
                <a:solidFill>
                  <a:schemeClr val="bg1"/>
                </a:solidFill>
              </a:rPr>
              <a:t>URL</a:t>
            </a:r>
            <a:r>
              <a:rPr lang="zh-CN" altLang="en-US" sz="1400" dirty="0">
                <a:solidFill>
                  <a:schemeClr val="bg1"/>
                </a:solidFill>
              </a:rPr>
              <a:t>。</a:t>
            </a:r>
          </a:p>
          <a:p>
            <a:r>
              <a:rPr lang="zh-CN" altLang="en-US" sz="1400">
                <a:solidFill>
                  <a:schemeClr val="bg1"/>
                </a:solidFill>
              </a:rPr>
              <a:t>从您的</a:t>
            </a:r>
            <a:r>
              <a:rPr lang="en-US" altLang="zh-CN" sz="1400" dirty="0">
                <a:solidFill>
                  <a:schemeClr val="bg1"/>
                </a:solidFill>
              </a:rPr>
              <a:t>API</a:t>
            </a:r>
            <a:r>
              <a:rPr lang="zh-CN" altLang="en-US" sz="1400" dirty="0">
                <a:solidFill>
                  <a:schemeClr val="bg1"/>
                </a:solidFill>
              </a:rPr>
              <a:t>提供商获取授权</a:t>
            </a:r>
            <a:r>
              <a:rPr lang="en-US" altLang="zh-CN" sz="1400" dirty="0">
                <a:solidFill>
                  <a:schemeClr val="bg1"/>
                </a:solidFill>
              </a:rPr>
              <a:t>URL</a:t>
            </a:r>
            <a:r>
              <a:rPr lang="zh-CN" altLang="en-US" sz="1400" dirty="0">
                <a:solidFill>
                  <a:schemeClr val="bg1"/>
                </a:solidFill>
              </a:rPr>
              <a:t>，访问令牌</a:t>
            </a:r>
            <a:r>
              <a:rPr lang="en-US" altLang="zh-CN" sz="1400" dirty="0">
                <a:solidFill>
                  <a:schemeClr val="bg1"/>
                </a:solidFill>
              </a:rPr>
              <a:t>URL</a:t>
            </a:r>
            <a:r>
              <a:rPr lang="zh-CN" altLang="en-US" sz="1400" dirty="0">
                <a:solidFill>
                  <a:schemeClr val="bg1"/>
                </a:solidFill>
              </a:rPr>
              <a:t>，客户端</a:t>
            </a:r>
            <a:r>
              <a:rPr lang="en-US" altLang="zh-CN" sz="1400" dirty="0">
                <a:solidFill>
                  <a:schemeClr val="bg1"/>
                </a:solidFill>
              </a:rPr>
              <a:t>ID</a:t>
            </a:r>
            <a:r>
              <a:rPr lang="zh-CN" altLang="en-US" sz="1400" dirty="0">
                <a:solidFill>
                  <a:schemeClr val="bg1"/>
                </a:solidFill>
              </a:rPr>
              <a:t>和客户机密钥的值。这些值将被提供给你的</a:t>
            </a:r>
            <a:r>
              <a:rPr lang="en-US" altLang="zh-CN" sz="1400" dirty="0">
                <a:solidFill>
                  <a:schemeClr val="bg1"/>
                </a:solidFill>
              </a:rPr>
              <a:t>API</a:t>
            </a:r>
            <a:r>
              <a:rPr lang="zh-CN" altLang="en-US" sz="1400" dirty="0">
                <a:solidFill>
                  <a:schemeClr val="bg1"/>
                </a:solidFill>
              </a:rPr>
              <a:t>提供者。</a:t>
            </a:r>
            <a:r>
              <a:rPr lang="zh-CN" altLang="en-US" sz="1400">
                <a:solidFill>
                  <a:schemeClr val="bg1"/>
                </a:solidFill>
              </a:rPr>
              <a:t>或者，您可以</a:t>
            </a:r>
            <a:r>
              <a:rPr lang="zh-CN" altLang="en-US" sz="1400" dirty="0">
                <a:solidFill>
                  <a:schemeClr val="bg1"/>
                </a:solidFill>
              </a:rPr>
              <a:t>设置一些</a:t>
            </a:r>
            <a:r>
              <a:rPr lang="en-US" altLang="zh-CN" sz="1400" dirty="0">
                <a:solidFill>
                  <a:schemeClr val="bg1"/>
                </a:solidFill>
              </a:rPr>
              <a:t>API</a:t>
            </a:r>
            <a:r>
              <a:rPr lang="zh-CN" altLang="en-US" sz="1400" dirty="0">
                <a:solidFill>
                  <a:schemeClr val="bg1"/>
                </a:solidFill>
              </a:rPr>
              <a:t>所需的</a:t>
            </a:r>
            <a:r>
              <a:rPr lang="en-US" altLang="zh-CN" sz="1400" dirty="0">
                <a:solidFill>
                  <a:schemeClr val="bg1"/>
                </a:solidFill>
              </a:rPr>
              <a:t>Scope</a:t>
            </a:r>
            <a:r>
              <a:rPr lang="zh-CN" altLang="en-US" sz="1400" dirty="0">
                <a:solidFill>
                  <a:schemeClr val="bg1"/>
                </a:solidFill>
              </a:rPr>
              <a:t>参数，以设置在</a:t>
            </a:r>
            <a:r>
              <a:rPr lang="en-US" altLang="zh-CN" sz="1400" dirty="0">
                <a:solidFill>
                  <a:schemeClr val="bg1"/>
                </a:solidFill>
              </a:rPr>
              <a:t>API</a:t>
            </a:r>
            <a:r>
              <a:rPr lang="zh-CN" altLang="en-US" sz="1400" dirty="0">
                <a:solidFill>
                  <a:schemeClr val="bg1"/>
                </a:solidFill>
              </a:rPr>
              <a:t>中具有的访问级别。</a:t>
            </a:r>
          </a:p>
          <a:p>
            <a:r>
              <a:rPr lang="zh-CN" altLang="en-US" sz="1400" dirty="0">
                <a:solidFill>
                  <a:schemeClr val="bg1"/>
                </a:solidFill>
              </a:rPr>
              <a:t>按“</a:t>
            </a:r>
            <a:r>
              <a:rPr lang="en-US" altLang="zh-CN" sz="1400" dirty="0">
                <a:solidFill>
                  <a:schemeClr val="bg1"/>
                </a:solidFill>
              </a:rPr>
              <a:t>Request Token</a:t>
            </a:r>
            <a:r>
              <a:rPr lang="zh-CN" altLang="en-US" sz="1400" dirty="0">
                <a:solidFill>
                  <a:schemeClr val="bg1"/>
                </a:solidFill>
              </a:rPr>
              <a:t>”按钮启动</a:t>
            </a:r>
            <a:r>
              <a:rPr lang="en-US" altLang="zh-CN" sz="1400" dirty="0">
                <a:solidFill>
                  <a:schemeClr val="bg1"/>
                </a:solidFill>
              </a:rPr>
              <a:t>OAuth 2.0</a:t>
            </a:r>
            <a:r>
              <a:rPr lang="zh-CN" altLang="en-US" sz="1400" dirty="0">
                <a:solidFill>
                  <a:schemeClr val="bg1"/>
                </a:solidFill>
              </a:rPr>
              <a:t>流程。如果一切都正确</a:t>
            </a:r>
            <a:r>
              <a:rPr lang="zh-CN" altLang="en-US" sz="1400">
                <a:solidFill>
                  <a:schemeClr val="bg1"/>
                </a:solidFill>
              </a:rPr>
              <a:t>设置，您将</a:t>
            </a:r>
            <a:r>
              <a:rPr lang="zh-CN" altLang="en-US" sz="1400" dirty="0">
                <a:solidFill>
                  <a:schemeClr val="bg1"/>
                </a:solidFill>
              </a:rPr>
              <a:t>被重定向到</a:t>
            </a:r>
            <a:r>
              <a:rPr lang="en-US" altLang="zh-CN" sz="1400" dirty="0">
                <a:solidFill>
                  <a:schemeClr val="bg1"/>
                </a:solidFill>
              </a:rPr>
              <a:t>Postman</a:t>
            </a:r>
            <a:r>
              <a:rPr lang="zh-CN" altLang="en-US" sz="1400" dirty="0">
                <a:solidFill>
                  <a:schemeClr val="bg1"/>
                </a:solidFill>
              </a:rPr>
              <a:t>服务器，该服务器</a:t>
            </a:r>
            <a:r>
              <a:rPr lang="zh-CN" altLang="en-US" sz="1400">
                <a:solidFill>
                  <a:schemeClr val="bg1"/>
                </a:solidFill>
              </a:rPr>
              <a:t>将接收您的</a:t>
            </a:r>
            <a:r>
              <a:rPr lang="zh-CN" altLang="en-US" sz="1400" dirty="0">
                <a:solidFill>
                  <a:schemeClr val="bg1"/>
                </a:solidFill>
              </a:rPr>
              <a:t>访问令牌并将其发送到</a:t>
            </a:r>
            <a:r>
              <a:rPr lang="en-US" altLang="zh-CN" sz="1400" dirty="0">
                <a:solidFill>
                  <a:schemeClr val="bg1"/>
                </a:solidFill>
              </a:rPr>
              <a:t>Postman</a:t>
            </a:r>
            <a:r>
              <a:rPr lang="zh-CN" altLang="en-US" sz="1400" dirty="0">
                <a:solidFill>
                  <a:schemeClr val="bg1"/>
                </a:solidFill>
              </a:rPr>
              <a:t>应用程序。要完成向</a:t>
            </a:r>
            <a:r>
              <a:rPr lang="en-US" altLang="zh-CN" sz="1400" dirty="0" err="1">
                <a:solidFill>
                  <a:schemeClr val="bg1"/>
                </a:solidFill>
              </a:rPr>
              <a:t>PostMan</a:t>
            </a:r>
            <a:r>
              <a:rPr lang="zh-CN" altLang="en-US" sz="1400" dirty="0">
                <a:solidFill>
                  <a:schemeClr val="bg1"/>
                </a:solidFill>
              </a:rPr>
              <a:t>添加令牌，请给它一个名称，以便以后可以快速访问。</a:t>
            </a:r>
          </a:p>
          <a:p>
            <a:r>
              <a:rPr lang="zh-CN" altLang="en-US" sz="1400">
                <a:solidFill>
                  <a:schemeClr val="bg1"/>
                </a:solidFill>
              </a:rPr>
              <a:t>如果您的</a:t>
            </a:r>
            <a:r>
              <a:rPr lang="en-US" altLang="zh-CN" sz="1400" dirty="0">
                <a:solidFill>
                  <a:schemeClr val="bg1"/>
                </a:solidFill>
              </a:rPr>
              <a:t>OAuth2</a:t>
            </a:r>
            <a:r>
              <a:rPr lang="zh-CN" altLang="en-US" sz="1400" dirty="0">
                <a:solidFill>
                  <a:schemeClr val="bg1"/>
                </a:solidFill>
              </a:rPr>
              <a:t>提供程序不可公开访问（托管在本地或内部网），请确保启用“</a:t>
            </a:r>
            <a:r>
              <a:rPr lang="en-US" altLang="zh-CN" sz="1400" dirty="0">
                <a:solidFill>
                  <a:schemeClr val="bg1"/>
                </a:solidFill>
              </a:rPr>
              <a:t>Request Access Token Locally’</a:t>
            </a:r>
            <a:r>
              <a:rPr lang="zh-CN" altLang="en-US" sz="1400" dirty="0">
                <a:solidFill>
                  <a:schemeClr val="bg1"/>
                </a:solidFill>
              </a:rPr>
              <a:t>”选项。</a:t>
            </a:r>
          </a:p>
          <a:p>
            <a:r>
              <a:rPr lang="zh-CN" altLang="en-US" sz="1400" dirty="0">
                <a:solidFill>
                  <a:schemeClr val="bg1"/>
                </a:solidFill>
              </a:rPr>
              <a:t>访问令牌存储在本地，并将显示在帮助列表中。要向请求添加访问令牌，请单击</a:t>
            </a:r>
            <a:r>
              <a:rPr lang="en-US" altLang="zh-CN" sz="1400" dirty="0">
                <a:solidFill>
                  <a:schemeClr val="bg1"/>
                </a:solidFill>
              </a:rPr>
              <a:t>Token</a:t>
            </a:r>
            <a:r>
              <a:rPr lang="zh-CN" altLang="en-US" sz="1400" dirty="0">
                <a:solidFill>
                  <a:schemeClr val="bg1"/>
                </a:solidFill>
              </a:rPr>
              <a:t>名称。</a:t>
            </a:r>
          </a:p>
        </p:txBody>
      </p:sp>
      <p:pic>
        <p:nvPicPr>
          <p:cNvPr id="8" name="图片 7"/>
          <p:cNvPicPr>
            <a:picLocks noChangeAspect="1"/>
          </p:cNvPicPr>
          <p:nvPr/>
        </p:nvPicPr>
        <p:blipFill>
          <a:blip r:embed="rId2"/>
          <a:stretch>
            <a:fillRect/>
          </a:stretch>
        </p:blipFill>
        <p:spPr>
          <a:xfrm>
            <a:off x="1514577" y="1768552"/>
            <a:ext cx="3352712" cy="3639051"/>
          </a:xfrm>
          <a:prstGeom prst="rect">
            <a:avLst/>
          </a:prstGeom>
        </p:spPr>
      </p:pic>
    </p:spTree>
    <p:extLst>
      <p:ext uri="{BB962C8B-B14F-4D97-AF65-F5344CB8AC3E}">
        <p14:creationId xmlns:p14="http://schemas.microsoft.com/office/powerpoint/2010/main" val="585678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6" name="文本框 5"/>
          <p:cNvSpPr txBox="1"/>
          <p:nvPr/>
        </p:nvSpPr>
        <p:spPr>
          <a:xfrm>
            <a:off x="1209785" y="877949"/>
            <a:ext cx="2514534" cy="646331"/>
          </a:xfrm>
          <a:prstGeom prst="rect">
            <a:avLst/>
          </a:prstGeom>
          <a:noFill/>
        </p:spPr>
        <p:txBody>
          <a:bodyPr wrap="square" rtlCol="0">
            <a:spAutoFit/>
          </a:bodyPr>
          <a:lstStyle/>
          <a:p>
            <a:r>
              <a:rPr lang="en-US" altLang="zh-CN" b="1" dirty="0">
                <a:solidFill>
                  <a:schemeClr val="bg1"/>
                </a:solidFill>
              </a:rPr>
              <a:t>Hawk authentication</a:t>
            </a:r>
          </a:p>
          <a:p>
            <a:endParaRPr lang="zh-CN" altLang="en-US" b="1" dirty="0">
              <a:solidFill>
                <a:schemeClr val="bg1"/>
              </a:solidFill>
            </a:endParaRPr>
          </a:p>
        </p:txBody>
      </p:sp>
      <p:sp>
        <p:nvSpPr>
          <p:cNvPr id="7" name="文本框 6"/>
          <p:cNvSpPr txBox="1"/>
          <p:nvPr/>
        </p:nvSpPr>
        <p:spPr>
          <a:xfrm>
            <a:off x="7067648" y="1870144"/>
            <a:ext cx="3047920" cy="1200329"/>
          </a:xfrm>
          <a:prstGeom prst="rect">
            <a:avLst/>
          </a:prstGeom>
          <a:noFill/>
        </p:spPr>
        <p:txBody>
          <a:bodyPr wrap="square" rtlCol="0">
            <a:spAutoFit/>
          </a:bodyPr>
          <a:lstStyle/>
          <a:p>
            <a:r>
              <a:rPr lang="en-US" altLang="zh-CN" dirty="0">
                <a:solidFill>
                  <a:schemeClr val="bg1"/>
                </a:solidFill>
              </a:rPr>
              <a:t>Hawk</a:t>
            </a:r>
            <a:r>
              <a:rPr lang="zh-CN" altLang="en-US" dirty="0">
                <a:solidFill>
                  <a:schemeClr val="bg1"/>
                </a:solidFill>
              </a:rPr>
              <a:t>是使用消息认证码（</a:t>
            </a:r>
            <a:r>
              <a:rPr lang="en-US" altLang="zh-CN" dirty="0">
                <a:solidFill>
                  <a:schemeClr val="bg1"/>
                </a:solidFill>
              </a:rPr>
              <a:t>MAC</a:t>
            </a:r>
            <a:r>
              <a:rPr lang="zh-CN" altLang="en-US" dirty="0">
                <a:solidFill>
                  <a:schemeClr val="bg1"/>
                </a:solidFill>
              </a:rPr>
              <a:t>）算法来提供部分</a:t>
            </a:r>
            <a:r>
              <a:rPr lang="en-US" altLang="zh-CN" dirty="0">
                <a:solidFill>
                  <a:schemeClr val="bg1"/>
                </a:solidFill>
              </a:rPr>
              <a:t>HTTP</a:t>
            </a:r>
            <a:r>
              <a:rPr lang="zh-CN" altLang="en-US" dirty="0">
                <a:solidFill>
                  <a:schemeClr val="bg1"/>
                </a:solidFill>
              </a:rPr>
              <a:t>请求加密验证的</a:t>
            </a:r>
            <a:r>
              <a:rPr lang="en-US" altLang="zh-CN" dirty="0">
                <a:solidFill>
                  <a:schemeClr val="bg1"/>
                </a:solidFill>
              </a:rPr>
              <a:t>HTTP</a:t>
            </a:r>
            <a:r>
              <a:rPr lang="zh-CN" altLang="en-US" dirty="0">
                <a:solidFill>
                  <a:schemeClr val="bg1"/>
                </a:solidFill>
              </a:rPr>
              <a:t>认证方案。</a:t>
            </a:r>
          </a:p>
        </p:txBody>
      </p:sp>
      <p:pic>
        <p:nvPicPr>
          <p:cNvPr id="8" name="图片 7"/>
          <p:cNvPicPr>
            <a:picLocks noChangeAspect="1"/>
          </p:cNvPicPr>
          <p:nvPr/>
        </p:nvPicPr>
        <p:blipFill>
          <a:blip r:embed="rId2"/>
          <a:stretch>
            <a:fillRect/>
          </a:stretch>
        </p:blipFill>
        <p:spPr>
          <a:xfrm>
            <a:off x="1362181" y="1868523"/>
            <a:ext cx="5333860" cy="3835901"/>
          </a:xfrm>
          <a:prstGeom prst="rect">
            <a:avLst/>
          </a:prstGeom>
        </p:spPr>
      </p:pic>
    </p:spTree>
    <p:extLst>
      <p:ext uri="{BB962C8B-B14F-4D97-AF65-F5344CB8AC3E}">
        <p14:creationId xmlns:p14="http://schemas.microsoft.com/office/powerpoint/2010/main" val="3244146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3" name="文本框 2"/>
          <p:cNvSpPr txBox="1"/>
          <p:nvPr/>
        </p:nvSpPr>
        <p:spPr>
          <a:xfrm>
            <a:off x="981191" y="725553"/>
            <a:ext cx="3962296" cy="369332"/>
          </a:xfrm>
          <a:prstGeom prst="rect">
            <a:avLst/>
          </a:prstGeom>
          <a:noFill/>
        </p:spPr>
        <p:txBody>
          <a:bodyPr wrap="square" rtlCol="0">
            <a:spAutoFit/>
          </a:bodyPr>
          <a:lstStyle/>
          <a:p>
            <a:r>
              <a:rPr lang="en-US" altLang="zh-CN" b="1" dirty="0">
                <a:solidFill>
                  <a:schemeClr val="bg1"/>
                </a:solidFill>
              </a:rPr>
              <a:t>AWS authentication</a:t>
            </a:r>
          </a:p>
        </p:txBody>
      </p:sp>
      <p:sp>
        <p:nvSpPr>
          <p:cNvPr id="5" name="文本框 4"/>
          <p:cNvSpPr txBox="1"/>
          <p:nvPr/>
        </p:nvSpPr>
        <p:spPr>
          <a:xfrm>
            <a:off x="5934061" y="1182741"/>
            <a:ext cx="4343286" cy="3139321"/>
          </a:xfrm>
          <a:prstGeom prst="rect">
            <a:avLst/>
          </a:prstGeom>
          <a:noFill/>
        </p:spPr>
        <p:txBody>
          <a:bodyPr wrap="square" rtlCol="0">
            <a:spAutoFit/>
          </a:bodyPr>
          <a:lstStyle/>
          <a:p>
            <a:pPr indent="457200"/>
            <a:r>
              <a:rPr lang="en-US" altLang="zh-CN" dirty="0"/>
              <a:t>AWS</a:t>
            </a:r>
            <a:r>
              <a:rPr lang="zh-CN" altLang="en-US" dirty="0"/>
              <a:t>用户必须使用基于密钥</a:t>
            </a:r>
            <a:r>
              <a:rPr lang="en-US" altLang="zh-CN" dirty="0"/>
              <a:t>HMAC</a:t>
            </a:r>
            <a:r>
              <a:rPr lang="zh-CN" altLang="en-US" dirty="0"/>
              <a:t>（哈希消息认证码）的自定义</a:t>
            </a:r>
            <a:r>
              <a:rPr lang="en-US" altLang="zh-CN" dirty="0"/>
              <a:t>HTTP</a:t>
            </a:r>
            <a:r>
              <a:rPr lang="zh-CN" altLang="en-US" dirty="0"/>
              <a:t>方案进行身份验证。</a:t>
            </a:r>
            <a:r>
              <a:rPr lang="en-US" altLang="zh-CN" dirty="0" err="1"/>
              <a:t>PostMan</a:t>
            </a:r>
            <a:r>
              <a:rPr lang="zh-CN" altLang="en-US" dirty="0"/>
              <a:t>支持这个开箱即用。详细了解</a:t>
            </a:r>
            <a:r>
              <a:rPr lang="en-US" altLang="zh-CN" dirty="0"/>
              <a:t>AWS</a:t>
            </a:r>
            <a:r>
              <a:rPr lang="zh-CN" altLang="en-US" dirty="0"/>
              <a:t>签名</a:t>
            </a:r>
            <a:r>
              <a:rPr lang="en-US" altLang="zh-CN" dirty="0"/>
              <a:t>AWS</a:t>
            </a:r>
            <a:r>
              <a:rPr lang="zh-CN" altLang="en-US" dirty="0"/>
              <a:t>文档：</a:t>
            </a:r>
          </a:p>
          <a:p>
            <a:r>
              <a:rPr lang="en-US" altLang="zh-CN" u="sng" dirty="0">
                <a:hlinkClick r:id="rId2"/>
              </a:rPr>
              <a:t>http://docs.aws.amazon.com/AmazonS3/latest/dev/RESTAuthentication.html</a:t>
            </a:r>
            <a:endParaRPr lang="en-US" altLang="zh-CN" u="sng" dirty="0"/>
          </a:p>
          <a:p>
            <a:endParaRPr lang="en-US" altLang="zh-CN" dirty="0"/>
          </a:p>
          <a:p>
            <a:r>
              <a:rPr lang="en-US" altLang="zh-CN" u="sng" dirty="0">
                <a:hlinkClick r:id="rId3"/>
              </a:rPr>
              <a:t>http://docs.aws.amazon.com/apigateway/latest/developerguide/how-to-use-postman-to-call-api.html</a:t>
            </a:r>
            <a:endParaRPr lang="en-US" altLang="zh-CN" dirty="0"/>
          </a:p>
          <a:p>
            <a:endParaRPr lang="zh-CN" altLang="en-US" dirty="0"/>
          </a:p>
        </p:txBody>
      </p:sp>
      <p:pic>
        <p:nvPicPr>
          <p:cNvPr id="6" name="图片 5"/>
          <p:cNvPicPr>
            <a:picLocks noChangeAspect="1"/>
          </p:cNvPicPr>
          <p:nvPr/>
        </p:nvPicPr>
        <p:blipFill>
          <a:blip r:embed="rId4"/>
          <a:stretch>
            <a:fillRect/>
          </a:stretch>
        </p:blipFill>
        <p:spPr>
          <a:xfrm>
            <a:off x="981191" y="1182741"/>
            <a:ext cx="4714286" cy="4219048"/>
          </a:xfrm>
          <a:prstGeom prst="rect">
            <a:avLst/>
          </a:prstGeom>
        </p:spPr>
      </p:pic>
    </p:spTree>
    <p:extLst>
      <p:ext uri="{BB962C8B-B14F-4D97-AF65-F5344CB8AC3E}">
        <p14:creationId xmlns:p14="http://schemas.microsoft.com/office/powerpoint/2010/main" val="2462144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Cookies</a:t>
            </a:r>
            <a:endParaRPr lang="zh-CN" altLang="en-US" sz="2000" dirty="0">
              <a:solidFill>
                <a:schemeClr val="bg1"/>
              </a:solidFill>
            </a:endParaRPr>
          </a:p>
        </p:txBody>
      </p:sp>
      <p:sp>
        <p:nvSpPr>
          <p:cNvPr id="5" name="文本框 4"/>
          <p:cNvSpPr txBox="1"/>
          <p:nvPr/>
        </p:nvSpPr>
        <p:spPr>
          <a:xfrm>
            <a:off x="1133587" y="606302"/>
            <a:ext cx="3124118" cy="584775"/>
          </a:xfrm>
          <a:prstGeom prst="rect">
            <a:avLst/>
          </a:prstGeom>
          <a:noFill/>
        </p:spPr>
        <p:txBody>
          <a:bodyPr wrap="square" rtlCol="0">
            <a:spAutoFit/>
          </a:bodyPr>
          <a:lstStyle/>
          <a:p>
            <a:r>
              <a:rPr lang="en-US" altLang="zh-CN" sz="3200" b="1" dirty="0">
                <a:solidFill>
                  <a:schemeClr val="bg1"/>
                </a:solidFill>
              </a:rPr>
              <a:t>Cookies</a:t>
            </a:r>
            <a:endParaRPr lang="zh-CN" altLang="en-US" sz="3200" b="1" dirty="0">
              <a:solidFill>
                <a:schemeClr val="bg1"/>
              </a:solidFill>
            </a:endParaRPr>
          </a:p>
        </p:txBody>
      </p:sp>
      <p:sp>
        <p:nvSpPr>
          <p:cNvPr id="6" name="文本框 5"/>
          <p:cNvSpPr txBox="1"/>
          <p:nvPr/>
        </p:nvSpPr>
        <p:spPr>
          <a:xfrm>
            <a:off x="1466965" y="2453018"/>
            <a:ext cx="6193291" cy="1015663"/>
          </a:xfrm>
          <a:prstGeom prst="rect">
            <a:avLst/>
          </a:prstGeom>
          <a:noFill/>
        </p:spPr>
        <p:txBody>
          <a:bodyPr wrap="square" rtlCol="0">
            <a:spAutoFit/>
          </a:bodyPr>
          <a:lstStyle/>
          <a:p>
            <a:r>
              <a:rPr lang="en-US" altLang="zh-CN" sz="2000" dirty="0" err="1">
                <a:solidFill>
                  <a:schemeClr val="bg1"/>
                </a:solidFill>
              </a:rPr>
              <a:t>PostMan</a:t>
            </a:r>
            <a:r>
              <a:rPr lang="zh-CN" altLang="en-US" sz="2000" dirty="0">
                <a:solidFill>
                  <a:schemeClr val="bg1"/>
                </a:solidFill>
              </a:rPr>
              <a:t>的本机应用程序提供了一个  </a:t>
            </a:r>
            <a:r>
              <a:rPr lang="en-US" altLang="zh-CN" sz="2000" b="1" dirty="0">
                <a:solidFill>
                  <a:schemeClr val="bg1"/>
                </a:solidFill>
              </a:rPr>
              <a:t>MANAGE COOKIES</a:t>
            </a:r>
            <a:r>
              <a:rPr lang="zh-CN" altLang="en-US" sz="2000" dirty="0">
                <a:solidFill>
                  <a:schemeClr val="bg1"/>
                </a:solidFill>
              </a:rPr>
              <a:t> 模式，</a:t>
            </a:r>
            <a:r>
              <a:rPr lang="zh-CN" altLang="en-US" sz="2000">
                <a:solidFill>
                  <a:schemeClr val="bg1"/>
                </a:solidFill>
              </a:rPr>
              <a:t>可让您编辑</a:t>
            </a:r>
            <a:r>
              <a:rPr lang="zh-CN" altLang="en-US" sz="2000" dirty="0">
                <a:solidFill>
                  <a:schemeClr val="bg1"/>
                </a:solidFill>
              </a:rPr>
              <a:t>与每个域相关联的</a:t>
            </a:r>
            <a:r>
              <a:rPr lang="en-US" altLang="zh-CN" sz="2000" dirty="0">
                <a:solidFill>
                  <a:schemeClr val="bg1"/>
                </a:solidFill>
              </a:rPr>
              <a:t>Cookie</a:t>
            </a:r>
            <a:r>
              <a:rPr lang="zh-CN" altLang="en-US" sz="2000" dirty="0">
                <a:solidFill>
                  <a:schemeClr val="bg1"/>
                </a:solidFill>
              </a:rPr>
              <a:t>。 </a:t>
            </a:r>
          </a:p>
        </p:txBody>
      </p:sp>
      <p:pic>
        <p:nvPicPr>
          <p:cNvPr id="8" name="图片 7"/>
          <p:cNvPicPr>
            <a:picLocks noChangeAspect="1"/>
          </p:cNvPicPr>
          <p:nvPr/>
        </p:nvPicPr>
        <p:blipFill>
          <a:blip r:embed="rId2"/>
          <a:stretch>
            <a:fillRect/>
          </a:stretch>
        </p:blipFill>
        <p:spPr>
          <a:xfrm>
            <a:off x="1466966" y="3489294"/>
            <a:ext cx="6866667" cy="2219048"/>
          </a:xfrm>
          <a:prstGeom prst="rect">
            <a:avLst/>
          </a:prstGeom>
        </p:spPr>
      </p:pic>
      <p:sp>
        <p:nvSpPr>
          <p:cNvPr id="9" name="文本框 8"/>
          <p:cNvSpPr txBox="1"/>
          <p:nvPr/>
        </p:nvSpPr>
        <p:spPr>
          <a:xfrm>
            <a:off x="1295534" y="1928529"/>
            <a:ext cx="2362138" cy="707886"/>
          </a:xfrm>
          <a:prstGeom prst="rect">
            <a:avLst/>
          </a:prstGeom>
          <a:noFill/>
        </p:spPr>
        <p:txBody>
          <a:bodyPr wrap="square" rtlCol="0">
            <a:spAutoFit/>
          </a:bodyPr>
          <a:lstStyle/>
          <a:p>
            <a:r>
              <a:rPr lang="en-US" altLang="zh-CN" sz="2000" b="1" dirty="0">
                <a:solidFill>
                  <a:schemeClr val="bg1"/>
                </a:solidFill>
              </a:rPr>
              <a:t>cookie</a:t>
            </a:r>
            <a:r>
              <a:rPr lang="zh-CN" altLang="en-US" sz="2000" b="1" dirty="0">
                <a:solidFill>
                  <a:schemeClr val="bg1"/>
                </a:solidFill>
              </a:rPr>
              <a:t>管理器</a:t>
            </a:r>
          </a:p>
          <a:p>
            <a:endParaRPr lang="zh-CN" altLang="en-US" sz="2000" b="1" dirty="0">
              <a:solidFill>
                <a:schemeClr val="bg1"/>
              </a:solidFill>
            </a:endParaRPr>
          </a:p>
        </p:txBody>
      </p:sp>
      <p:sp>
        <p:nvSpPr>
          <p:cNvPr id="10" name="文本框 9"/>
          <p:cNvSpPr txBox="1"/>
          <p:nvPr/>
        </p:nvSpPr>
        <p:spPr>
          <a:xfrm>
            <a:off x="1285983" y="1477367"/>
            <a:ext cx="7315008" cy="369332"/>
          </a:xfrm>
          <a:prstGeom prst="rect">
            <a:avLst/>
          </a:prstGeom>
          <a:noFill/>
        </p:spPr>
        <p:txBody>
          <a:bodyPr wrap="square" rtlCol="0">
            <a:spAutoFit/>
          </a:bodyPr>
          <a:lstStyle/>
          <a:p>
            <a:r>
              <a:rPr lang="zh-CN" altLang="en-US" dirty="0">
                <a:solidFill>
                  <a:schemeClr val="bg1"/>
                </a:solidFill>
              </a:rPr>
              <a:t>打开</a:t>
            </a:r>
            <a:r>
              <a:rPr lang="zh-CN" altLang="en-US" b="1" dirty="0">
                <a:solidFill>
                  <a:schemeClr val="bg1"/>
                </a:solidFill>
              </a:rPr>
              <a:t>管理</a:t>
            </a:r>
            <a:r>
              <a:rPr lang="en-US" altLang="zh-CN" b="1" dirty="0">
                <a:solidFill>
                  <a:schemeClr val="bg1"/>
                </a:solidFill>
              </a:rPr>
              <a:t>COOKIES</a:t>
            </a:r>
            <a:r>
              <a:rPr lang="zh-CN" altLang="en-US" dirty="0">
                <a:solidFill>
                  <a:schemeClr val="bg1"/>
                </a:solidFill>
              </a:rPr>
              <a:t>模式，请单击</a:t>
            </a:r>
            <a:r>
              <a:rPr lang="zh-CN" altLang="en-US" b="1" dirty="0">
                <a:solidFill>
                  <a:schemeClr val="bg1"/>
                </a:solidFill>
              </a:rPr>
              <a:t>发送</a:t>
            </a:r>
            <a:r>
              <a:rPr lang="zh-CN" altLang="en-US" dirty="0">
                <a:solidFill>
                  <a:schemeClr val="bg1"/>
                </a:solidFill>
              </a:rPr>
              <a:t>按钮下的</a:t>
            </a:r>
            <a:r>
              <a:rPr lang="en-US" altLang="zh-CN" b="1" dirty="0">
                <a:solidFill>
                  <a:schemeClr val="bg1"/>
                </a:solidFill>
              </a:rPr>
              <a:t>Cookies</a:t>
            </a:r>
            <a:r>
              <a:rPr lang="zh-CN" altLang="en-US" dirty="0">
                <a:solidFill>
                  <a:schemeClr val="bg1"/>
                </a:solidFill>
              </a:rPr>
              <a:t>链接。</a:t>
            </a:r>
          </a:p>
        </p:txBody>
      </p:sp>
    </p:spTree>
    <p:extLst>
      <p:ext uri="{BB962C8B-B14F-4D97-AF65-F5344CB8AC3E}">
        <p14:creationId xmlns:p14="http://schemas.microsoft.com/office/powerpoint/2010/main" val="1753663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Cookies</a:t>
            </a:r>
            <a:endParaRPr lang="zh-CN" altLang="en-US" sz="2000" dirty="0">
              <a:solidFill>
                <a:schemeClr val="bg1"/>
              </a:solidFill>
            </a:endParaRPr>
          </a:p>
        </p:txBody>
      </p:sp>
      <p:sp>
        <p:nvSpPr>
          <p:cNvPr id="8" name="文本框 7"/>
          <p:cNvSpPr txBox="1"/>
          <p:nvPr/>
        </p:nvSpPr>
        <p:spPr>
          <a:xfrm>
            <a:off x="904993" y="954147"/>
            <a:ext cx="2362138" cy="707886"/>
          </a:xfrm>
          <a:prstGeom prst="rect">
            <a:avLst/>
          </a:prstGeom>
          <a:noFill/>
        </p:spPr>
        <p:txBody>
          <a:bodyPr wrap="square" rtlCol="0">
            <a:spAutoFit/>
          </a:bodyPr>
          <a:lstStyle/>
          <a:p>
            <a:r>
              <a:rPr lang="en-US" altLang="zh-CN" sz="2000" b="1" dirty="0">
                <a:solidFill>
                  <a:schemeClr val="bg1"/>
                </a:solidFill>
              </a:rPr>
              <a:t>cookie</a:t>
            </a:r>
            <a:r>
              <a:rPr lang="zh-CN" altLang="en-US" sz="2000" b="1" dirty="0">
                <a:solidFill>
                  <a:schemeClr val="bg1"/>
                </a:solidFill>
              </a:rPr>
              <a:t>管理器</a:t>
            </a:r>
          </a:p>
          <a:p>
            <a:endParaRPr lang="zh-CN" altLang="en-US" sz="2000" b="1" dirty="0">
              <a:solidFill>
                <a:schemeClr val="bg1"/>
              </a:solidFill>
            </a:endParaRPr>
          </a:p>
        </p:txBody>
      </p:sp>
      <p:pic>
        <p:nvPicPr>
          <p:cNvPr id="10" name="图片 9"/>
          <p:cNvPicPr>
            <a:picLocks noChangeAspect="1"/>
          </p:cNvPicPr>
          <p:nvPr/>
        </p:nvPicPr>
        <p:blipFill>
          <a:blip r:embed="rId2"/>
          <a:stretch>
            <a:fillRect/>
          </a:stretch>
        </p:blipFill>
        <p:spPr>
          <a:xfrm>
            <a:off x="1209785" y="1411335"/>
            <a:ext cx="5116754" cy="4377745"/>
          </a:xfrm>
          <a:prstGeom prst="rect">
            <a:avLst/>
          </a:prstGeom>
        </p:spPr>
      </p:pic>
      <p:sp>
        <p:nvSpPr>
          <p:cNvPr id="11" name="矩形 10"/>
          <p:cNvSpPr/>
          <p:nvPr/>
        </p:nvSpPr>
        <p:spPr>
          <a:xfrm>
            <a:off x="6631301" y="1416017"/>
            <a:ext cx="3417452" cy="1200329"/>
          </a:xfrm>
          <a:prstGeom prst="rect">
            <a:avLst/>
          </a:prstGeom>
        </p:spPr>
        <p:txBody>
          <a:bodyPr wrap="square">
            <a:spAutoFit/>
          </a:bodyPr>
          <a:lstStyle/>
          <a:p>
            <a:r>
              <a:rPr lang="zh-CN" altLang="en-US" dirty="0">
                <a:solidFill>
                  <a:schemeClr val="bg1"/>
                </a:solidFill>
                <a:latin typeface="Open Sans"/>
              </a:rPr>
              <a:t>上述操作将打开“ </a:t>
            </a:r>
            <a:r>
              <a:rPr lang="en-US" altLang="zh-CN" b="1" dirty="0">
                <a:solidFill>
                  <a:schemeClr val="bg1"/>
                </a:solidFill>
                <a:latin typeface="Open Sans"/>
              </a:rPr>
              <a:t>MANAGE COOKIES”</a:t>
            </a:r>
            <a:r>
              <a:rPr lang="zh-CN" altLang="en-US" dirty="0">
                <a:solidFill>
                  <a:schemeClr val="bg1"/>
                </a:solidFill>
                <a:latin typeface="Open Sans"/>
              </a:rPr>
              <a:t>模式，并显示一个域列表和与之相关联的</a:t>
            </a:r>
            <a:r>
              <a:rPr lang="en-US" altLang="zh-CN" dirty="0">
                <a:solidFill>
                  <a:schemeClr val="bg1"/>
                </a:solidFill>
                <a:latin typeface="Open Sans"/>
              </a:rPr>
              <a:t>cookie</a:t>
            </a:r>
            <a:r>
              <a:rPr lang="zh-CN" altLang="en-US" dirty="0">
                <a:solidFill>
                  <a:schemeClr val="bg1"/>
                </a:solidFill>
                <a:latin typeface="Open Sans"/>
              </a:rPr>
              <a:t>。</a:t>
            </a:r>
            <a:endParaRPr lang="en-US" altLang="zh-CN" dirty="0">
              <a:solidFill>
                <a:schemeClr val="bg1"/>
              </a:solidFill>
              <a:latin typeface="Open Sans"/>
            </a:endParaRPr>
          </a:p>
          <a:p>
            <a:endParaRPr lang="zh-CN" altLang="en-US" dirty="0">
              <a:solidFill>
                <a:schemeClr val="bg1"/>
              </a:solidFill>
            </a:endParaRPr>
          </a:p>
        </p:txBody>
      </p:sp>
    </p:spTree>
    <p:extLst>
      <p:ext uri="{BB962C8B-B14F-4D97-AF65-F5344CB8AC3E}">
        <p14:creationId xmlns:p14="http://schemas.microsoft.com/office/powerpoint/2010/main" val="1526185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Cookies</a:t>
            </a:r>
            <a:endParaRPr lang="zh-CN" altLang="en-US" sz="2000" dirty="0">
              <a:solidFill>
                <a:schemeClr val="bg1"/>
              </a:solidFill>
            </a:endParaRPr>
          </a:p>
        </p:txBody>
      </p:sp>
      <p:sp>
        <p:nvSpPr>
          <p:cNvPr id="3" name="文本框 2"/>
          <p:cNvSpPr txBox="1"/>
          <p:nvPr/>
        </p:nvSpPr>
        <p:spPr>
          <a:xfrm>
            <a:off x="904993" y="1487533"/>
            <a:ext cx="9219958" cy="1200329"/>
          </a:xfrm>
          <a:prstGeom prst="rect">
            <a:avLst/>
          </a:prstGeom>
          <a:noFill/>
        </p:spPr>
        <p:txBody>
          <a:bodyPr wrap="square" rtlCol="0">
            <a:spAutoFit/>
          </a:bodyPr>
          <a:lstStyle/>
          <a:p>
            <a:r>
              <a:rPr lang="zh-CN" altLang="en-US" dirty="0">
                <a:solidFill>
                  <a:schemeClr val="bg1"/>
                </a:solidFill>
              </a:rPr>
              <a:t>要为域添加新的</a:t>
            </a:r>
            <a:r>
              <a:rPr lang="en-US" altLang="zh-CN" dirty="0">
                <a:solidFill>
                  <a:schemeClr val="bg1"/>
                </a:solidFill>
              </a:rPr>
              <a:t>cookie</a:t>
            </a:r>
            <a:r>
              <a:rPr lang="zh-CN" altLang="en-US" dirty="0">
                <a:solidFill>
                  <a:schemeClr val="bg1"/>
                </a:solidFill>
              </a:rPr>
              <a:t>，请单击</a:t>
            </a:r>
            <a:r>
              <a:rPr lang="zh-CN" altLang="en-US" b="1" dirty="0">
                <a:solidFill>
                  <a:schemeClr val="bg1"/>
                </a:solidFill>
              </a:rPr>
              <a:t>添加</a:t>
            </a:r>
            <a:r>
              <a:rPr lang="en-US" altLang="zh-CN" b="1" dirty="0">
                <a:solidFill>
                  <a:schemeClr val="bg1"/>
                </a:solidFill>
              </a:rPr>
              <a:t>Cookie</a:t>
            </a:r>
            <a:r>
              <a:rPr lang="zh-CN" altLang="en-US" dirty="0">
                <a:solidFill>
                  <a:schemeClr val="bg1"/>
                </a:solidFill>
              </a:rPr>
              <a:t>按钮。 将创建根据</a:t>
            </a:r>
            <a:r>
              <a:rPr lang="en-US" altLang="zh-CN" dirty="0">
                <a:solidFill>
                  <a:schemeClr val="bg1"/>
                </a:solidFill>
              </a:rPr>
              <a:t>HTTP</a:t>
            </a:r>
            <a:r>
              <a:rPr lang="zh-CN" altLang="en-US" dirty="0">
                <a:solidFill>
                  <a:schemeClr val="bg1"/>
                </a:solidFill>
              </a:rPr>
              <a:t>状态管理标准的预生成的</a:t>
            </a:r>
            <a:r>
              <a:rPr lang="en-US" altLang="zh-CN" dirty="0">
                <a:solidFill>
                  <a:schemeClr val="bg1"/>
                </a:solidFill>
              </a:rPr>
              <a:t>cookie</a:t>
            </a:r>
            <a:r>
              <a:rPr lang="zh-CN" altLang="en-US" dirty="0">
                <a:solidFill>
                  <a:schemeClr val="bg1"/>
                </a:solidFill>
              </a:rPr>
              <a:t>字符串</a:t>
            </a:r>
            <a:r>
              <a:rPr lang="zh-CN" altLang="en-US">
                <a:solidFill>
                  <a:schemeClr val="bg1"/>
                </a:solidFill>
              </a:rPr>
              <a:t>，但您可以</a:t>
            </a:r>
            <a:r>
              <a:rPr lang="zh-CN" altLang="en-US" dirty="0">
                <a:solidFill>
                  <a:schemeClr val="bg1"/>
                </a:solidFill>
              </a:rPr>
              <a:t>使用其下方显示的文本输入进行编辑。点击</a:t>
            </a:r>
            <a:r>
              <a:rPr lang="zh-CN" altLang="en-US" b="1" dirty="0">
                <a:solidFill>
                  <a:schemeClr val="bg1"/>
                </a:solidFill>
              </a:rPr>
              <a:t>保存</a:t>
            </a:r>
            <a:r>
              <a:rPr lang="zh-CN" altLang="en-US" dirty="0">
                <a:solidFill>
                  <a:schemeClr val="bg1"/>
                </a:solidFill>
              </a:rPr>
              <a:t>按钮将保存到相关域下的应用程序的</a:t>
            </a:r>
            <a:r>
              <a:rPr lang="en-US" altLang="zh-CN" dirty="0">
                <a:solidFill>
                  <a:schemeClr val="bg1"/>
                </a:solidFill>
              </a:rPr>
              <a:t>Cookie</a:t>
            </a:r>
            <a:r>
              <a:rPr lang="zh-CN" altLang="en-US" dirty="0">
                <a:solidFill>
                  <a:schemeClr val="bg1"/>
                </a:solidFill>
              </a:rPr>
              <a:t>存储区。</a:t>
            </a:r>
          </a:p>
          <a:p>
            <a:endParaRPr lang="zh-CN" altLang="en-US" dirty="0">
              <a:solidFill>
                <a:schemeClr val="bg1"/>
              </a:solidFill>
            </a:endParaRPr>
          </a:p>
        </p:txBody>
      </p:sp>
      <p:sp>
        <p:nvSpPr>
          <p:cNvPr id="4" name="文本框 3"/>
          <p:cNvSpPr txBox="1"/>
          <p:nvPr/>
        </p:nvSpPr>
        <p:spPr>
          <a:xfrm>
            <a:off x="752597" y="954147"/>
            <a:ext cx="3047920" cy="707886"/>
          </a:xfrm>
          <a:prstGeom prst="rect">
            <a:avLst/>
          </a:prstGeom>
          <a:noFill/>
        </p:spPr>
        <p:txBody>
          <a:bodyPr wrap="square" rtlCol="0">
            <a:spAutoFit/>
          </a:bodyPr>
          <a:lstStyle/>
          <a:p>
            <a:r>
              <a:rPr lang="zh-CN" altLang="en-US" sz="2000" b="1" dirty="0">
                <a:solidFill>
                  <a:schemeClr val="bg1"/>
                </a:solidFill>
              </a:rPr>
              <a:t>创建一个</a:t>
            </a:r>
            <a:r>
              <a:rPr lang="en-US" altLang="zh-CN" sz="2000" b="1" dirty="0">
                <a:solidFill>
                  <a:schemeClr val="bg1"/>
                </a:solidFill>
              </a:rPr>
              <a:t>cookie</a:t>
            </a:r>
          </a:p>
          <a:p>
            <a:endParaRPr lang="zh-CN" altLang="en-US" sz="2000" b="1" dirty="0">
              <a:solidFill>
                <a:schemeClr val="bg1"/>
              </a:solidFill>
            </a:endParaRPr>
          </a:p>
        </p:txBody>
      </p:sp>
      <p:pic>
        <p:nvPicPr>
          <p:cNvPr id="5" name="图片 4"/>
          <p:cNvPicPr>
            <a:picLocks noChangeAspect="1"/>
          </p:cNvPicPr>
          <p:nvPr/>
        </p:nvPicPr>
        <p:blipFill>
          <a:blip r:embed="rId2"/>
          <a:stretch>
            <a:fillRect/>
          </a:stretch>
        </p:blipFill>
        <p:spPr>
          <a:xfrm>
            <a:off x="1057389" y="2401909"/>
            <a:ext cx="5764314" cy="3361845"/>
          </a:xfrm>
          <a:prstGeom prst="rect">
            <a:avLst/>
          </a:prstGeom>
        </p:spPr>
      </p:pic>
      <p:pic>
        <p:nvPicPr>
          <p:cNvPr id="6" name="图片 5">
            <a:extLst>
              <a:ext uri="{FF2B5EF4-FFF2-40B4-BE49-F238E27FC236}">
                <a16:creationId xmlns:a16="http://schemas.microsoft.com/office/drawing/2014/main" id="{95080839-17D8-49DE-885B-52C9E1165AD2}"/>
              </a:ext>
            </a:extLst>
          </p:cNvPr>
          <p:cNvPicPr>
            <a:picLocks noChangeAspect="1"/>
          </p:cNvPicPr>
          <p:nvPr/>
        </p:nvPicPr>
        <p:blipFill>
          <a:blip r:embed="rId3"/>
          <a:stretch>
            <a:fillRect/>
          </a:stretch>
        </p:blipFill>
        <p:spPr>
          <a:xfrm>
            <a:off x="4571547" y="2993177"/>
            <a:ext cx="1658256" cy="493819"/>
          </a:xfrm>
          <a:prstGeom prst="rect">
            <a:avLst/>
          </a:prstGeom>
        </p:spPr>
      </p:pic>
      <p:pic>
        <p:nvPicPr>
          <p:cNvPr id="7" name="图片 6">
            <a:extLst>
              <a:ext uri="{FF2B5EF4-FFF2-40B4-BE49-F238E27FC236}">
                <a16:creationId xmlns:a16="http://schemas.microsoft.com/office/drawing/2014/main" id="{59AA1799-27F7-4D33-AF16-BE83AFE9C7B7}"/>
              </a:ext>
            </a:extLst>
          </p:cNvPr>
          <p:cNvPicPr>
            <a:picLocks noChangeAspect="1"/>
          </p:cNvPicPr>
          <p:nvPr/>
        </p:nvPicPr>
        <p:blipFill>
          <a:blip r:embed="rId3"/>
          <a:stretch>
            <a:fillRect/>
          </a:stretch>
        </p:blipFill>
        <p:spPr>
          <a:xfrm>
            <a:off x="4723947" y="3145577"/>
            <a:ext cx="1658256" cy="493819"/>
          </a:xfrm>
          <a:prstGeom prst="rect">
            <a:avLst/>
          </a:prstGeom>
        </p:spPr>
      </p:pic>
    </p:spTree>
    <p:extLst>
      <p:ext uri="{BB962C8B-B14F-4D97-AF65-F5344CB8AC3E}">
        <p14:creationId xmlns:p14="http://schemas.microsoft.com/office/powerpoint/2010/main" val="328605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Cookies</a:t>
            </a:r>
            <a:endParaRPr lang="zh-CN" altLang="en-US" sz="2000" dirty="0">
              <a:solidFill>
                <a:schemeClr val="bg1"/>
              </a:solidFill>
            </a:endParaRPr>
          </a:p>
        </p:txBody>
      </p:sp>
      <p:pic>
        <p:nvPicPr>
          <p:cNvPr id="5" name="图片 4"/>
          <p:cNvPicPr>
            <a:picLocks noChangeAspect="1"/>
          </p:cNvPicPr>
          <p:nvPr/>
        </p:nvPicPr>
        <p:blipFill>
          <a:blip r:embed="rId2"/>
          <a:stretch>
            <a:fillRect/>
          </a:stretch>
        </p:blipFill>
        <p:spPr>
          <a:xfrm>
            <a:off x="943095" y="1258939"/>
            <a:ext cx="5295419" cy="3857143"/>
          </a:xfrm>
          <a:prstGeom prst="rect">
            <a:avLst/>
          </a:prstGeom>
        </p:spPr>
      </p:pic>
      <p:sp>
        <p:nvSpPr>
          <p:cNvPr id="6" name="文本框 5"/>
          <p:cNvSpPr txBox="1"/>
          <p:nvPr/>
        </p:nvSpPr>
        <p:spPr>
          <a:xfrm>
            <a:off x="904993" y="758031"/>
            <a:ext cx="4419484" cy="400110"/>
          </a:xfrm>
          <a:prstGeom prst="rect">
            <a:avLst/>
          </a:prstGeom>
          <a:noFill/>
        </p:spPr>
        <p:txBody>
          <a:bodyPr wrap="square" rtlCol="0">
            <a:spAutoFit/>
          </a:bodyPr>
          <a:lstStyle/>
          <a:p>
            <a:r>
              <a:rPr lang="zh-CN" altLang="en-US" sz="2000" b="1" dirty="0">
                <a:solidFill>
                  <a:schemeClr val="bg1"/>
                </a:solidFill>
              </a:rPr>
              <a:t>添加域 （</a:t>
            </a:r>
            <a:r>
              <a:rPr lang="en-US" altLang="zh-CN" sz="2000" b="1" dirty="0">
                <a:solidFill>
                  <a:schemeClr val="bg1"/>
                </a:solidFill>
              </a:rPr>
              <a:t>Adding a domain</a:t>
            </a:r>
            <a:r>
              <a:rPr lang="zh-CN" altLang="en-US" sz="2000" b="1" dirty="0">
                <a:solidFill>
                  <a:schemeClr val="bg1"/>
                </a:solidFill>
              </a:rPr>
              <a:t>）</a:t>
            </a:r>
            <a:endParaRPr lang="en-US" altLang="zh-CN" sz="2000" b="1" dirty="0">
              <a:solidFill>
                <a:schemeClr val="bg1"/>
              </a:solidFill>
            </a:endParaRPr>
          </a:p>
        </p:txBody>
      </p:sp>
      <p:sp>
        <p:nvSpPr>
          <p:cNvPr id="7" name="文本框 6"/>
          <p:cNvSpPr txBox="1"/>
          <p:nvPr/>
        </p:nvSpPr>
        <p:spPr>
          <a:xfrm>
            <a:off x="6696041" y="1258939"/>
            <a:ext cx="2971722" cy="2585323"/>
          </a:xfrm>
          <a:prstGeom prst="rect">
            <a:avLst/>
          </a:prstGeom>
          <a:noFill/>
        </p:spPr>
        <p:txBody>
          <a:bodyPr wrap="square" rtlCol="0">
            <a:spAutoFit/>
          </a:bodyPr>
          <a:lstStyle/>
          <a:p>
            <a:pPr indent="457200"/>
            <a:r>
              <a:rPr lang="zh-CN" altLang="en-US" dirty="0">
                <a:solidFill>
                  <a:schemeClr val="bg1"/>
                </a:solidFill>
              </a:rPr>
              <a:t>如果要为域列表中不存在的域添加</a:t>
            </a:r>
            <a:r>
              <a:rPr lang="en-US" altLang="zh-CN" dirty="0">
                <a:solidFill>
                  <a:schemeClr val="bg1"/>
                </a:solidFill>
              </a:rPr>
              <a:t>cookie</a:t>
            </a:r>
            <a:r>
              <a:rPr lang="zh-CN" altLang="en-US" dirty="0">
                <a:solidFill>
                  <a:schemeClr val="bg1"/>
                </a:solidFill>
              </a:rPr>
              <a:t>，可以通过</a:t>
            </a:r>
            <a:r>
              <a:rPr lang="en-US" altLang="zh-CN" dirty="0">
                <a:solidFill>
                  <a:schemeClr val="bg1"/>
                </a:solidFill>
              </a:rPr>
              <a:t>http://</a:t>
            </a:r>
            <a:r>
              <a:rPr lang="zh-CN" altLang="en-US" dirty="0">
                <a:solidFill>
                  <a:schemeClr val="bg1"/>
                </a:solidFill>
              </a:rPr>
              <a:t>在顶部的输入框中输入主机名（不带端口或）来添加一个。单击添加按钮将其添加到域列表。</a:t>
            </a:r>
            <a:r>
              <a:rPr lang="zh-CN" altLang="en-US">
                <a:solidFill>
                  <a:schemeClr val="bg1"/>
                </a:solidFill>
              </a:rPr>
              <a:t>然后，您可以</a:t>
            </a:r>
            <a:r>
              <a:rPr lang="zh-CN" altLang="en-US" dirty="0">
                <a:solidFill>
                  <a:schemeClr val="bg1"/>
                </a:solidFill>
              </a:rPr>
              <a:t>通过选择该域添加</a:t>
            </a:r>
            <a:r>
              <a:rPr lang="en-US" altLang="zh-CN" dirty="0">
                <a:solidFill>
                  <a:schemeClr val="bg1"/>
                </a:solidFill>
              </a:rPr>
              <a:t>Cookie</a:t>
            </a:r>
            <a:r>
              <a:rPr lang="zh-CN" altLang="en-US" dirty="0">
                <a:solidFill>
                  <a:schemeClr val="bg1"/>
                </a:solidFill>
              </a:rPr>
              <a:t>，并按上述方式输入新的</a:t>
            </a:r>
            <a:r>
              <a:rPr lang="en-US" altLang="zh-CN" dirty="0">
                <a:solidFill>
                  <a:schemeClr val="bg1"/>
                </a:solidFill>
              </a:rPr>
              <a:t>Cookie</a:t>
            </a:r>
            <a:r>
              <a:rPr lang="zh-CN" altLang="en-US" dirty="0">
                <a:solidFill>
                  <a:schemeClr val="bg1"/>
                </a:solidFill>
              </a:rPr>
              <a:t>值。</a:t>
            </a:r>
          </a:p>
        </p:txBody>
      </p:sp>
    </p:spTree>
    <p:extLst>
      <p:ext uri="{BB962C8B-B14F-4D97-AF65-F5344CB8AC3E}">
        <p14:creationId xmlns:p14="http://schemas.microsoft.com/office/powerpoint/2010/main" val="1255045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Cookies</a:t>
            </a:r>
            <a:endParaRPr lang="zh-CN" altLang="en-US" sz="2000" dirty="0">
              <a:solidFill>
                <a:schemeClr val="bg1"/>
              </a:solidFill>
            </a:endParaRPr>
          </a:p>
        </p:txBody>
      </p:sp>
      <p:sp>
        <p:nvSpPr>
          <p:cNvPr id="6" name="文本框 5"/>
          <p:cNvSpPr txBox="1"/>
          <p:nvPr/>
        </p:nvSpPr>
        <p:spPr>
          <a:xfrm>
            <a:off x="1285983" y="725553"/>
            <a:ext cx="2438336" cy="400110"/>
          </a:xfrm>
          <a:prstGeom prst="rect">
            <a:avLst/>
          </a:prstGeom>
          <a:noFill/>
        </p:spPr>
        <p:txBody>
          <a:bodyPr wrap="square" rtlCol="0">
            <a:spAutoFit/>
          </a:bodyPr>
          <a:lstStyle/>
          <a:p>
            <a:r>
              <a:rPr lang="zh-CN" altLang="en-US" sz="2000" b="1" dirty="0">
                <a:solidFill>
                  <a:schemeClr val="bg1"/>
                </a:solidFill>
              </a:rPr>
              <a:t>更新</a:t>
            </a:r>
            <a:r>
              <a:rPr lang="en-US" altLang="zh-CN" sz="2000" b="1" dirty="0">
                <a:solidFill>
                  <a:schemeClr val="bg1"/>
                </a:solidFill>
              </a:rPr>
              <a:t>Cookies</a:t>
            </a:r>
            <a:endParaRPr lang="zh-CN" altLang="en-US" sz="2000" b="1" dirty="0">
              <a:solidFill>
                <a:schemeClr val="bg1"/>
              </a:solidFill>
            </a:endParaRPr>
          </a:p>
        </p:txBody>
      </p:sp>
      <p:sp>
        <p:nvSpPr>
          <p:cNvPr id="7" name="文本框 6"/>
          <p:cNvSpPr txBox="1"/>
          <p:nvPr/>
        </p:nvSpPr>
        <p:spPr>
          <a:xfrm>
            <a:off x="828795" y="1792325"/>
            <a:ext cx="1981148" cy="685782"/>
          </a:xfrm>
          <a:prstGeom prst="rect">
            <a:avLst/>
          </a:prstGeom>
          <a:noFill/>
        </p:spPr>
        <p:txBody>
          <a:bodyPr wrap="square" rtlCol="0">
            <a:spAutoFit/>
          </a:bodyPr>
          <a:lstStyle/>
          <a:p>
            <a:endParaRPr lang="zh-CN" altLang="en-US" dirty="0"/>
          </a:p>
        </p:txBody>
      </p:sp>
      <p:pic>
        <p:nvPicPr>
          <p:cNvPr id="8" name="图片 7"/>
          <p:cNvPicPr>
            <a:picLocks noChangeAspect="1"/>
          </p:cNvPicPr>
          <p:nvPr/>
        </p:nvPicPr>
        <p:blipFill>
          <a:blip r:embed="rId2"/>
          <a:stretch>
            <a:fillRect/>
          </a:stretch>
        </p:blipFill>
        <p:spPr>
          <a:xfrm>
            <a:off x="1438379" y="1258939"/>
            <a:ext cx="5029068" cy="3342857"/>
          </a:xfrm>
          <a:prstGeom prst="rect">
            <a:avLst/>
          </a:prstGeom>
        </p:spPr>
      </p:pic>
      <p:sp>
        <p:nvSpPr>
          <p:cNvPr id="9" name="文本框 8"/>
          <p:cNvSpPr txBox="1"/>
          <p:nvPr/>
        </p:nvSpPr>
        <p:spPr>
          <a:xfrm>
            <a:off x="6848437" y="1277778"/>
            <a:ext cx="3514491" cy="1200329"/>
          </a:xfrm>
          <a:prstGeom prst="rect">
            <a:avLst/>
          </a:prstGeom>
          <a:noFill/>
        </p:spPr>
        <p:txBody>
          <a:bodyPr wrap="square" rtlCol="0">
            <a:spAutoFit/>
          </a:bodyPr>
          <a:lstStyle/>
          <a:p>
            <a:pPr indent="457200"/>
            <a:r>
              <a:rPr lang="zh-CN" altLang="en-US" dirty="0">
                <a:solidFill>
                  <a:schemeClr val="bg1"/>
                </a:solidFill>
              </a:rPr>
              <a:t>要更新现有的</a:t>
            </a:r>
            <a:r>
              <a:rPr lang="en-US" altLang="zh-CN" dirty="0">
                <a:solidFill>
                  <a:schemeClr val="bg1"/>
                </a:solidFill>
              </a:rPr>
              <a:t>Cookie</a:t>
            </a:r>
            <a:r>
              <a:rPr lang="zh-CN" altLang="en-US" dirty="0">
                <a:solidFill>
                  <a:schemeClr val="bg1"/>
                </a:solidFill>
              </a:rPr>
              <a:t>，请从域列表中转到域，然后单击要编辑的</a:t>
            </a:r>
            <a:r>
              <a:rPr lang="en-US" altLang="zh-CN">
                <a:solidFill>
                  <a:schemeClr val="bg1"/>
                </a:solidFill>
              </a:rPr>
              <a:t>cookie</a:t>
            </a:r>
            <a:r>
              <a:rPr lang="zh-CN" altLang="en-US">
                <a:solidFill>
                  <a:schemeClr val="bg1"/>
                </a:solidFill>
              </a:rPr>
              <a:t>。您可以</a:t>
            </a:r>
            <a:r>
              <a:rPr lang="zh-CN" altLang="en-US" dirty="0">
                <a:solidFill>
                  <a:schemeClr val="bg1"/>
                </a:solidFill>
              </a:rPr>
              <a:t>编辑任何属性，然后点击</a:t>
            </a:r>
            <a:r>
              <a:rPr lang="en-US" altLang="zh-CN" dirty="0">
                <a:solidFill>
                  <a:schemeClr val="bg1"/>
                </a:solidFill>
              </a:rPr>
              <a:t>Save</a:t>
            </a:r>
            <a:r>
              <a:rPr lang="zh-CN" altLang="en-US" dirty="0">
                <a:solidFill>
                  <a:schemeClr val="bg1"/>
                </a:solidFill>
              </a:rPr>
              <a:t>更新。</a:t>
            </a:r>
          </a:p>
        </p:txBody>
      </p:sp>
      <p:sp>
        <p:nvSpPr>
          <p:cNvPr id="10" name="文本框 9"/>
          <p:cNvSpPr txBox="1"/>
          <p:nvPr/>
        </p:nvSpPr>
        <p:spPr>
          <a:xfrm>
            <a:off x="6924635" y="3124468"/>
            <a:ext cx="3581306" cy="1477328"/>
          </a:xfrm>
          <a:prstGeom prst="rect">
            <a:avLst/>
          </a:prstGeom>
          <a:noFill/>
        </p:spPr>
        <p:txBody>
          <a:bodyPr wrap="square" rtlCol="0">
            <a:spAutoFit/>
          </a:bodyPr>
          <a:lstStyle/>
          <a:p>
            <a:pPr indent="457200"/>
            <a:r>
              <a:rPr lang="en-US" altLang="zh-CN" dirty="0">
                <a:solidFill>
                  <a:schemeClr val="bg1"/>
                </a:solidFill>
              </a:rPr>
              <a:t>###</a:t>
            </a:r>
            <a:br>
              <a:rPr lang="en-US" altLang="zh-CN" dirty="0">
                <a:solidFill>
                  <a:schemeClr val="bg1"/>
                </a:solidFill>
              </a:rPr>
            </a:br>
            <a:r>
              <a:rPr lang="zh-CN" altLang="en-US" b="1" dirty="0">
                <a:solidFill>
                  <a:schemeClr val="bg1"/>
                </a:solidFill>
              </a:rPr>
              <a:t>通过</a:t>
            </a:r>
            <a:r>
              <a:rPr lang="en-US" altLang="zh-CN" b="1" dirty="0">
                <a:solidFill>
                  <a:schemeClr val="bg1"/>
                </a:solidFill>
              </a:rPr>
              <a:t>Set-Cookie</a:t>
            </a:r>
            <a:r>
              <a:rPr lang="zh-CN" altLang="en-US" b="1" dirty="0">
                <a:solidFill>
                  <a:schemeClr val="bg1"/>
                </a:solidFill>
              </a:rPr>
              <a:t>头添加</a:t>
            </a:r>
            <a:r>
              <a:rPr lang="en-US" altLang="zh-CN" b="1" dirty="0">
                <a:solidFill>
                  <a:schemeClr val="bg1"/>
                </a:solidFill>
              </a:rPr>
              <a:t>Cookie</a:t>
            </a:r>
            <a:endParaRPr lang="en-US" altLang="zh-CN" dirty="0">
              <a:solidFill>
                <a:schemeClr val="bg1"/>
              </a:solidFill>
            </a:endParaRPr>
          </a:p>
          <a:p>
            <a:pPr indent="457200"/>
            <a:r>
              <a:rPr lang="zh-CN" altLang="en-US">
                <a:solidFill>
                  <a:schemeClr val="bg1"/>
                </a:solidFill>
              </a:rPr>
              <a:t>您还</a:t>
            </a:r>
            <a:r>
              <a:rPr lang="zh-CN" altLang="en-US" dirty="0">
                <a:solidFill>
                  <a:schemeClr val="bg1"/>
                </a:solidFill>
              </a:rPr>
              <a:t>可以通过</a:t>
            </a:r>
            <a:r>
              <a:rPr lang="en-US" altLang="zh-CN" dirty="0">
                <a:solidFill>
                  <a:schemeClr val="bg1"/>
                </a:solidFill>
              </a:rPr>
              <a:t>Set-Cookie</a:t>
            </a:r>
            <a:r>
              <a:rPr lang="zh-CN" altLang="en-US" dirty="0">
                <a:solidFill>
                  <a:schemeClr val="bg1"/>
                </a:solidFill>
              </a:rPr>
              <a:t>标头通过响应来添加</a:t>
            </a:r>
            <a:r>
              <a:rPr lang="en-US" altLang="zh-CN" dirty="0">
                <a:solidFill>
                  <a:schemeClr val="bg1"/>
                </a:solidFill>
              </a:rPr>
              <a:t>/</a:t>
            </a:r>
            <a:r>
              <a:rPr lang="zh-CN" altLang="en-US" dirty="0">
                <a:solidFill>
                  <a:schemeClr val="bg1"/>
                </a:solidFill>
              </a:rPr>
              <a:t>编辑</a:t>
            </a:r>
            <a:r>
              <a:rPr lang="en-US" altLang="zh-CN" dirty="0">
                <a:solidFill>
                  <a:schemeClr val="bg1"/>
                </a:solidFill>
              </a:rPr>
              <a:t>Cookie </a:t>
            </a:r>
            <a:r>
              <a:rPr lang="zh-CN" altLang="en-US" dirty="0">
                <a:solidFill>
                  <a:schemeClr val="bg1"/>
                </a:solidFill>
              </a:rPr>
              <a:t>。</a:t>
            </a:r>
          </a:p>
          <a:p>
            <a:pPr indent="457200"/>
            <a:endParaRPr lang="zh-CN" altLang="en-US" dirty="0">
              <a:solidFill>
                <a:schemeClr val="bg1"/>
              </a:solidFill>
            </a:endParaRPr>
          </a:p>
        </p:txBody>
      </p:sp>
    </p:spTree>
    <p:extLst>
      <p:ext uri="{BB962C8B-B14F-4D97-AF65-F5344CB8AC3E}">
        <p14:creationId xmlns:p14="http://schemas.microsoft.com/office/powerpoint/2010/main" val="404490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2181" y="420761"/>
            <a:ext cx="8000790" cy="591006"/>
          </a:xfrm>
        </p:spPr>
        <p:txBody>
          <a:bodyPr>
            <a:normAutofit/>
          </a:bodyPr>
          <a:lstStyle/>
          <a:p>
            <a:r>
              <a:rPr lang="zh-CN" altLang="en-US" sz="3200" dirty="0">
                <a:latin typeface="+mn-ea"/>
                <a:ea typeface="+mn-ea"/>
              </a:rPr>
              <a:t>什么是</a:t>
            </a:r>
            <a:r>
              <a:rPr lang="en-US" altLang="zh-CN" sz="3200" dirty="0" err="1">
                <a:latin typeface="+mn-ea"/>
                <a:ea typeface="+mn-ea"/>
              </a:rPr>
              <a:t>postMan</a:t>
            </a:r>
            <a:r>
              <a:rPr lang="zh-CN" altLang="en-US" sz="3200" dirty="0">
                <a:latin typeface="+mn-ea"/>
                <a:ea typeface="+mn-ea"/>
              </a:rPr>
              <a:t>？它有什么 用？</a:t>
            </a:r>
          </a:p>
        </p:txBody>
      </p:sp>
      <p:sp>
        <p:nvSpPr>
          <p:cNvPr id="3" name="文本框 2"/>
          <p:cNvSpPr txBox="1"/>
          <p:nvPr/>
        </p:nvSpPr>
        <p:spPr>
          <a:xfrm>
            <a:off x="1285983" y="1141505"/>
            <a:ext cx="8305582" cy="369332"/>
          </a:xfrm>
          <a:prstGeom prst="rect">
            <a:avLst/>
          </a:prstGeom>
          <a:noFill/>
        </p:spPr>
        <p:txBody>
          <a:bodyPr wrap="square" rtlCol="0">
            <a:spAutoFit/>
          </a:bodyPr>
          <a:lstStyle/>
          <a:p>
            <a:r>
              <a:rPr lang="en-US" altLang="zh-CN" b="1" dirty="0">
                <a:latin typeface="+mn-ea"/>
                <a:ea typeface="+mn-ea"/>
              </a:rPr>
              <a:t>Postman</a:t>
            </a:r>
            <a:r>
              <a:rPr lang="zh-CN" altLang="en-US" b="1" dirty="0">
                <a:latin typeface="+mn-ea"/>
                <a:ea typeface="+mn-ea"/>
              </a:rPr>
              <a:t>是一款功能强大的网页调试与发送网页</a:t>
            </a:r>
            <a:r>
              <a:rPr lang="en-US" altLang="zh-CN" b="1" dirty="0">
                <a:latin typeface="+mn-ea"/>
                <a:ea typeface="+mn-ea"/>
              </a:rPr>
              <a:t>HTTP</a:t>
            </a:r>
            <a:r>
              <a:rPr lang="zh-CN" altLang="en-US" b="1" dirty="0">
                <a:latin typeface="+mn-ea"/>
                <a:ea typeface="+mn-ea"/>
              </a:rPr>
              <a:t>请求的</a:t>
            </a:r>
            <a:r>
              <a:rPr lang="en-US" altLang="zh-CN" b="1" dirty="0">
                <a:latin typeface="+mn-ea"/>
                <a:ea typeface="+mn-ea"/>
              </a:rPr>
              <a:t>Chrome</a:t>
            </a:r>
            <a:r>
              <a:rPr lang="zh-CN" altLang="en-US" b="1" dirty="0">
                <a:latin typeface="+mn-ea"/>
                <a:ea typeface="+mn-ea"/>
              </a:rPr>
              <a:t>插件。</a:t>
            </a:r>
            <a:endParaRPr lang="zh-CN" altLang="en-US" dirty="0">
              <a:latin typeface="+mn-ea"/>
              <a:ea typeface="+mn-ea"/>
            </a:endParaRPr>
          </a:p>
        </p:txBody>
      </p:sp>
      <p:sp>
        <p:nvSpPr>
          <p:cNvPr id="4" name="文本框 3"/>
          <p:cNvSpPr txBox="1"/>
          <p:nvPr/>
        </p:nvSpPr>
        <p:spPr>
          <a:xfrm>
            <a:off x="1285983" y="1639929"/>
            <a:ext cx="8305582" cy="1754326"/>
          </a:xfrm>
          <a:prstGeom prst="rect">
            <a:avLst/>
          </a:prstGeom>
          <a:noFill/>
        </p:spPr>
        <p:txBody>
          <a:bodyPr wrap="square" rtlCol="0">
            <a:spAutoFit/>
          </a:bodyPr>
          <a:lstStyle/>
          <a:p>
            <a:pPr indent="457200"/>
            <a:r>
              <a:rPr lang="zh-CN" altLang="en-US" dirty="0">
                <a:solidFill>
                  <a:schemeClr val="bg1"/>
                </a:solidFill>
                <a:latin typeface="+mn-ea"/>
                <a:ea typeface="+mn-ea"/>
              </a:rPr>
              <a:t>用户在开发或者调试网络程序或者是网页</a:t>
            </a:r>
            <a:r>
              <a:rPr lang="en-US" altLang="zh-CN" dirty="0">
                <a:solidFill>
                  <a:schemeClr val="bg1"/>
                </a:solidFill>
                <a:latin typeface="+mn-ea"/>
                <a:ea typeface="+mn-ea"/>
              </a:rPr>
              <a:t>B/S</a:t>
            </a:r>
            <a:r>
              <a:rPr lang="zh-CN" altLang="en-US" dirty="0">
                <a:solidFill>
                  <a:schemeClr val="bg1"/>
                </a:solidFill>
                <a:latin typeface="+mn-ea"/>
                <a:ea typeface="+mn-ea"/>
              </a:rPr>
              <a:t>模式的程序的时候是需要一些方法来跟踪网页请求的，用户可以使用一些网络的监视工具比如著名的</a:t>
            </a:r>
            <a:r>
              <a:rPr lang="en-US" altLang="zh-CN" dirty="0">
                <a:solidFill>
                  <a:schemeClr val="bg1"/>
                </a:solidFill>
                <a:latin typeface="+mn-ea"/>
                <a:ea typeface="+mn-ea"/>
              </a:rPr>
              <a:t>Firebug</a:t>
            </a:r>
            <a:r>
              <a:rPr lang="zh-CN" altLang="en-US" dirty="0">
                <a:solidFill>
                  <a:schemeClr val="bg1"/>
                </a:solidFill>
                <a:latin typeface="+mn-ea"/>
                <a:ea typeface="+mn-ea"/>
              </a:rPr>
              <a:t>等网页调试工具。今天给大家介绍的这款网页调试工具不仅可以调试简单的</a:t>
            </a:r>
            <a:r>
              <a:rPr lang="en-US" altLang="zh-CN" dirty="0" err="1">
                <a:solidFill>
                  <a:schemeClr val="bg1"/>
                </a:solidFill>
                <a:latin typeface="+mn-ea"/>
                <a:ea typeface="+mn-ea"/>
              </a:rPr>
              <a:t>css</a:t>
            </a:r>
            <a:r>
              <a:rPr lang="zh-CN" altLang="en-US" dirty="0">
                <a:solidFill>
                  <a:schemeClr val="bg1"/>
                </a:solidFill>
                <a:latin typeface="+mn-ea"/>
                <a:ea typeface="+mn-ea"/>
              </a:rPr>
              <a:t>、</a:t>
            </a:r>
            <a:r>
              <a:rPr lang="en-US" altLang="zh-CN" dirty="0">
                <a:solidFill>
                  <a:schemeClr val="bg1"/>
                </a:solidFill>
                <a:latin typeface="+mn-ea"/>
                <a:ea typeface="+mn-ea"/>
              </a:rPr>
              <a:t>html</a:t>
            </a:r>
            <a:r>
              <a:rPr lang="zh-CN" altLang="en-US" dirty="0">
                <a:solidFill>
                  <a:schemeClr val="bg1"/>
                </a:solidFill>
                <a:latin typeface="+mn-ea"/>
                <a:ea typeface="+mn-ea"/>
              </a:rPr>
              <a:t>、脚本等简单的网页基本信息，它还可以发送几乎所有类型的</a:t>
            </a:r>
            <a:r>
              <a:rPr lang="en-US" altLang="zh-CN" dirty="0">
                <a:solidFill>
                  <a:schemeClr val="bg1"/>
                </a:solidFill>
                <a:latin typeface="+mn-ea"/>
                <a:ea typeface="+mn-ea"/>
              </a:rPr>
              <a:t>HTTP</a:t>
            </a:r>
            <a:r>
              <a:rPr lang="zh-CN" altLang="en-US" dirty="0">
                <a:solidFill>
                  <a:schemeClr val="bg1"/>
                </a:solidFill>
                <a:latin typeface="+mn-ea"/>
                <a:ea typeface="+mn-ea"/>
              </a:rPr>
              <a:t>请求！</a:t>
            </a:r>
            <a:r>
              <a:rPr lang="en-US" altLang="zh-CN" b="1" dirty="0">
                <a:solidFill>
                  <a:schemeClr val="bg1"/>
                </a:solidFill>
                <a:latin typeface="+mn-ea"/>
                <a:ea typeface="+mn-ea"/>
              </a:rPr>
              <a:t>Postman</a:t>
            </a:r>
            <a:r>
              <a:rPr lang="zh-CN" altLang="en-US" dirty="0">
                <a:solidFill>
                  <a:schemeClr val="bg1"/>
                </a:solidFill>
                <a:latin typeface="+mn-ea"/>
                <a:ea typeface="+mn-ea"/>
              </a:rPr>
              <a:t>在发送网络</a:t>
            </a:r>
            <a:r>
              <a:rPr lang="en-US" altLang="zh-CN" dirty="0">
                <a:solidFill>
                  <a:schemeClr val="bg1"/>
                </a:solidFill>
                <a:latin typeface="+mn-ea"/>
                <a:ea typeface="+mn-ea"/>
              </a:rPr>
              <a:t>HTTP</a:t>
            </a:r>
            <a:r>
              <a:rPr lang="zh-CN" altLang="en-US" dirty="0">
                <a:solidFill>
                  <a:schemeClr val="bg1"/>
                </a:solidFill>
                <a:latin typeface="+mn-ea"/>
                <a:ea typeface="+mn-ea"/>
              </a:rPr>
              <a:t>请求方面可以说是</a:t>
            </a:r>
            <a:r>
              <a:rPr lang="en-US" altLang="zh-CN" dirty="0">
                <a:solidFill>
                  <a:schemeClr val="bg1"/>
                </a:solidFill>
                <a:latin typeface="+mn-ea"/>
                <a:ea typeface="+mn-ea"/>
              </a:rPr>
              <a:t>Chrome</a:t>
            </a:r>
            <a:r>
              <a:rPr lang="zh-CN" altLang="en-US" dirty="0">
                <a:solidFill>
                  <a:schemeClr val="bg1"/>
                </a:solidFill>
                <a:latin typeface="+mn-ea"/>
                <a:ea typeface="+mn-ea"/>
              </a:rPr>
              <a:t>插件类产品中的代表产品之一。</a:t>
            </a:r>
            <a:endParaRPr lang="zh-CN" altLang="en-US" dirty="0">
              <a:solidFill>
                <a:schemeClr val="bg1"/>
              </a:solidFill>
              <a:effectLst/>
              <a:latin typeface="+mn-ea"/>
              <a:ea typeface="+mn-ea"/>
            </a:endParaRPr>
          </a:p>
        </p:txBody>
      </p:sp>
      <p:sp>
        <p:nvSpPr>
          <p:cNvPr id="6" name="文本框 5"/>
          <p:cNvSpPr txBox="1"/>
          <p:nvPr/>
        </p:nvSpPr>
        <p:spPr>
          <a:xfrm>
            <a:off x="1285983" y="3240087"/>
            <a:ext cx="8305582" cy="2585323"/>
          </a:xfrm>
          <a:prstGeom prst="rect">
            <a:avLst/>
          </a:prstGeom>
          <a:noFill/>
        </p:spPr>
        <p:txBody>
          <a:bodyPr wrap="square" rtlCol="0">
            <a:spAutoFit/>
          </a:bodyPr>
          <a:lstStyle/>
          <a:p>
            <a:pPr indent="457200"/>
            <a:r>
              <a:rPr lang="zh-CN" altLang="en-US" dirty="0">
                <a:solidFill>
                  <a:schemeClr val="bg1"/>
                </a:solidFill>
                <a:latin typeface="+mn-ea"/>
                <a:ea typeface="+mn-ea"/>
              </a:rPr>
              <a:t>当开发人员需要调试一个网页是否运行正常，并不是简简单单地调试网页的</a:t>
            </a:r>
            <a:r>
              <a:rPr lang="en-US" altLang="zh-CN" dirty="0">
                <a:solidFill>
                  <a:schemeClr val="bg1"/>
                </a:solidFill>
                <a:latin typeface="+mn-ea"/>
                <a:ea typeface="+mn-ea"/>
              </a:rPr>
              <a:t>HTML</a:t>
            </a:r>
            <a:r>
              <a:rPr lang="zh-CN" altLang="en-US" dirty="0">
                <a:solidFill>
                  <a:schemeClr val="bg1"/>
                </a:solidFill>
                <a:latin typeface="+mn-ea"/>
                <a:ea typeface="+mn-ea"/>
              </a:rPr>
              <a:t>、</a:t>
            </a:r>
            <a:r>
              <a:rPr lang="en-US" altLang="zh-CN" dirty="0">
                <a:solidFill>
                  <a:schemeClr val="bg1"/>
                </a:solidFill>
                <a:latin typeface="+mn-ea"/>
                <a:ea typeface="+mn-ea"/>
              </a:rPr>
              <a:t>CSS</a:t>
            </a:r>
            <a:r>
              <a:rPr lang="zh-CN" altLang="en-US" dirty="0">
                <a:solidFill>
                  <a:schemeClr val="bg1"/>
                </a:solidFill>
                <a:latin typeface="+mn-ea"/>
                <a:ea typeface="+mn-ea"/>
              </a:rPr>
              <a:t>、脚本等信息是否运行正常，更加重要的是网页能够正确是处理各种</a:t>
            </a:r>
            <a:r>
              <a:rPr lang="en-US" altLang="zh-CN" dirty="0">
                <a:solidFill>
                  <a:schemeClr val="bg1"/>
                </a:solidFill>
                <a:latin typeface="+mn-ea"/>
                <a:ea typeface="+mn-ea"/>
              </a:rPr>
              <a:t>HTTP</a:t>
            </a:r>
            <a:r>
              <a:rPr lang="zh-CN" altLang="en-US" dirty="0">
                <a:solidFill>
                  <a:schemeClr val="bg1"/>
                </a:solidFill>
                <a:latin typeface="+mn-ea"/>
                <a:ea typeface="+mn-ea"/>
              </a:rPr>
              <a:t>请求，毕竟网页的</a:t>
            </a:r>
            <a:r>
              <a:rPr lang="en-US" altLang="zh-CN" dirty="0">
                <a:solidFill>
                  <a:schemeClr val="bg1"/>
                </a:solidFill>
                <a:latin typeface="+mn-ea"/>
                <a:ea typeface="+mn-ea"/>
              </a:rPr>
              <a:t>HTTP</a:t>
            </a:r>
            <a:r>
              <a:rPr lang="zh-CN" altLang="en-US" dirty="0">
                <a:solidFill>
                  <a:schemeClr val="bg1"/>
                </a:solidFill>
                <a:latin typeface="+mn-ea"/>
                <a:ea typeface="+mn-ea"/>
              </a:rPr>
              <a:t>请求是网站与用户之间进行交互的非常重要的一种方式，在动态网站中，用户的大部分数据都需要通过</a:t>
            </a:r>
            <a:r>
              <a:rPr lang="en-US" altLang="zh-CN" dirty="0">
                <a:solidFill>
                  <a:schemeClr val="bg1"/>
                </a:solidFill>
                <a:latin typeface="+mn-ea"/>
                <a:ea typeface="+mn-ea"/>
              </a:rPr>
              <a:t>HTTP</a:t>
            </a:r>
            <a:r>
              <a:rPr lang="zh-CN" altLang="en-US" dirty="0">
                <a:solidFill>
                  <a:schemeClr val="bg1"/>
                </a:solidFill>
                <a:latin typeface="+mn-ea"/>
                <a:ea typeface="+mn-ea"/>
              </a:rPr>
              <a:t>请求来与服务器进行交互。</a:t>
            </a:r>
          </a:p>
          <a:p>
            <a:pPr indent="457200"/>
            <a:r>
              <a:rPr lang="en-US" altLang="zh-CN" dirty="0">
                <a:solidFill>
                  <a:schemeClr val="bg1"/>
                </a:solidFill>
                <a:latin typeface="+mn-ea"/>
                <a:ea typeface="+mn-ea"/>
              </a:rPr>
              <a:t>Postman</a:t>
            </a:r>
            <a:r>
              <a:rPr lang="zh-CN" altLang="en-US" dirty="0">
                <a:solidFill>
                  <a:schemeClr val="bg1"/>
                </a:solidFill>
                <a:latin typeface="+mn-ea"/>
                <a:ea typeface="+mn-ea"/>
              </a:rPr>
              <a:t>插件就充当着这种交互方式的“桥梁”，它可以利用</a:t>
            </a:r>
            <a:r>
              <a:rPr lang="en-US" altLang="zh-CN" dirty="0">
                <a:solidFill>
                  <a:schemeClr val="bg1"/>
                </a:solidFill>
                <a:latin typeface="+mn-ea"/>
                <a:ea typeface="+mn-ea"/>
                <a:hlinkClick r:id="rId2"/>
              </a:rPr>
              <a:t>Chrome</a:t>
            </a:r>
            <a:r>
              <a:rPr lang="zh-CN" altLang="en-US" dirty="0">
                <a:solidFill>
                  <a:schemeClr val="bg1"/>
                </a:solidFill>
                <a:latin typeface="+mn-ea"/>
                <a:ea typeface="+mn-ea"/>
                <a:hlinkClick r:id="rId2"/>
              </a:rPr>
              <a:t>插件</a:t>
            </a:r>
            <a:r>
              <a:rPr lang="zh-CN" altLang="en-US" dirty="0">
                <a:solidFill>
                  <a:schemeClr val="bg1"/>
                </a:solidFill>
                <a:latin typeface="+mn-ea"/>
                <a:ea typeface="+mn-ea"/>
              </a:rPr>
              <a:t>的形式把各种模拟用户</a:t>
            </a:r>
            <a:r>
              <a:rPr lang="en-US" altLang="zh-CN" dirty="0">
                <a:solidFill>
                  <a:schemeClr val="bg1"/>
                </a:solidFill>
                <a:latin typeface="+mn-ea"/>
                <a:ea typeface="+mn-ea"/>
              </a:rPr>
              <a:t>HTTP</a:t>
            </a:r>
            <a:r>
              <a:rPr lang="zh-CN" altLang="en-US" dirty="0">
                <a:solidFill>
                  <a:schemeClr val="bg1"/>
                </a:solidFill>
                <a:latin typeface="+mn-ea"/>
                <a:ea typeface="+mn-ea"/>
              </a:rPr>
              <a:t>请求的数据发送到服务器，以便开发人员能够及时地作出正确的响应，或者是对产品发布之前的错误信息提前处理，进而保证产品上线之后的稳定性和安全性。</a:t>
            </a:r>
            <a:endParaRPr lang="zh-CN" altLang="en-US" dirty="0">
              <a:solidFill>
                <a:schemeClr val="bg1"/>
              </a:solidFill>
              <a:effectLst/>
              <a:latin typeface="+mn-ea"/>
              <a:ea typeface="+mn-ea"/>
            </a:endParaRPr>
          </a:p>
        </p:txBody>
      </p:sp>
    </p:spTree>
    <p:extLst>
      <p:ext uri="{BB962C8B-B14F-4D97-AF65-F5344CB8AC3E}">
        <p14:creationId xmlns:p14="http://schemas.microsoft.com/office/powerpoint/2010/main" val="333345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8437" y="10476"/>
            <a:ext cx="3952913"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Autofit/>
          </a:bodyPr>
          <a:lstStyle/>
          <a:p>
            <a:r>
              <a:rPr lang="en-US" altLang="zh-CN" sz="2000" dirty="0"/>
              <a:t>Generate code snippets</a:t>
            </a:r>
            <a:endParaRPr lang="en-US" altLang="zh-CN" sz="2000" b="0" dirty="0"/>
          </a:p>
        </p:txBody>
      </p:sp>
      <p:sp>
        <p:nvSpPr>
          <p:cNvPr id="3" name="文本框 2"/>
          <p:cNvSpPr txBox="1"/>
          <p:nvPr/>
        </p:nvSpPr>
        <p:spPr>
          <a:xfrm>
            <a:off x="762109" y="649355"/>
            <a:ext cx="7153100" cy="584775"/>
          </a:xfrm>
          <a:prstGeom prst="rect">
            <a:avLst/>
          </a:prstGeom>
          <a:noFill/>
        </p:spPr>
        <p:txBody>
          <a:bodyPr wrap="square" rtlCol="0">
            <a:spAutoFit/>
          </a:bodyPr>
          <a:lstStyle/>
          <a:p>
            <a:r>
              <a:rPr lang="en-US" altLang="zh-CN" sz="3200" b="1" dirty="0">
                <a:solidFill>
                  <a:schemeClr val="bg1"/>
                </a:solidFill>
              </a:rPr>
              <a:t>Generate code snippets(</a:t>
            </a:r>
            <a:r>
              <a:rPr lang="zh-CN" altLang="en-US" sz="3200" b="1" dirty="0">
                <a:solidFill>
                  <a:schemeClr val="bg1"/>
                </a:solidFill>
              </a:rPr>
              <a:t>生成代码</a:t>
            </a:r>
            <a:r>
              <a:rPr lang="en-US" altLang="zh-CN" sz="3200" b="1" dirty="0">
                <a:solidFill>
                  <a:schemeClr val="bg1"/>
                </a:solidFill>
              </a:rPr>
              <a:t>)</a:t>
            </a:r>
          </a:p>
        </p:txBody>
      </p:sp>
      <p:sp>
        <p:nvSpPr>
          <p:cNvPr id="4" name="文本框 3"/>
          <p:cNvSpPr txBox="1"/>
          <p:nvPr/>
        </p:nvSpPr>
        <p:spPr>
          <a:xfrm>
            <a:off x="1181198" y="1716127"/>
            <a:ext cx="8762770" cy="1200329"/>
          </a:xfrm>
          <a:prstGeom prst="rect">
            <a:avLst/>
          </a:prstGeom>
          <a:noFill/>
        </p:spPr>
        <p:txBody>
          <a:bodyPr wrap="square" rtlCol="0">
            <a:spAutoFit/>
          </a:bodyPr>
          <a:lstStyle/>
          <a:p>
            <a:pPr indent="457200"/>
            <a:r>
              <a:rPr lang="zh-CN" altLang="en-US">
                <a:solidFill>
                  <a:schemeClr val="bg1"/>
                </a:solidFill>
              </a:rPr>
              <a:t>一旦您确定并将您的</a:t>
            </a:r>
            <a:r>
              <a:rPr lang="zh-CN" altLang="en-US" dirty="0">
                <a:solidFill>
                  <a:schemeClr val="bg1"/>
                </a:solidFill>
              </a:rPr>
              <a:t>请求保存在</a:t>
            </a:r>
            <a:r>
              <a:rPr lang="en-US" altLang="zh-CN" dirty="0">
                <a:solidFill>
                  <a:schemeClr val="bg1"/>
                </a:solidFill>
              </a:rPr>
              <a:t>Postman</a:t>
            </a:r>
            <a:r>
              <a:rPr lang="zh-CN" altLang="en-US">
                <a:solidFill>
                  <a:schemeClr val="bg1"/>
                </a:solidFill>
              </a:rPr>
              <a:t>中，您可能希望从您自己</a:t>
            </a:r>
            <a:r>
              <a:rPr lang="zh-CN" altLang="en-US" dirty="0">
                <a:solidFill>
                  <a:schemeClr val="bg1"/>
                </a:solidFill>
              </a:rPr>
              <a:t>的应用程序发出相同的请求。</a:t>
            </a:r>
            <a:r>
              <a:rPr lang="en-US" altLang="zh-CN" dirty="0" err="1">
                <a:solidFill>
                  <a:schemeClr val="bg1"/>
                </a:solidFill>
              </a:rPr>
              <a:t>PostMan</a:t>
            </a:r>
            <a:r>
              <a:rPr lang="zh-CN" altLang="en-US">
                <a:solidFill>
                  <a:schemeClr val="bg1"/>
                </a:solidFill>
              </a:rPr>
              <a:t>可以让您以</a:t>
            </a:r>
            <a:r>
              <a:rPr lang="zh-CN" altLang="en-US" dirty="0">
                <a:solidFill>
                  <a:schemeClr val="bg1"/>
                </a:solidFill>
              </a:rPr>
              <a:t>各种语言和框架生成代码段，</a:t>
            </a:r>
            <a:r>
              <a:rPr lang="zh-CN" altLang="en-US">
                <a:solidFill>
                  <a:schemeClr val="bg1"/>
                </a:solidFill>
              </a:rPr>
              <a:t>从而帮助您执行</a:t>
            </a:r>
            <a:r>
              <a:rPr lang="zh-CN" altLang="en-US" dirty="0">
                <a:solidFill>
                  <a:schemeClr val="bg1"/>
                </a:solidFill>
              </a:rPr>
              <a:t>此</a:t>
            </a:r>
            <a:r>
              <a:rPr lang="zh-CN" altLang="en-US">
                <a:solidFill>
                  <a:schemeClr val="bg1"/>
                </a:solidFill>
              </a:rPr>
              <a:t>操作。您需要</a:t>
            </a:r>
            <a:r>
              <a:rPr lang="zh-CN" altLang="en-US" dirty="0">
                <a:solidFill>
                  <a:schemeClr val="bg1"/>
                </a:solidFill>
              </a:rPr>
              <a:t>点击 蓝色</a:t>
            </a:r>
            <a:r>
              <a:rPr lang="zh-CN" altLang="en-US" b="1" dirty="0">
                <a:solidFill>
                  <a:schemeClr val="bg1"/>
                </a:solidFill>
              </a:rPr>
              <a:t>发送</a:t>
            </a:r>
            <a:r>
              <a:rPr lang="zh-CN" altLang="en-US" dirty="0">
                <a:solidFill>
                  <a:schemeClr val="bg1"/>
                </a:solidFill>
              </a:rPr>
              <a:t>按钮下的</a:t>
            </a:r>
            <a:r>
              <a:rPr lang="zh-CN" altLang="en-US" b="1" dirty="0">
                <a:solidFill>
                  <a:schemeClr val="bg1"/>
                </a:solidFill>
              </a:rPr>
              <a:t> 代码</a:t>
            </a:r>
            <a:r>
              <a:rPr lang="zh-CN" altLang="en-US" dirty="0">
                <a:solidFill>
                  <a:schemeClr val="bg1"/>
                </a:solidFill>
              </a:rPr>
              <a:t>链接打开</a:t>
            </a:r>
            <a:r>
              <a:rPr lang="en-US" altLang="zh-CN" b="1" dirty="0">
                <a:solidFill>
                  <a:schemeClr val="bg1"/>
                </a:solidFill>
              </a:rPr>
              <a:t>GENERATE CODE SNIPPETS</a:t>
            </a:r>
            <a:r>
              <a:rPr lang="zh-CN" altLang="en-US" dirty="0">
                <a:solidFill>
                  <a:schemeClr val="bg1"/>
                </a:solidFill>
              </a:rPr>
              <a:t>模式。</a:t>
            </a:r>
          </a:p>
        </p:txBody>
      </p:sp>
      <p:pic>
        <p:nvPicPr>
          <p:cNvPr id="6" name="图片 5"/>
          <p:cNvPicPr>
            <a:picLocks noChangeAspect="1"/>
          </p:cNvPicPr>
          <p:nvPr/>
        </p:nvPicPr>
        <p:blipFill>
          <a:blip r:embed="rId2"/>
          <a:stretch>
            <a:fillRect/>
          </a:stretch>
        </p:blipFill>
        <p:spPr>
          <a:xfrm>
            <a:off x="1657077" y="3240087"/>
            <a:ext cx="7811012" cy="2418995"/>
          </a:xfrm>
          <a:prstGeom prst="rect">
            <a:avLst/>
          </a:prstGeom>
        </p:spPr>
      </p:pic>
    </p:spTree>
    <p:extLst>
      <p:ext uri="{BB962C8B-B14F-4D97-AF65-F5344CB8AC3E}">
        <p14:creationId xmlns:p14="http://schemas.microsoft.com/office/powerpoint/2010/main" val="3824086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8437" y="10476"/>
            <a:ext cx="3952913"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t>Generate code snippets</a:t>
            </a:r>
            <a:endParaRPr lang="zh-CN" altLang="en-US" sz="2000" dirty="0">
              <a:solidFill>
                <a:schemeClr val="bg1"/>
              </a:solidFill>
            </a:endParaRPr>
          </a:p>
        </p:txBody>
      </p:sp>
      <p:sp>
        <p:nvSpPr>
          <p:cNvPr id="3" name="文本框 2"/>
          <p:cNvSpPr txBox="1"/>
          <p:nvPr/>
        </p:nvSpPr>
        <p:spPr>
          <a:xfrm>
            <a:off x="1285983" y="801751"/>
            <a:ext cx="1676356" cy="400110"/>
          </a:xfrm>
          <a:prstGeom prst="rect">
            <a:avLst/>
          </a:prstGeom>
          <a:noFill/>
        </p:spPr>
        <p:txBody>
          <a:bodyPr wrap="square" rtlCol="0">
            <a:spAutoFit/>
          </a:bodyPr>
          <a:lstStyle/>
          <a:p>
            <a:r>
              <a:rPr lang="zh-CN" altLang="en-US" sz="2000" b="1" dirty="0">
                <a:solidFill>
                  <a:schemeClr val="bg1"/>
                </a:solidFill>
              </a:rPr>
              <a:t>选择语言</a:t>
            </a:r>
          </a:p>
        </p:txBody>
      </p:sp>
      <p:pic>
        <p:nvPicPr>
          <p:cNvPr id="5" name="图片 4"/>
          <p:cNvPicPr>
            <a:picLocks noChangeAspect="1"/>
          </p:cNvPicPr>
          <p:nvPr/>
        </p:nvPicPr>
        <p:blipFill>
          <a:blip r:embed="rId2"/>
          <a:stretch>
            <a:fillRect/>
          </a:stretch>
        </p:blipFill>
        <p:spPr>
          <a:xfrm>
            <a:off x="1305055" y="1639929"/>
            <a:ext cx="5051692" cy="4157406"/>
          </a:xfrm>
          <a:prstGeom prst="rect">
            <a:avLst/>
          </a:prstGeom>
        </p:spPr>
      </p:pic>
      <p:sp>
        <p:nvSpPr>
          <p:cNvPr id="6" name="文本框 5"/>
          <p:cNvSpPr txBox="1"/>
          <p:nvPr/>
        </p:nvSpPr>
        <p:spPr>
          <a:xfrm>
            <a:off x="1514577" y="1201861"/>
            <a:ext cx="11291507" cy="276999"/>
          </a:xfrm>
          <a:prstGeom prst="rect">
            <a:avLst/>
          </a:prstGeom>
          <a:noFill/>
        </p:spPr>
        <p:txBody>
          <a:bodyPr wrap="square" rtlCol="0">
            <a:spAutoFit/>
          </a:bodyPr>
          <a:lstStyle/>
          <a:p>
            <a:r>
              <a:rPr lang="zh-CN" altLang="en-US" sz="1200" dirty="0">
                <a:solidFill>
                  <a:schemeClr val="bg1"/>
                </a:solidFill>
              </a:rPr>
              <a:t>使用下拉菜单选择语言 </a:t>
            </a:r>
            <a:r>
              <a:rPr lang="en-US" altLang="zh-CN" sz="1200" dirty="0">
                <a:solidFill>
                  <a:schemeClr val="bg1"/>
                </a:solidFill>
              </a:rPr>
              <a:t>- </a:t>
            </a:r>
            <a:r>
              <a:rPr lang="zh-CN" altLang="en-US" sz="1200" dirty="0">
                <a:solidFill>
                  <a:schemeClr val="bg1"/>
                </a:solidFill>
              </a:rPr>
              <a:t>某些语言有多个选项。这</a:t>
            </a:r>
            <a:r>
              <a:rPr lang="zh-CN" altLang="en-US" sz="1200">
                <a:solidFill>
                  <a:schemeClr val="bg1"/>
                </a:solidFill>
              </a:rPr>
              <a:t>可以让您选择</a:t>
            </a:r>
            <a:r>
              <a:rPr lang="zh-CN" altLang="en-US" sz="1200" dirty="0">
                <a:solidFill>
                  <a:schemeClr val="bg1"/>
                </a:solidFill>
              </a:rPr>
              <a:t>不同的框架来提出请求。</a:t>
            </a:r>
          </a:p>
        </p:txBody>
      </p:sp>
      <p:graphicFrame>
        <p:nvGraphicFramePr>
          <p:cNvPr id="8" name="表格 7"/>
          <p:cNvGraphicFramePr>
            <a:graphicFrameLocks noGrp="1"/>
          </p:cNvGraphicFramePr>
          <p:nvPr>
            <p:extLst>
              <p:ext uri="{D42A27DB-BD31-4B8C-83A1-F6EECF244321}">
                <p14:modId xmlns:p14="http://schemas.microsoft.com/office/powerpoint/2010/main" val="652375369"/>
              </p:ext>
            </p:extLst>
          </p:nvPr>
        </p:nvGraphicFramePr>
        <p:xfrm>
          <a:off x="6867427" y="2038854"/>
          <a:ext cx="3181326" cy="3736950"/>
        </p:xfrm>
        <a:graphic>
          <a:graphicData uri="http://schemas.openxmlformats.org/drawingml/2006/table">
            <a:tbl>
              <a:tblPr/>
              <a:tblGrid>
                <a:gridCol w="1590663">
                  <a:extLst>
                    <a:ext uri="{9D8B030D-6E8A-4147-A177-3AD203B41FA5}">
                      <a16:colId xmlns:a16="http://schemas.microsoft.com/office/drawing/2014/main" val="2058765157"/>
                    </a:ext>
                  </a:extLst>
                </a:gridCol>
                <a:gridCol w="1590663">
                  <a:extLst>
                    <a:ext uri="{9D8B030D-6E8A-4147-A177-3AD203B41FA5}">
                      <a16:colId xmlns:a16="http://schemas.microsoft.com/office/drawing/2014/main" val="3468454886"/>
                    </a:ext>
                  </a:extLst>
                </a:gridCol>
              </a:tblGrid>
              <a:tr h="71739">
                <a:tc>
                  <a:txBody>
                    <a:bodyPr/>
                    <a:lstStyle/>
                    <a:p>
                      <a:pPr algn="l"/>
                      <a:r>
                        <a:rPr lang="en-US" sz="700" b="1">
                          <a:effectLst/>
                        </a:rPr>
                        <a:t>Language</a:t>
                      </a:r>
                      <a:endParaRPr lang="en-US" sz="700">
                        <a:effectLst/>
                      </a:endParaRPr>
                    </a:p>
                  </a:txBody>
                  <a:tcPr marL="42798" marR="42798" marT="21399" marB="21399" anchor="ctr">
                    <a:lnL>
                      <a:noFill/>
                    </a:lnL>
                    <a:lnR>
                      <a:noFill/>
                    </a:lnR>
                    <a:lnT>
                      <a:noFill/>
                    </a:lnT>
                    <a:lnB>
                      <a:noFill/>
                    </a:lnB>
                    <a:solidFill>
                      <a:srgbClr val="FFFFFF"/>
                    </a:solidFill>
                  </a:tcPr>
                </a:tc>
                <a:tc>
                  <a:txBody>
                    <a:bodyPr/>
                    <a:lstStyle/>
                    <a:p>
                      <a:pPr algn="l"/>
                      <a:r>
                        <a:rPr lang="en-US" sz="700" b="1">
                          <a:effectLst/>
                        </a:rPr>
                        <a:t>Framework</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1293110983"/>
                  </a:ext>
                </a:extLst>
              </a:tr>
              <a:tr h="71739">
                <a:tc>
                  <a:txBody>
                    <a:bodyPr/>
                    <a:lstStyle/>
                    <a:p>
                      <a:r>
                        <a:rPr lang="en-US" sz="700">
                          <a:effectLst/>
                        </a:rPr>
                        <a:t>HTTP</a:t>
                      </a:r>
                    </a:p>
                  </a:txBody>
                  <a:tcPr marL="42798" marR="42798" marT="21399" marB="21399" anchor="ctr">
                    <a:lnL>
                      <a:noFill/>
                    </a:lnL>
                    <a:lnR>
                      <a:noFill/>
                    </a:lnR>
                    <a:lnT>
                      <a:noFill/>
                    </a:lnT>
                    <a:lnB>
                      <a:noFill/>
                    </a:lnB>
                    <a:solidFill>
                      <a:srgbClr val="FFFFFF"/>
                    </a:solidFill>
                  </a:tcPr>
                </a:tc>
                <a:tc>
                  <a:txBody>
                    <a:bodyPr/>
                    <a:lstStyle/>
                    <a:p>
                      <a:r>
                        <a:rPr lang="en-US" sz="700">
                          <a:effectLst/>
                        </a:rPr>
                        <a:t>None (Raw HTTP request)</a:t>
                      </a: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1404087441"/>
                  </a:ext>
                </a:extLst>
              </a:tr>
              <a:tr h="71739">
                <a:tc>
                  <a:txBody>
                    <a:bodyPr/>
                    <a:lstStyle/>
                    <a:p>
                      <a:r>
                        <a:rPr lang="en-US" sz="700">
                          <a:effectLst/>
                        </a:rPr>
                        <a:t>C</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3"/>
                        </a:rPr>
                        <a:t>LibCurl</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1454259979"/>
                  </a:ext>
                </a:extLst>
              </a:tr>
              <a:tr h="71739">
                <a:tc>
                  <a:txBody>
                    <a:bodyPr/>
                    <a:lstStyle/>
                    <a:p>
                      <a:r>
                        <a:rPr lang="en-US" sz="700">
                          <a:effectLst/>
                        </a:rPr>
                        <a:t>cURL</a:t>
                      </a:r>
                    </a:p>
                  </a:txBody>
                  <a:tcPr marL="42798" marR="42798" marT="21399" marB="21399" anchor="ctr">
                    <a:lnL>
                      <a:noFill/>
                    </a:lnL>
                    <a:lnR>
                      <a:noFill/>
                    </a:lnR>
                    <a:lnT>
                      <a:noFill/>
                    </a:lnT>
                    <a:lnB>
                      <a:noFill/>
                    </a:lnB>
                    <a:solidFill>
                      <a:srgbClr val="FFFFFF"/>
                    </a:solidFill>
                  </a:tcPr>
                </a:tc>
                <a:tc>
                  <a:txBody>
                    <a:bodyPr/>
                    <a:lstStyle/>
                    <a:p>
                      <a:r>
                        <a:rPr lang="en-US" sz="700">
                          <a:effectLst/>
                        </a:rPr>
                        <a:t>None (Raw </a:t>
                      </a:r>
                      <a:r>
                        <a:rPr lang="en-US" sz="700" u="sng">
                          <a:solidFill>
                            <a:srgbClr val="F26B3A"/>
                          </a:solidFill>
                          <a:effectLst/>
                          <a:hlinkClick r:id="rId4"/>
                        </a:rPr>
                        <a:t>cURL</a:t>
                      </a:r>
                      <a:r>
                        <a:rPr lang="en-US" sz="700">
                          <a:effectLst/>
                        </a:rPr>
                        <a:t> command)</a:t>
                      </a: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1622617012"/>
                  </a:ext>
                </a:extLst>
              </a:tr>
              <a:tr h="71739">
                <a:tc>
                  <a:txBody>
                    <a:bodyPr/>
                    <a:lstStyle/>
                    <a:p>
                      <a:r>
                        <a:rPr lang="en-US" sz="700">
                          <a:effectLst/>
                        </a:rPr>
                        <a:t>C#</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5"/>
                        </a:rPr>
                        <a:t>RestSharp</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3952398386"/>
                  </a:ext>
                </a:extLst>
              </a:tr>
              <a:tr h="71739">
                <a:tc>
                  <a:txBody>
                    <a:bodyPr/>
                    <a:lstStyle/>
                    <a:p>
                      <a:r>
                        <a:rPr lang="en-US" sz="700">
                          <a:effectLst/>
                        </a:rPr>
                        <a:t>Go</a:t>
                      </a:r>
                    </a:p>
                  </a:txBody>
                  <a:tcPr marL="42798" marR="42798" marT="21399" marB="21399" anchor="ctr">
                    <a:lnL>
                      <a:noFill/>
                    </a:lnL>
                    <a:lnR>
                      <a:noFill/>
                    </a:lnR>
                    <a:lnT>
                      <a:noFill/>
                    </a:lnT>
                    <a:lnB>
                      <a:noFill/>
                    </a:lnB>
                    <a:solidFill>
                      <a:srgbClr val="FFFFFF"/>
                    </a:solidFill>
                  </a:tcPr>
                </a:tc>
                <a:tc>
                  <a:txBody>
                    <a:bodyPr/>
                    <a:lstStyle/>
                    <a:p>
                      <a:r>
                        <a:rPr lang="en-US" sz="700" dirty="0">
                          <a:effectLst/>
                        </a:rPr>
                        <a:t>Built-in </a:t>
                      </a:r>
                      <a:r>
                        <a:rPr lang="en-US" sz="700" u="sng" dirty="0">
                          <a:solidFill>
                            <a:srgbClr val="F26B3A"/>
                          </a:solidFill>
                          <a:effectLst/>
                          <a:hlinkClick r:id="rId6"/>
                        </a:rPr>
                        <a:t>http package</a:t>
                      </a:r>
                      <a:endParaRPr lang="en-US" sz="700" dirty="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4262175089"/>
                  </a:ext>
                </a:extLst>
              </a:tr>
              <a:tr h="71739">
                <a:tc>
                  <a:txBody>
                    <a:bodyPr/>
                    <a:lstStyle/>
                    <a:p>
                      <a:r>
                        <a:rPr lang="en-US" sz="700" dirty="0">
                          <a:effectLst/>
                        </a:rPr>
                        <a:t>Java</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7"/>
                        </a:rPr>
                        <a:t>OkHttp</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1825071072"/>
                  </a:ext>
                </a:extLst>
              </a:tr>
              <a:tr h="71739">
                <a:tc>
                  <a:txBody>
                    <a:bodyPr/>
                    <a:lstStyle/>
                    <a:p>
                      <a:r>
                        <a:rPr lang="en-US" sz="700">
                          <a:effectLst/>
                        </a:rPr>
                        <a:t>Java</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8"/>
                        </a:rPr>
                        <a:t>Unirest</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925941582"/>
                  </a:ext>
                </a:extLst>
              </a:tr>
              <a:tr h="71739">
                <a:tc>
                  <a:txBody>
                    <a:bodyPr/>
                    <a:lstStyle/>
                    <a:p>
                      <a:r>
                        <a:rPr lang="en-US" sz="700">
                          <a:effectLst/>
                        </a:rPr>
                        <a:t>JavaScript</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9"/>
                        </a:rPr>
                        <a:t>jQuery AJAX</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1223813363"/>
                  </a:ext>
                </a:extLst>
              </a:tr>
              <a:tr h="71739">
                <a:tc>
                  <a:txBody>
                    <a:bodyPr/>
                    <a:lstStyle/>
                    <a:p>
                      <a:r>
                        <a:rPr lang="en-US" sz="700">
                          <a:effectLst/>
                        </a:rPr>
                        <a:t>JavaScript</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10"/>
                        </a:rPr>
                        <a:t>XHR</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2203070798"/>
                  </a:ext>
                </a:extLst>
              </a:tr>
              <a:tr h="71739">
                <a:tc>
                  <a:txBody>
                    <a:bodyPr/>
                    <a:lstStyle/>
                    <a:p>
                      <a:r>
                        <a:rPr lang="en-US" sz="700">
                          <a:effectLst/>
                        </a:rPr>
                        <a:t>NodeJS</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11"/>
                        </a:rPr>
                        <a:t>http</a:t>
                      </a:r>
                      <a:r>
                        <a:rPr lang="en-US" sz="700">
                          <a:effectLst/>
                        </a:rPr>
                        <a:t> module</a:t>
                      </a: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1604007613"/>
                  </a:ext>
                </a:extLst>
              </a:tr>
              <a:tr h="71739">
                <a:tc>
                  <a:txBody>
                    <a:bodyPr/>
                    <a:lstStyle/>
                    <a:p>
                      <a:r>
                        <a:rPr lang="en-US" sz="700">
                          <a:effectLst/>
                        </a:rPr>
                        <a:t>NodeJS</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12"/>
                        </a:rPr>
                        <a:t>Request</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3942882443"/>
                  </a:ext>
                </a:extLst>
              </a:tr>
              <a:tr h="71739">
                <a:tc>
                  <a:txBody>
                    <a:bodyPr/>
                    <a:lstStyle/>
                    <a:p>
                      <a:r>
                        <a:rPr lang="en-US" sz="700" dirty="0">
                          <a:effectLst/>
                        </a:rPr>
                        <a:t>NodeJS</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13"/>
                        </a:rPr>
                        <a:t>Unirest</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3344423973"/>
                  </a:ext>
                </a:extLst>
              </a:tr>
              <a:tr h="71739">
                <a:tc>
                  <a:txBody>
                    <a:bodyPr/>
                    <a:lstStyle/>
                    <a:p>
                      <a:r>
                        <a:rPr lang="en-US" sz="700">
                          <a:effectLst/>
                        </a:rPr>
                        <a:t>Objective-C</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14"/>
                        </a:rPr>
                        <a:t>NSURLSession</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3238090190"/>
                  </a:ext>
                </a:extLst>
              </a:tr>
              <a:tr h="71739">
                <a:tc>
                  <a:txBody>
                    <a:bodyPr/>
                    <a:lstStyle/>
                    <a:p>
                      <a:r>
                        <a:rPr lang="en-US" sz="700">
                          <a:effectLst/>
                        </a:rPr>
                        <a:t>OCaml</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15"/>
                        </a:rPr>
                        <a:t>Cohttp</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1099570436"/>
                  </a:ext>
                </a:extLst>
              </a:tr>
              <a:tr h="71739">
                <a:tc>
                  <a:txBody>
                    <a:bodyPr/>
                    <a:lstStyle/>
                    <a:p>
                      <a:r>
                        <a:rPr lang="en-US" sz="700">
                          <a:effectLst/>
                        </a:rPr>
                        <a:t>PHP</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16"/>
                        </a:rPr>
                        <a:t>HttpRequest</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3851626473"/>
                  </a:ext>
                </a:extLst>
              </a:tr>
              <a:tr h="71739">
                <a:tc>
                  <a:txBody>
                    <a:bodyPr/>
                    <a:lstStyle/>
                    <a:p>
                      <a:r>
                        <a:rPr lang="en-US" sz="700" dirty="0">
                          <a:effectLst/>
                        </a:rPr>
                        <a:t>PHP</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17"/>
                        </a:rPr>
                        <a:t>pecl_http</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998162606"/>
                  </a:ext>
                </a:extLst>
              </a:tr>
              <a:tr h="71739">
                <a:tc>
                  <a:txBody>
                    <a:bodyPr/>
                    <a:lstStyle/>
                    <a:p>
                      <a:r>
                        <a:rPr lang="en-US" sz="700">
                          <a:effectLst/>
                        </a:rPr>
                        <a:t>PHP</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18"/>
                        </a:rPr>
                        <a:t>curl</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204816752"/>
                  </a:ext>
                </a:extLst>
              </a:tr>
              <a:tr h="71739">
                <a:tc>
                  <a:txBody>
                    <a:bodyPr/>
                    <a:lstStyle/>
                    <a:p>
                      <a:r>
                        <a:rPr lang="en-US" sz="700">
                          <a:effectLst/>
                        </a:rPr>
                        <a:t>Python</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19"/>
                        </a:rPr>
                        <a:t>http.client</a:t>
                      </a:r>
                      <a:r>
                        <a:rPr lang="en-US" sz="700">
                          <a:effectLst/>
                        </a:rPr>
                        <a:t> (Python 3)</a:t>
                      </a: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2348493105"/>
                  </a:ext>
                </a:extLst>
              </a:tr>
              <a:tr h="71739">
                <a:tc>
                  <a:txBody>
                    <a:bodyPr/>
                    <a:lstStyle/>
                    <a:p>
                      <a:r>
                        <a:rPr lang="en-US" sz="700">
                          <a:effectLst/>
                        </a:rPr>
                        <a:t>Python</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20"/>
                        </a:rPr>
                        <a:t>Requests</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1344081113"/>
                  </a:ext>
                </a:extLst>
              </a:tr>
              <a:tr h="71739">
                <a:tc>
                  <a:txBody>
                    <a:bodyPr/>
                    <a:lstStyle/>
                    <a:p>
                      <a:r>
                        <a:rPr lang="en-US" sz="700">
                          <a:effectLst/>
                        </a:rPr>
                        <a:t>Ruby</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21"/>
                        </a:rPr>
                        <a:t>NET::Http</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247413497"/>
                  </a:ext>
                </a:extLst>
              </a:tr>
              <a:tr h="71739">
                <a:tc>
                  <a:txBody>
                    <a:bodyPr/>
                    <a:lstStyle/>
                    <a:p>
                      <a:r>
                        <a:rPr lang="en-US" sz="700">
                          <a:effectLst/>
                        </a:rPr>
                        <a:t>Shell</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22"/>
                        </a:rPr>
                        <a:t>wget</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2258188258"/>
                  </a:ext>
                </a:extLst>
              </a:tr>
              <a:tr h="71739">
                <a:tc>
                  <a:txBody>
                    <a:bodyPr/>
                    <a:lstStyle/>
                    <a:p>
                      <a:r>
                        <a:rPr lang="en-US" sz="700">
                          <a:effectLst/>
                        </a:rPr>
                        <a:t>Shell</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23"/>
                        </a:rPr>
                        <a:t>HTTPie</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2015569111"/>
                  </a:ext>
                </a:extLst>
              </a:tr>
              <a:tr h="71739">
                <a:tc>
                  <a:txBody>
                    <a:bodyPr/>
                    <a:lstStyle/>
                    <a:p>
                      <a:r>
                        <a:rPr lang="en-US" sz="700">
                          <a:effectLst/>
                        </a:rPr>
                        <a:t>Shell</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4"/>
                        </a:rPr>
                        <a:t>cURL</a:t>
                      </a:r>
                      <a:endParaRPr lang="en-US" sz="70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1274080594"/>
                  </a:ext>
                </a:extLst>
              </a:tr>
              <a:tr h="71739">
                <a:tc>
                  <a:txBody>
                    <a:bodyPr/>
                    <a:lstStyle/>
                    <a:p>
                      <a:r>
                        <a:rPr lang="en-US" sz="700">
                          <a:effectLst/>
                        </a:rPr>
                        <a:t>Swift</a:t>
                      </a:r>
                    </a:p>
                  </a:txBody>
                  <a:tcPr marL="42798" marR="42798" marT="21399" marB="21399" anchor="ctr">
                    <a:lnL>
                      <a:noFill/>
                    </a:lnL>
                    <a:lnR>
                      <a:noFill/>
                    </a:lnR>
                    <a:lnT>
                      <a:noFill/>
                    </a:lnT>
                    <a:lnB>
                      <a:noFill/>
                    </a:lnB>
                    <a:solidFill>
                      <a:srgbClr val="FFFFFF"/>
                    </a:solidFill>
                  </a:tcPr>
                </a:tc>
                <a:tc>
                  <a:txBody>
                    <a:bodyPr/>
                    <a:lstStyle/>
                    <a:p>
                      <a:r>
                        <a:rPr lang="en-US" sz="700" dirty="0">
                          <a:effectLst/>
                        </a:rPr>
                        <a:t>Built-in </a:t>
                      </a:r>
                      <a:r>
                        <a:rPr lang="en-US" sz="700" u="sng" dirty="0" err="1">
                          <a:solidFill>
                            <a:srgbClr val="F26B3A"/>
                          </a:solidFill>
                          <a:effectLst/>
                          <a:hlinkClick r:id="rId14"/>
                        </a:rPr>
                        <a:t>NSURLSession</a:t>
                      </a:r>
                      <a:endParaRPr lang="en-US" sz="700" dirty="0">
                        <a:effectLst/>
                      </a:endParaRPr>
                    </a:p>
                  </a:txBody>
                  <a:tcPr marL="42798" marR="42798" marT="21399" marB="21399" anchor="ctr">
                    <a:lnL>
                      <a:noFill/>
                    </a:lnL>
                    <a:lnR>
                      <a:noFill/>
                    </a:lnR>
                    <a:lnT>
                      <a:noFill/>
                    </a:lnT>
                    <a:lnB>
                      <a:noFill/>
                    </a:lnB>
                    <a:solidFill>
                      <a:srgbClr val="FFFFFF"/>
                    </a:solidFill>
                  </a:tcPr>
                </a:tc>
                <a:extLst>
                  <a:ext uri="{0D108BD9-81ED-4DB2-BD59-A6C34878D82A}">
                    <a16:rowId xmlns:a16="http://schemas.microsoft.com/office/drawing/2014/main" val="4231455805"/>
                  </a:ext>
                </a:extLst>
              </a:tr>
            </a:tbl>
          </a:graphicData>
        </a:graphic>
      </p:graphicFrame>
      <p:sp>
        <p:nvSpPr>
          <p:cNvPr id="9" name="文本框 8"/>
          <p:cNvSpPr txBox="1"/>
          <p:nvPr/>
        </p:nvSpPr>
        <p:spPr>
          <a:xfrm>
            <a:off x="6772239" y="1509064"/>
            <a:ext cx="2285941" cy="338554"/>
          </a:xfrm>
          <a:prstGeom prst="rect">
            <a:avLst/>
          </a:prstGeom>
          <a:noFill/>
        </p:spPr>
        <p:txBody>
          <a:bodyPr wrap="square" rtlCol="0">
            <a:spAutoFit/>
          </a:bodyPr>
          <a:lstStyle/>
          <a:p>
            <a:r>
              <a:rPr lang="en-US" altLang="zh-CN" sz="1600" dirty="0" err="1">
                <a:solidFill>
                  <a:schemeClr val="bg1"/>
                </a:solidFill>
              </a:rPr>
              <a:t>PostMan</a:t>
            </a:r>
            <a:r>
              <a:rPr lang="zh-CN" altLang="en-US" sz="1600" dirty="0">
                <a:solidFill>
                  <a:schemeClr val="bg1"/>
                </a:solidFill>
              </a:rPr>
              <a:t>支持以下选项</a:t>
            </a:r>
          </a:p>
        </p:txBody>
      </p:sp>
    </p:spTree>
    <p:extLst>
      <p:ext uri="{BB962C8B-B14F-4D97-AF65-F5344CB8AC3E}">
        <p14:creationId xmlns:p14="http://schemas.microsoft.com/office/powerpoint/2010/main" val="2108307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a:xfrm>
            <a:off x="2390854" y="1335137"/>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dirty="0">
                <a:solidFill>
                  <a:schemeClr val="bg1"/>
                </a:solidFill>
              </a:rPr>
              <a:t>Collections</a:t>
            </a:r>
            <a:endParaRPr lang="en-US" dirty="0">
              <a:solidFill>
                <a:schemeClr val="bg1"/>
              </a:solidFill>
            </a:endParaRPr>
          </a:p>
        </p:txBody>
      </p:sp>
      <p:sp>
        <p:nvSpPr>
          <p:cNvPr id="10" name="文本框 9"/>
          <p:cNvSpPr txBox="1"/>
          <p:nvPr/>
        </p:nvSpPr>
        <p:spPr>
          <a:xfrm>
            <a:off x="5857849" y="3885334"/>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Examples</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1" name="文本框 10"/>
          <p:cNvSpPr txBox="1"/>
          <p:nvPr/>
        </p:nvSpPr>
        <p:spPr>
          <a:xfrm>
            <a:off x="3800517" y="453301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Data formats</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2" name="文本框 11"/>
          <p:cNvSpPr txBox="1"/>
          <p:nvPr/>
        </p:nvSpPr>
        <p:spPr>
          <a:xfrm>
            <a:off x="1990861" y="323765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dirty="0"/>
              <a:t>Creating collections</a:t>
            </a:r>
          </a:p>
        </p:txBody>
      </p:sp>
      <p:sp>
        <p:nvSpPr>
          <p:cNvPr id="14" name="文本框 13"/>
          <p:cNvSpPr txBox="1"/>
          <p:nvPr/>
        </p:nvSpPr>
        <p:spPr>
          <a:xfrm>
            <a:off x="1990861" y="3846136"/>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Sharing collections</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8" name="文本框 17"/>
          <p:cNvSpPr txBox="1"/>
          <p:nvPr/>
        </p:nvSpPr>
        <p:spPr>
          <a:xfrm>
            <a:off x="5857849" y="323765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Managing collections</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Tree>
    <p:extLst>
      <p:ext uri="{BB962C8B-B14F-4D97-AF65-F5344CB8AC3E}">
        <p14:creationId xmlns:p14="http://schemas.microsoft.com/office/powerpoint/2010/main" val="1105714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创建集合</a:t>
            </a:r>
          </a:p>
        </p:txBody>
      </p:sp>
      <p:sp>
        <p:nvSpPr>
          <p:cNvPr id="10" name="文本框 9"/>
          <p:cNvSpPr txBox="1"/>
          <p:nvPr/>
        </p:nvSpPr>
        <p:spPr>
          <a:xfrm>
            <a:off x="447805" y="1411335"/>
            <a:ext cx="4190890" cy="400110"/>
          </a:xfrm>
          <a:prstGeom prst="rect">
            <a:avLst/>
          </a:prstGeom>
          <a:noFill/>
        </p:spPr>
        <p:txBody>
          <a:bodyPr wrap="square" rtlCol="0">
            <a:spAutoFit/>
          </a:bodyPr>
          <a:lstStyle/>
          <a:p>
            <a:r>
              <a:rPr lang="zh-CN" altLang="en-US" sz="2000" b="1" dirty="0"/>
              <a:t>什么是</a:t>
            </a:r>
            <a:r>
              <a:rPr lang="en-US" altLang="zh-CN" sz="2000" b="1" dirty="0" err="1"/>
              <a:t>PostMan</a:t>
            </a:r>
            <a:r>
              <a:rPr lang="zh-CN" altLang="en-US" sz="2000" b="1" dirty="0"/>
              <a:t> 集合？</a:t>
            </a:r>
          </a:p>
        </p:txBody>
      </p:sp>
      <p:sp>
        <p:nvSpPr>
          <p:cNvPr id="11" name="文本框 10"/>
          <p:cNvSpPr txBox="1"/>
          <p:nvPr/>
        </p:nvSpPr>
        <p:spPr>
          <a:xfrm>
            <a:off x="4181507" y="1396949"/>
            <a:ext cx="5410058" cy="646331"/>
          </a:xfrm>
          <a:prstGeom prst="rect">
            <a:avLst/>
          </a:prstGeom>
          <a:noFill/>
        </p:spPr>
        <p:txBody>
          <a:bodyPr wrap="square" rtlCol="0">
            <a:spAutoFit/>
          </a:bodyPr>
          <a:lstStyle/>
          <a:p>
            <a:r>
              <a:rPr lang="en-US" altLang="zh-CN" dirty="0" err="1"/>
              <a:t>PostMan</a:t>
            </a:r>
            <a:r>
              <a:rPr lang="en-US" altLang="zh-CN" dirty="0"/>
              <a:t> </a:t>
            </a:r>
            <a:r>
              <a:rPr lang="zh-CN" altLang="en-US" dirty="0"/>
              <a:t>集合可以将个别请求分组在一起。这些请求可以进一步组织成文件夹。 </a:t>
            </a:r>
          </a:p>
        </p:txBody>
      </p:sp>
      <p:pic>
        <p:nvPicPr>
          <p:cNvPr id="12" name="图片 11"/>
          <p:cNvPicPr>
            <a:picLocks noChangeAspect="1"/>
          </p:cNvPicPr>
          <p:nvPr/>
        </p:nvPicPr>
        <p:blipFill>
          <a:blip r:embed="rId2"/>
          <a:stretch>
            <a:fillRect/>
          </a:stretch>
        </p:blipFill>
        <p:spPr>
          <a:xfrm>
            <a:off x="447805" y="2013223"/>
            <a:ext cx="4855287" cy="3495069"/>
          </a:xfrm>
          <a:prstGeom prst="rect">
            <a:avLst/>
          </a:prstGeom>
        </p:spPr>
      </p:pic>
      <p:sp>
        <p:nvSpPr>
          <p:cNvPr id="13" name="文本框 12"/>
          <p:cNvSpPr txBox="1"/>
          <p:nvPr/>
        </p:nvSpPr>
        <p:spPr>
          <a:xfrm>
            <a:off x="5705467" y="2087341"/>
            <a:ext cx="2895524" cy="369332"/>
          </a:xfrm>
          <a:prstGeom prst="rect">
            <a:avLst/>
          </a:prstGeom>
          <a:noFill/>
        </p:spPr>
        <p:txBody>
          <a:bodyPr wrap="square" rtlCol="0">
            <a:spAutoFit/>
          </a:bodyPr>
          <a:lstStyle/>
          <a:p>
            <a:r>
              <a:rPr lang="zh-CN" altLang="en-US" b="1" dirty="0"/>
              <a:t>为什么要创建集合？</a:t>
            </a:r>
          </a:p>
        </p:txBody>
      </p:sp>
      <p:sp>
        <p:nvSpPr>
          <p:cNvPr id="15" name="文本框 14"/>
          <p:cNvSpPr txBox="1"/>
          <p:nvPr/>
        </p:nvSpPr>
        <p:spPr>
          <a:xfrm>
            <a:off x="5781665" y="2494274"/>
            <a:ext cx="3809900" cy="2462213"/>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t>组织  </a:t>
            </a:r>
            <a:r>
              <a:rPr lang="en-US" altLang="zh-CN" sz="1400" dirty="0"/>
              <a:t>- </a:t>
            </a:r>
            <a:r>
              <a:rPr lang="zh-CN" altLang="en-US" sz="1400" dirty="0"/>
              <a:t>将请求组合到文件夹和集合中</a:t>
            </a:r>
            <a:r>
              <a:rPr lang="zh-CN" altLang="en-US" sz="1400"/>
              <a:t>，以便您不必</a:t>
            </a:r>
            <a:r>
              <a:rPr lang="zh-CN" altLang="en-US" sz="1400" dirty="0"/>
              <a:t>一遍一遍地搜索历史记录。</a:t>
            </a:r>
          </a:p>
          <a:p>
            <a:pPr marL="285750" indent="-285750">
              <a:buFont typeface="Arial" panose="020B0604020202020204" pitchFamily="34" charset="0"/>
              <a:buChar char="•"/>
            </a:pPr>
            <a:r>
              <a:rPr lang="zh-CN" altLang="en-US" sz="1400" dirty="0"/>
              <a:t>文档  </a:t>
            </a:r>
            <a:r>
              <a:rPr lang="en-US" altLang="zh-CN" sz="1400" dirty="0"/>
              <a:t>- </a:t>
            </a:r>
            <a:r>
              <a:rPr lang="zh-CN" altLang="en-US" sz="1400" dirty="0"/>
              <a:t>向请求，文件夹，集合添加名称和描述。在</a:t>
            </a:r>
            <a:r>
              <a:rPr lang="en-US" altLang="zh-CN" sz="1400" dirty="0" err="1"/>
              <a:t>PostMan</a:t>
            </a:r>
            <a:r>
              <a:rPr lang="zh-CN" altLang="en-US" sz="1400"/>
              <a:t>中，您可以</a:t>
            </a:r>
            <a:r>
              <a:rPr lang="zh-CN" altLang="en-US" sz="1400" dirty="0"/>
              <a:t>使用收藏浏览器查看此文档。使用</a:t>
            </a:r>
            <a:r>
              <a:rPr lang="en-US" altLang="zh-CN" sz="1400" dirty="0"/>
              <a:t>Postman </a:t>
            </a:r>
            <a:r>
              <a:rPr lang="en-US" altLang="zh-CN" sz="1400"/>
              <a:t>Pro</a:t>
            </a:r>
            <a:r>
              <a:rPr lang="zh-CN" altLang="en-US" sz="1400"/>
              <a:t>，您可以</a:t>
            </a:r>
            <a:r>
              <a:rPr lang="zh-CN" altLang="en-US" sz="1400" dirty="0"/>
              <a:t>创建和发布漂亮的</a:t>
            </a:r>
            <a:r>
              <a:rPr lang="en-US" altLang="zh-CN" sz="1400" dirty="0"/>
              <a:t>API</a:t>
            </a:r>
            <a:r>
              <a:rPr lang="zh-CN" altLang="en-US" sz="1400" dirty="0"/>
              <a:t>文档页面。</a:t>
            </a:r>
          </a:p>
          <a:p>
            <a:pPr marL="285750" indent="-285750">
              <a:buFont typeface="Arial" panose="020B0604020202020204" pitchFamily="34" charset="0"/>
              <a:buChar char="•"/>
            </a:pPr>
            <a:r>
              <a:rPr lang="zh-CN" altLang="en-US" sz="1400" dirty="0"/>
              <a:t>测试套件  </a:t>
            </a:r>
            <a:r>
              <a:rPr lang="en-US" altLang="zh-CN" sz="1400" dirty="0"/>
              <a:t>- </a:t>
            </a:r>
            <a:r>
              <a:rPr lang="zh-CN" altLang="en-US" sz="1400" dirty="0"/>
              <a:t>将测试脚本附加到请求并构建集成测试套件。</a:t>
            </a:r>
          </a:p>
          <a:p>
            <a:pPr marL="285750" indent="-285750">
              <a:buFont typeface="Arial" panose="020B0604020202020204" pitchFamily="34" charset="0"/>
              <a:buChar char="•"/>
            </a:pPr>
            <a:r>
              <a:rPr lang="zh-CN" altLang="en-US" sz="1400" dirty="0"/>
              <a:t>条件工作流程  </a:t>
            </a:r>
            <a:r>
              <a:rPr lang="en-US" altLang="zh-CN" sz="1400" dirty="0"/>
              <a:t>- </a:t>
            </a:r>
            <a:r>
              <a:rPr lang="zh-CN" altLang="en-US" sz="1400" dirty="0"/>
              <a:t>使用</a:t>
            </a:r>
            <a:r>
              <a:rPr lang="zh-CN" altLang="en-US" sz="1400"/>
              <a:t>脚本，您可以</a:t>
            </a:r>
            <a:r>
              <a:rPr lang="zh-CN" altLang="en-US" sz="1400" dirty="0"/>
              <a:t>在</a:t>
            </a:r>
            <a:r>
              <a:rPr lang="en-US" altLang="zh-CN" sz="1400" dirty="0"/>
              <a:t>API</a:t>
            </a:r>
            <a:r>
              <a:rPr lang="zh-CN" altLang="en-US" sz="1400" dirty="0"/>
              <a:t>请求之间传递数据，并</a:t>
            </a:r>
            <a:r>
              <a:rPr lang="zh-CN" altLang="en-US" sz="1400"/>
              <a:t>构建反映您的</a:t>
            </a:r>
            <a:r>
              <a:rPr lang="zh-CN" altLang="en-US" sz="1400" dirty="0"/>
              <a:t>实际用例的</a:t>
            </a:r>
            <a:r>
              <a:rPr lang="en-US" altLang="zh-CN" sz="1400" dirty="0"/>
              <a:t>API</a:t>
            </a:r>
            <a:r>
              <a:rPr lang="zh-CN" altLang="en-US" sz="1400" dirty="0"/>
              <a:t>的工作流。</a:t>
            </a:r>
          </a:p>
        </p:txBody>
      </p:sp>
      <p:sp>
        <p:nvSpPr>
          <p:cNvPr id="16" name="文本框 15"/>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Creating collections</a:t>
            </a:r>
          </a:p>
        </p:txBody>
      </p:sp>
    </p:spTree>
    <p:extLst>
      <p:ext uri="{BB962C8B-B14F-4D97-AF65-F5344CB8AC3E}">
        <p14:creationId xmlns:p14="http://schemas.microsoft.com/office/powerpoint/2010/main" val="3060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创建一个新集合</a:t>
            </a:r>
          </a:p>
        </p:txBody>
      </p:sp>
      <p:sp>
        <p:nvSpPr>
          <p:cNvPr id="7" name="文本框 6"/>
          <p:cNvSpPr txBox="1"/>
          <p:nvPr/>
        </p:nvSpPr>
        <p:spPr>
          <a:xfrm>
            <a:off x="3724320" y="1419721"/>
            <a:ext cx="3047920" cy="2031325"/>
          </a:xfrm>
          <a:prstGeom prst="rect">
            <a:avLst/>
          </a:prstGeom>
          <a:noFill/>
        </p:spPr>
        <p:txBody>
          <a:bodyPr wrap="square" rtlCol="0">
            <a:spAutoFit/>
          </a:bodyPr>
          <a:lstStyle/>
          <a:p>
            <a:pPr marL="342900" indent="-342900">
              <a:buFont typeface="+mj-lt"/>
              <a:buAutoNum type="arabicPeriod"/>
            </a:pPr>
            <a:r>
              <a:rPr lang="zh-CN" altLang="en-US" dirty="0"/>
              <a:t>转到边栏中的</a:t>
            </a:r>
            <a:r>
              <a:rPr lang="zh-CN" altLang="en-US" b="1" dirty="0"/>
              <a:t>收藏</a:t>
            </a:r>
            <a:r>
              <a:rPr lang="zh-CN" altLang="en-US" dirty="0"/>
              <a:t>标签。</a:t>
            </a:r>
          </a:p>
          <a:p>
            <a:pPr marL="342900" indent="-342900">
              <a:buFont typeface="+mj-lt"/>
              <a:buAutoNum type="arabicPeriod"/>
            </a:pPr>
            <a:r>
              <a:rPr lang="zh-CN" altLang="en-US" dirty="0"/>
              <a:t>点击下面橙色的新收藏图标。</a:t>
            </a:r>
            <a:endParaRPr lang="en-US" altLang="zh-CN" dirty="0"/>
          </a:p>
          <a:p>
            <a:pPr marL="342900" indent="-342900">
              <a:buFont typeface="+mj-lt"/>
              <a:buAutoNum type="arabicPeriod"/>
            </a:pPr>
            <a:r>
              <a:rPr lang="zh-CN" altLang="en-US"/>
              <a:t>输入您的</a:t>
            </a:r>
            <a:r>
              <a:rPr lang="zh-CN" altLang="en-US" dirty="0"/>
              <a:t>收藏的名称（和可选描述）。</a:t>
            </a:r>
          </a:p>
          <a:p>
            <a:endParaRPr lang="zh-CN" altLang="en-US" dirty="0"/>
          </a:p>
          <a:p>
            <a:pPr marL="342900" indent="-342900">
              <a:buFont typeface="+mj-lt"/>
              <a:buAutoNum type="arabicPeriod"/>
            </a:pPr>
            <a:endParaRPr lang="zh-CN" altLang="en-US" dirty="0"/>
          </a:p>
        </p:txBody>
      </p:sp>
      <p:pic>
        <p:nvPicPr>
          <p:cNvPr id="8" name="图片 7"/>
          <p:cNvPicPr>
            <a:picLocks noChangeAspect="1"/>
          </p:cNvPicPr>
          <p:nvPr/>
        </p:nvPicPr>
        <p:blipFill>
          <a:blip r:embed="rId2"/>
          <a:stretch>
            <a:fillRect/>
          </a:stretch>
        </p:blipFill>
        <p:spPr>
          <a:xfrm>
            <a:off x="476378" y="1411335"/>
            <a:ext cx="3224249" cy="3505108"/>
          </a:xfrm>
          <a:prstGeom prst="rect">
            <a:avLst/>
          </a:prstGeom>
        </p:spPr>
      </p:pic>
      <p:pic>
        <p:nvPicPr>
          <p:cNvPr id="9" name="图片 8"/>
          <p:cNvPicPr>
            <a:picLocks noChangeAspect="1"/>
          </p:cNvPicPr>
          <p:nvPr/>
        </p:nvPicPr>
        <p:blipFill>
          <a:blip r:embed="rId3"/>
          <a:stretch>
            <a:fillRect/>
          </a:stretch>
        </p:blipFill>
        <p:spPr>
          <a:xfrm>
            <a:off x="7065831" y="1411335"/>
            <a:ext cx="2983373" cy="3581306"/>
          </a:xfrm>
          <a:prstGeom prst="rect">
            <a:avLst/>
          </a:prstGeom>
        </p:spPr>
      </p:pic>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Creating collections</a:t>
            </a:r>
          </a:p>
        </p:txBody>
      </p:sp>
    </p:spTree>
    <p:extLst>
      <p:ext uri="{BB962C8B-B14F-4D97-AF65-F5344CB8AC3E}">
        <p14:creationId xmlns:p14="http://schemas.microsoft.com/office/powerpoint/2010/main" val="2802739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将请求保存到集合</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Creating collections</a:t>
            </a:r>
          </a:p>
        </p:txBody>
      </p:sp>
      <p:sp>
        <p:nvSpPr>
          <p:cNvPr id="3" name="文本框 2"/>
          <p:cNvSpPr txBox="1"/>
          <p:nvPr/>
        </p:nvSpPr>
        <p:spPr>
          <a:xfrm>
            <a:off x="4333903" y="2630503"/>
            <a:ext cx="4724276" cy="1200329"/>
          </a:xfrm>
          <a:prstGeom prst="rect">
            <a:avLst/>
          </a:prstGeom>
          <a:noFill/>
        </p:spPr>
        <p:txBody>
          <a:bodyPr wrap="square" rtlCol="0">
            <a:spAutoFit/>
          </a:bodyPr>
          <a:lstStyle/>
          <a:p>
            <a:pPr marL="342900" indent="-342900">
              <a:buFont typeface="+mj-lt"/>
              <a:buAutoNum type="arabicPeriod"/>
            </a:pPr>
            <a:r>
              <a:rPr lang="zh-CN" altLang="en-US" dirty="0"/>
              <a:t>在构建器中创建一个新请求。</a:t>
            </a:r>
          </a:p>
          <a:p>
            <a:pPr marL="342900" indent="-342900">
              <a:buFont typeface="+mj-lt"/>
              <a:buAutoNum type="arabicPeriod"/>
            </a:pPr>
            <a:r>
              <a:rPr lang="zh-CN" altLang="en-US" dirty="0"/>
              <a:t>点击</a:t>
            </a:r>
            <a:r>
              <a:rPr lang="en-US" altLang="zh-CN" b="1" dirty="0"/>
              <a:t>Save</a:t>
            </a:r>
            <a:r>
              <a:rPr lang="zh-CN" altLang="en-US" dirty="0"/>
              <a:t>按钮。</a:t>
            </a:r>
          </a:p>
          <a:p>
            <a:pPr marL="342900" indent="-342900">
              <a:buFont typeface="+mj-lt"/>
              <a:buAutoNum type="arabicPeriod"/>
            </a:pPr>
            <a:r>
              <a:rPr lang="zh-CN" altLang="en-US" dirty="0"/>
              <a:t>选择现有集合或新集合，然后点击</a:t>
            </a:r>
            <a:r>
              <a:rPr lang="en-US" altLang="zh-CN" b="1" dirty="0"/>
              <a:t>Save</a:t>
            </a:r>
            <a:r>
              <a:rPr lang="zh-CN" altLang="en-US" dirty="0"/>
              <a:t>。</a:t>
            </a:r>
          </a:p>
          <a:p>
            <a:pPr marL="342900" indent="-342900">
              <a:buFont typeface="+mj-lt"/>
              <a:buAutoNum type="arabicPeriod"/>
            </a:pPr>
            <a:endParaRPr lang="zh-CN" altLang="en-US" dirty="0"/>
          </a:p>
        </p:txBody>
      </p:sp>
      <p:pic>
        <p:nvPicPr>
          <p:cNvPr id="4" name="图片 3"/>
          <p:cNvPicPr>
            <a:picLocks noChangeAspect="1"/>
          </p:cNvPicPr>
          <p:nvPr/>
        </p:nvPicPr>
        <p:blipFill>
          <a:blip r:embed="rId2"/>
          <a:stretch>
            <a:fillRect/>
          </a:stretch>
        </p:blipFill>
        <p:spPr>
          <a:xfrm>
            <a:off x="1133587" y="2422663"/>
            <a:ext cx="1942857" cy="1161905"/>
          </a:xfrm>
          <a:prstGeom prst="rect">
            <a:avLst/>
          </a:prstGeom>
        </p:spPr>
      </p:pic>
    </p:spTree>
    <p:extLst>
      <p:ext uri="{BB962C8B-B14F-4D97-AF65-F5344CB8AC3E}">
        <p14:creationId xmlns:p14="http://schemas.microsoft.com/office/powerpoint/2010/main" val="490295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保存到历史的集合</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Creating collections</a:t>
            </a:r>
          </a:p>
        </p:txBody>
      </p:sp>
      <p:sp>
        <p:nvSpPr>
          <p:cNvPr id="3" name="文本框 2"/>
          <p:cNvSpPr txBox="1"/>
          <p:nvPr/>
        </p:nvSpPr>
        <p:spPr>
          <a:xfrm>
            <a:off x="457411" y="1411335"/>
            <a:ext cx="3343106" cy="738664"/>
          </a:xfrm>
          <a:prstGeom prst="rect">
            <a:avLst/>
          </a:prstGeom>
          <a:noFill/>
        </p:spPr>
        <p:txBody>
          <a:bodyPr wrap="square" rtlCol="0">
            <a:spAutoFit/>
          </a:bodyPr>
          <a:lstStyle/>
          <a:p>
            <a:r>
              <a:rPr lang="en-US" altLang="zh-CN" sz="1400" dirty="0"/>
              <a:t>1</a:t>
            </a:r>
            <a:r>
              <a:rPr lang="zh-CN" altLang="en-US" sz="1400" dirty="0"/>
              <a:t>、要将一个请求保存到集合中，将鼠标悬停在“ </a:t>
            </a:r>
            <a:r>
              <a:rPr lang="en-US" altLang="zh-CN" sz="1400" dirty="0"/>
              <a:t>History</a:t>
            </a:r>
            <a:r>
              <a:rPr lang="zh-CN" altLang="en-US" sz="1400" b="1" dirty="0"/>
              <a:t>”</a:t>
            </a:r>
            <a:r>
              <a:rPr lang="zh-CN" altLang="en-US" sz="1400" dirty="0"/>
              <a:t>选项卡下的请求中，然后单击加号图标（</a:t>
            </a:r>
            <a:r>
              <a:rPr lang="en-US" altLang="zh-CN" sz="1400" b="1" dirty="0"/>
              <a:t>+</a:t>
            </a:r>
            <a:r>
              <a:rPr lang="zh-CN" altLang="en-US" sz="1400" dirty="0"/>
              <a:t>）</a:t>
            </a:r>
          </a:p>
        </p:txBody>
      </p:sp>
      <p:pic>
        <p:nvPicPr>
          <p:cNvPr id="4" name="图片 3"/>
          <p:cNvPicPr>
            <a:picLocks noChangeAspect="1"/>
          </p:cNvPicPr>
          <p:nvPr/>
        </p:nvPicPr>
        <p:blipFill>
          <a:blip r:embed="rId2"/>
          <a:stretch>
            <a:fillRect/>
          </a:stretch>
        </p:blipFill>
        <p:spPr>
          <a:xfrm>
            <a:off x="752597" y="2365442"/>
            <a:ext cx="2923809" cy="2923809"/>
          </a:xfrm>
          <a:prstGeom prst="rect">
            <a:avLst/>
          </a:prstGeom>
        </p:spPr>
      </p:pic>
      <p:pic>
        <p:nvPicPr>
          <p:cNvPr id="6" name="图片 5"/>
          <p:cNvPicPr>
            <a:picLocks noChangeAspect="1"/>
          </p:cNvPicPr>
          <p:nvPr/>
        </p:nvPicPr>
        <p:blipFill>
          <a:blip r:embed="rId3"/>
          <a:stretch>
            <a:fillRect/>
          </a:stretch>
        </p:blipFill>
        <p:spPr>
          <a:xfrm>
            <a:off x="4105309" y="2365442"/>
            <a:ext cx="2771429" cy="2923809"/>
          </a:xfrm>
          <a:prstGeom prst="rect">
            <a:avLst/>
          </a:prstGeom>
        </p:spPr>
      </p:pic>
      <p:sp>
        <p:nvSpPr>
          <p:cNvPr id="8" name="文本框 7"/>
          <p:cNvSpPr txBox="1"/>
          <p:nvPr/>
        </p:nvSpPr>
        <p:spPr>
          <a:xfrm>
            <a:off x="3984586" y="1411335"/>
            <a:ext cx="2940049" cy="523220"/>
          </a:xfrm>
          <a:prstGeom prst="rect">
            <a:avLst/>
          </a:prstGeom>
          <a:noFill/>
        </p:spPr>
        <p:txBody>
          <a:bodyPr wrap="square" rtlCol="0">
            <a:spAutoFit/>
          </a:bodyPr>
          <a:lstStyle/>
          <a:p>
            <a:r>
              <a:rPr lang="en-US" altLang="zh-CN" sz="1400" dirty="0"/>
              <a:t>2</a:t>
            </a:r>
            <a:r>
              <a:rPr lang="zh-CN" altLang="en-US" sz="1400" dirty="0"/>
              <a:t>、当选择多个请求，单击加图标（</a:t>
            </a:r>
            <a:r>
              <a:rPr lang="en-US" altLang="zh-CN" sz="1400" dirty="0"/>
              <a:t>+</a:t>
            </a:r>
            <a:r>
              <a:rPr lang="zh-CN" altLang="en-US" sz="1400" dirty="0"/>
              <a:t>显示在边栏的顶部）。</a:t>
            </a:r>
          </a:p>
        </p:txBody>
      </p:sp>
      <p:pic>
        <p:nvPicPr>
          <p:cNvPr id="7" name="图片 6"/>
          <p:cNvPicPr>
            <a:picLocks noChangeAspect="1"/>
          </p:cNvPicPr>
          <p:nvPr/>
        </p:nvPicPr>
        <p:blipFill>
          <a:blip r:embed="rId4"/>
          <a:stretch>
            <a:fillRect/>
          </a:stretch>
        </p:blipFill>
        <p:spPr>
          <a:xfrm>
            <a:off x="7153230" y="2365442"/>
            <a:ext cx="2743128" cy="2923809"/>
          </a:xfrm>
          <a:prstGeom prst="rect">
            <a:avLst/>
          </a:prstGeom>
        </p:spPr>
      </p:pic>
      <p:sp>
        <p:nvSpPr>
          <p:cNvPr id="11" name="文本框 10"/>
          <p:cNvSpPr txBox="1"/>
          <p:nvPr/>
        </p:nvSpPr>
        <p:spPr>
          <a:xfrm>
            <a:off x="6927702" y="1475359"/>
            <a:ext cx="2940049" cy="523220"/>
          </a:xfrm>
          <a:prstGeom prst="rect">
            <a:avLst/>
          </a:prstGeom>
          <a:noFill/>
        </p:spPr>
        <p:txBody>
          <a:bodyPr wrap="square" rtlCol="0">
            <a:spAutoFit/>
          </a:bodyPr>
          <a:lstStyle/>
          <a:p>
            <a:r>
              <a:rPr lang="en-US" altLang="zh-CN" sz="1400" dirty="0"/>
              <a:t>3</a:t>
            </a:r>
            <a:r>
              <a:rPr lang="zh-CN" altLang="en-US" sz="1400" dirty="0"/>
              <a:t>、选择现有集合或新集合，然后点击</a:t>
            </a:r>
            <a:r>
              <a:rPr lang="en-US" altLang="zh-CN" sz="1400" dirty="0"/>
              <a:t>Save</a:t>
            </a:r>
            <a:r>
              <a:rPr lang="zh-CN" altLang="en-US" sz="1400" dirty="0"/>
              <a:t>。</a:t>
            </a:r>
          </a:p>
        </p:txBody>
      </p:sp>
    </p:spTree>
    <p:extLst>
      <p:ext uri="{BB962C8B-B14F-4D97-AF65-F5344CB8AC3E}">
        <p14:creationId xmlns:p14="http://schemas.microsoft.com/office/powerpoint/2010/main" val="838993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复制现有集合</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Creating collections</a:t>
            </a:r>
          </a:p>
        </p:txBody>
      </p:sp>
      <p:sp>
        <p:nvSpPr>
          <p:cNvPr id="3" name="文本框 2"/>
          <p:cNvSpPr txBox="1"/>
          <p:nvPr/>
        </p:nvSpPr>
        <p:spPr>
          <a:xfrm>
            <a:off x="828795" y="1563731"/>
            <a:ext cx="4267088" cy="369332"/>
          </a:xfrm>
          <a:prstGeom prst="rect">
            <a:avLst/>
          </a:prstGeom>
          <a:noFill/>
        </p:spPr>
        <p:txBody>
          <a:bodyPr wrap="square" rtlCol="0">
            <a:spAutoFit/>
          </a:bodyPr>
          <a:lstStyle/>
          <a:p>
            <a:r>
              <a:rPr lang="en-US" altLang="zh-CN" dirty="0"/>
              <a:t>1.</a:t>
            </a:r>
            <a:r>
              <a:rPr lang="zh-CN" altLang="en-US" dirty="0"/>
              <a:t>单击省略号（</a:t>
            </a:r>
            <a:r>
              <a:rPr lang="en-US" altLang="zh-CN" dirty="0"/>
              <a:t>...</a:t>
            </a:r>
            <a:r>
              <a:rPr lang="zh-CN" altLang="en-US" dirty="0"/>
              <a:t>）以展开控件下拉列表</a:t>
            </a:r>
          </a:p>
        </p:txBody>
      </p:sp>
      <p:sp>
        <p:nvSpPr>
          <p:cNvPr id="5" name="文本框 4"/>
          <p:cNvSpPr txBox="1"/>
          <p:nvPr/>
        </p:nvSpPr>
        <p:spPr>
          <a:xfrm>
            <a:off x="5705467" y="1563731"/>
            <a:ext cx="3733702" cy="369332"/>
          </a:xfrm>
          <a:prstGeom prst="rect">
            <a:avLst/>
          </a:prstGeom>
          <a:noFill/>
        </p:spPr>
        <p:txBody>
          <a:bodyPr wrap="square" rtlCol="0">
            <a:spAutoFit/>
          </a:bodyPr>
          <a:lstStyle/>
          <a:p>
            <a:r>
              <a:rPr lang="en-US" altLang="zh-CN" dirty="0"/>
              <a:t>2.</a:t>
            </a:r>
            <a:r>
              <a:rPr lang="zh-CN" altLang="en-US" dirty="0"/>
              <a:t>从菜单中选择“</a:t>
            </a:r>
            <a:r>
              <a:rPr lang="en-US" altLang="zh-CN" dirty="0"/>
              <a:t>Duplicate</a:t>
            </a:r>
            <a:r>
              <a:rPr lang="zh-CN" altLang="en-US" dirty="0"/>
              <a:t>”。</a:t>
            </a:r>
          </a:p>
        </p:txBody>
      </p:sp>
      <p:pic>
        <p:nvPicPr>
          <p:cNvPr id="6" name="图片 5"/>
          <p:cNvPicPr>
            <a:picLocks noChangeAspect="1"/>
          </p:cNvPicPr>
          <p:nvPr/>
        </p:nvPicPr>
        <p:blipFill>
          <a:blip r:embed="rId2"/>
          <a:stretch>
            <a:fillRect/>
          </a:stretch>
        </p:blipFill>
        <p:spPr>
          <a:xfrm>
            <a:off x="1509958" y="2325711"/>
            <a:ext cx="2904762" cy="2895238"/>
          </a:xfrm>
          <a:prstGeom prst="rect">
            <a:avLst/>
          </a:prstGeom>
        </p:spPr>
      </p:pic>
      <p:pic>
        <p:nvPicPr>
          <p:cNvPr id="7" name="图片 6"/>
          <p:cNvPicPr>
            <a:picLocks noChangeAspect="1"/>
          </p:cNvPicPr>
          <p:nvPr/>
        </p:nvPicPr>
        <p:blipFill>
          <a:blip r:embed="rId3"/>
          <a:stretch>
            <a:fillRect/>
          </a:stretch>
        </p:blipFill>
        <p:spPr>
          <a:xfrm>
            <a:off x="5934061" y="2173316"/>
            <a:ext cx="2666667" cy="3276514"/>
          </a:xfrm>
          <a:prstGeom prst="rect">
            <a:avLst/>
          </a:prstGeom>
        </p:spPr>
      </p:pic>
    </p:spTree>
    <p:extLst>
      <p:ext uri="{BB962C8B-B14F-4D97-AF65-F5344CB8AC3E}">
        <p14:creationId xmlns:p14="http://schemas.microsoft.com/office/powerpoint/2010/main" val="3847667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分享收藏</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Sharing collections</a:t>
            </a:r>
            <a:endParaRPr lang="zh-CN" altLang="en-US" sz="2400" dirty="0"/>
          </a:p>
        </p:txBody>
      </p:sp>
      <p:sp>
        <p:nvSpPr>
          <p:cNvPr id="5" name="文本框 4"/>
          <p:cNvSpPr txBox="1"/>
          <p:nvPr/>
        </p:nvSpPr>
        <p:spPr>
          <a:xfrm>
            <a:off x="3724319" y="1393888"/>
            <a:ext cx="5181464" cy="1200329"/>
          </a:xfrm>
          <a:prstGeom prst="rect">
            <a:avLst/>
          </a:prstGeom>
          <a:noFill/>
        </p:spPr>
        <p:txBody>
          <a:bodyPr wrap="square" rtlCol="0">
            <a:spAutoFit/>
          </a:bodyPr>
          <a:lstStyle/>
          <a:p>
            <a:r>
              <a:rPr lang="zh-CN" altLang="en-US"/>
              <a:t>您必须登录您的</a:t>
            </a:r>
            <a:r>
              <a:rPr lang="en-US" altLang="zh-CN" dirty="0" err="1"/>
              <a:t>PostMan</a:t>
            </a:r>
            <a:r>
              <a:rPr lang="zh-CN" altLang="en-US" dirty="0"/>
              <a:t>帐户才能上传或分享收藏。单击要共享的集合旁边的省略号（</a:t>
            </a:r>
            <a:r>
              <a:rPr lang="en-US" altLang="zh-CN" b="1" dirty="0"/>
              <a:t>...</a:t>
            </a:r>
            <a:r>
              <a:rPr lang="zh-CN" altLang="en-US" dirty="0"/>
              <a:t>）。选择“</a:t>
            </a:r>
            <a:r>
              <a:rPr lang="en-US" altLang="zh-CN" dirty="0"/>
              <a:t>Share</a:t>
            </a:r>
            <a:r>
              <a:rPr lang="zh-CN" altLang="en-US" dirty="0"/>
              <a:t>”以打开</a:t>
            </a:r>
            <a:r>
              <a:rPr lang="en-US" altLang="zh-CN" b="1" dirty="0"/>
              <a:t>SHARE COLLECTION</a:t>
            </a:r>
            <a:r>
              <a:rPr lang="zh-CN" altLang="en-US" dirty="0"/>
              <a:t>模式，其中包含可以共享集合的大多数方式。</a:t>
            </a:r>
          </a:p>
        </p:txBody>
      </p:sp>
      <p:pic>
        <p:nvPicPr>
          <p:cNvPr id="6" name="图片 5"/>
          <p:cNvPicPr>
            <a:picLocks noChangeAspect="1"/>
          </p:cNvPicPr>
          <p:nvPr/>
        </p:nvPicPr>
        <p:blipFill>
          <a:blip r:embed="rId2"/>
          <a:stretch>
            <a:fillRect/>
          </a:stretch>
        </p:blipFill>
        <p:spPr>
          <a:xfrm>
            <a:off x="447805" y="1411335"/>
            <a:ext cx="3123809" cy="4343286"/>
          </a:xfrm>
          <a:prstGeom prst="rect">
            <a:avLst/>
          </a:prstGeom>
        </p:spPr>
      </p:pic>
    </p:spTree>
    <p:extLst>
      <p:ext uri="{BB962C8B-B14F-4D97-AF65-F5344CB8AC3E}">
        <p14:creationId xmlns:p14="http://schemas.microsoft.com/office/powerpoint/2010/main" val="15250960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a:t>与您的</a:t>
            </a:r>
            <a:r>
              <a:rPr lang="zh-CN" altLang="en-US" sz="2000" dirty="0"/>
              <a:t>团队共享一个集合（</a:t>
            </a:r>
            <a:r>
              <a:rPr lang="en-US" altLang="zh-CN" sz="2000" dirty="0"/>
              <a:t>Pro</a:t>
            </a:r>
            <a:r>
              <a:rPr lang="zh-CN" altLang="en-US" sz="2000" dirty="0"/>
              <a:t>功能）</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Sharing collections</a:t>
            </a:r>
            <a:endParaRPr lang="zh-CN" altLang="en-US" sz="2400" dirty="0"/>
          </a:p>
        </p:txBody>
      </p:sp>
      <p:sp>
        <p:nvSpPr>
          <p:cNvPr id="3" name="文本框 2"/>
          <p:cNvSpPr txBox="1"/>
          <p:nvPr/>
        </p:nvSpPr>
        <p:spPr>
          <a:xfrm>
            <a:off x="5400675" y="1487533"/>
            <a:ext cx="4190890" cy="2308324"/>
          </a:xfrm>
          <a:prstGeom prst="rect">
            <a:avLst/>
          </a:prstGeom>
          <a:noFill/>
        </p:spPr>
        <p:txBody>
          <a:bodyPr wrap="square" rtlCol="0">
            <a:spAutoFit/>
          </a:bodyPr>
          <a:lstStyle/>
          <a:p>
            <a:r>
              <a:rPr lang="zh-CN" altLang="en-US"/>
              <a:t>如果您是</a:t>
            </a:r>
            <a:r>
              <a:rPr lang="zh-CN" altLang="en-US" dirty="0"/>
              <a:t>使用</a:t>
            </a:r>
            <a:r>
              <a:rPr lang="en-US" altLang="zh-CN" dirty="0"/>
              <a:t>Postman Pro</a:t>
            </a:r>
            <a:r>
              <a:rPr lang="zh-CN" altLang="en-US" dirty="0"/>
              <a:t>或</a:t>
            </a:r>
            <a:r>
              <a:rPr lang="en-US" altLang="zh-CN" dirty="0"/>
              <a:t>Enterprise</a:t>
            </a:r>
            <a:r>
              <a:rPr lang="zh-CN" altLang="en-US" dirty="0"/>
              <a:t>的团队成员，则可以与团队其他成员共享一个集合。在</a:t>
            </a:r>
            <a:r>
              <a:rPr lang="en-US" altLang="zh-CN" dirty="0"/>
              <a:t>SHARE COLLECTION</a:t>
            </a:r>
            <a:r>
              <a:rPr lang="zh-CN" altLang="en-US" dirty="0"/>
              <a:t>模式的“ </a:t>
            </a:r>
            <a:r>
              <a:rPr lang="en-US" altLang="zh-CN" dirty="0"/>
              <a:t>Team Sharing</a:t>
            </a:r>
            <a:r>
              <a:rPr lang="zh-CN" altLang="en-US" dirty="0"/>
              <a:t>”选项卡</a:t>
            </a:r>
            <a:r>
              <a:rPr lang="zh-CN" altLang="en-US"/>
              <a:t>下，您可以</a:t>
            </a:r>
            <a:r>
              <a:rPr lang="zh-CN" altLang="en-US" dirty="0"/>
              <a:t>为团队指定查看或编辑</a:t>
            </a:r>
            <a:r>
              <a:rPr lang="zh-CN" altLang="en-US"/>
              <a:t>权限。您还</a:t>
            </a:r>
            <a:r>
              <a:rPr lang="zh-CN" altLang="en-US" dirty="0"/>
              <a:t>可以选择与整个团队共享集合，或为团队成员分配个人权限。 </a:t>
            </a:r>
          </a:p>
          <a:p>
            <a:endParaRPr lang="zh-CN" altLang="en-US" dirty="0"/>
          </a:p>
        </p:txBody>
      </p:sp>
      <p:pic>
        <p:nvPicPr>
          <p:cNvPr id="8" name="图片 7"/>
          <p:cNvPicPr>
            <a:picLocks noChangeAspect="1"/>
          </p:cNvPicPr>
          <p:nvPr/>
        </p:nvPicPr>
        <p:blipFill>
          <a:blip r:embed="rId2"/>
          <a:stretch>
            <a:fillRect/>
          </a:stretch>
        </p:blipFill>
        <p:spPr>
          <a:xfrm>
            <a:off x="752597" y="1411335"/>
            <a:ext cx="3754631" cy="3827347"/>
          </a:xfrm>
          <a:prstGeom prst="rect">
            <a:avLst/>
          </a:prstGeom>
        </p:spPr>
      </p:pic>
    </p:spTree>
    <p:extLst>
      <p:ext uri="{BB962C8B-B14F-4D97-AF65-F5344CB8AC3E}">
        <p14:creationId xmlns:p14="http://schemas.microsoft.com/office/powerpoint/2010/main" val="27732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85983" y="1639929"/>
            <a:ext cx="8305582" cy="1477328"/>
          </a:xfrm>
          <a:prstGeom prst="rect">
            <a:avLst/>
          </a:prstGeom>
          <a:noFill/>
        </p:spPr>
        <p:txBody>
          <a:bodyPr wrap="square" rtlCol="0">
            <a:spAutoFit/>
          </a:bodyPr>
          <a:lstStyle/>
          <a:p>
            <a:pPr indent="457200"/>
            <a:r>
              <a:rPr lang="zh-CN" altLang="en-US" dirty="0">
                <a:solidFill>
                  <a:schemeClr val="bg1"/>
                </a:solidFill>
                <a:latin typeface="+mn-ea"/>
                <a:ea typeface="+mn-ea"/>
              </a:rPr>
              <a:t>在</a:t>
            </a:r>
            <a:r>
              <a:rPr lang="en-US" altLang="zh-CN" dirty="0">
                <a:solidFill>
                  <a:schemeClr val="bg1"/>
                </a:solidFill>
                <a:latin typeface="+mn-ea"/>
                <a:ea typeface="+mn-ea"/>
              </a:rPr>
              <a:t>Chrome</a:t>
            </a:r>
            <a:r>
              <a:rPr lang="zh-CN" altLang="en-US" dirty="0">
                <a:solidFill>
                  <a:schemeClr val="bg1"/>
                </a:solidFill>
                <a:latin typeface="+mn-ea"/>
                <a:ea typeface="+mn-ea"/>
              </a:rPr>
              <a:t>中安装了</a:t>
            </a:r>
            <a:r>
              <a:rPr lang="en-US" altLang="zh-CN" dirty="0">
                <a:solidFill>
                  <a:schemeClr val="bg1"/>
                </a:solidFill>
                <a:latin typeface="+mn-ea"/>
                <a:ea typeface="+mn-ea"/>
              </a:rPr>
              <a:t>Postman</a:t>
            </a:r>
            <a:r>
              <a:rPr lang="zh-CN" altLang="en-US" dirty="0">
                <a:solidFill>
                  <a:schemeClr val="bg1"/>
                </a:solidFill>
                <a:latin typeface="+mn-ea"/>
                <a:ea typeface="+mn-ea"/>
              </a:rPr>
              <a:t>插件以后，用户只需要在调试网站的时候启动</a:t>
            </a:r>
            <a:r>
              <a:rPr lang="en-US" altLang="zh-CN" dirty="0">
                <a:solidFill>
                  <a:schemeClr val="bg1"/>
                </a:solidFill>
                <a:latin typeface="+mn-ea"/>
                <a:ea typeface="+mn-ea"/>
              </a:rPr>
              <a:t>Postman</a:t>
            </a:r>
            <a:r>
              <a:rPr lang="zh-CN" altLang="en-US" dirty="0">
                <a:solidFill>
                  <a:schemeClr val="bg1"/>
                </a:solidFill>
                <a:latin typeface="+mn-ea"/>
                <a:ea typeface="+mn-ea"/>
              </a:rPr>
              <a:t>插件来进行几项简单的配置就可以实现对该网站的基本信息修改和发送各种类型的</a:t>
            </a:r>
            <a:r>
              <a:rPr lang="en-US" altLang="zh-CN" dirty="0">
                <a:solidFill>
                  <a:schemeClr val="bg1"/>
                </a:solidFill>
                <a:latin typeface="+mn-ea"/>
                <a:ea typeface="+mn-ea"/>
              </a:rPr>
              <a:t>HTTP</a:t>
            </a:r>
            <a:r>
              <a:rPr lang="zh-CN" altLang="en-US" dirty="0">
                <a:solidFill>
                  <a:schemeClr val="bg1"/>
                </a:solidFill>
                <a:latin typeface="+mn-ea"/>
                <a:ea typeface="+mn-ea"/>
              </a:rPr>
              <a:t>到该网站中，用户在发送</a:t>
            </a:r>
            <a:r>
              <a:rPr lang="en-US" altLang="zh-CN" dirty="0">
                <a:solidFill>
                  <a:schemeClr val="bg1"/>
                </a:solidFill>
                <a:latin typeface="+mn-ea"/>
                <a:ea typeface="+mn-ea"/>
              </a:rPr>
              <a:t>HTTP</a:t>
            </a:r>
            <a:r>
              <a:rPr lang="zh-CN" altLang="en-US" dirty="0">
                <a:solidFill>
                  <a:schemeClr val="bg1"/>
                </a:solidFill>
                <a:latin typeface="+mn-ea"/>
                <a:ea typeface="+mn-ea"/>
              </a:rPr>
              <a:t>数据的时候可以在编写相关测试数据的时候加入一定量的参数信息让测试数据更加准确，而这一切</a:t>
            </a:r>
            <a:r>
              <a:rPr lang="en-US" altLang="zh-CN" dirty="0">
                <a:solidFill>
                  <a:schemeClr val="bg1"/>
                </a:solidFill>
                <a:latin typeface="+mn-ea"/>
                <a:ea typeface="+mn-ea"/>
              </a:rPr>
              <a:t>Postman</a:t>
            </a:r>
            <a:r>
              <a:rPr lang="zh-CN" altLang="en-US" dirty="0">
                <a:solidFill>
                  <a:schemeClr val="bg1"/>
                </a:solidFill>
                <a:latin typeface="+mn-ea"/>
                <a:ea typeface="+mn-ea"/>
              </a:rPr>
              <a:t>都会完美地支持。</a:t>
            </a:r>
          </a:p>
        </p:txBody>
      </p:sp>
      <p:sp>
        <p:nvSpPr>
          <p:cNvPr id="3" name="文本框 2"/>
          <p:cNvSpPr txBox="1"/>
          <p:nvPr/>
        </p:nvSpPr>
        <p:spPr>
          <a:xfrm>
            <a:off x="1285983" y="3253498"/>
            <a:ext cx="8305582" cy="1200329"/>
          </a:xfrm>
          <a:prstGeom prst="rect">
            <a:avLst/>
          </a:prstGeom>
          <a:noFill/>
        </p:spPr>
        <p:txBody>
          <a:bodyPr wrap="square" rtlCol="0">
            <a:spAutoFit/>
          </a:bodyPr>
          <a:lstStyle/>
          <a:p>
            <a:pPr indent="457200"/>
            <a:r>
              <a:rPr lang="zh-CN" altLang="en-US" dirty="0">
                <a:solidFill>
                  <a:schemeClr val="bg1"/>
                </a:solidFill>
                <a:latin typeface="+mn-ea"/>
                <a:ea typeface="+mn-ea"/>
              </a:rPr>
              <a:t>开发人员在使用</a:t>
            </a:r>
            <a:r>
              <a:rPr lang="en-US" altLang="zh-CN" dirty="0">
                <a:solidFill>
                  <a:schemeClr val="bg1"/>
                </a:solidFill>
                <a:latin typeface="+mn-ea"/>
                <a:ea typeface="+mn-ea"/>
              </a:rPr>
              <a:t>Postman</a:t>
            </a:r>
            <a:r>
              <a:rPr lang="zh-CN" altLang="en-US" dirty="0">
                <a:solidFill>
                  <a:schemeClr val="bg1"/>
                </a:solidFill>
                <a:latin typeface="+mn-ea"/>
                <a:ea typeface="+mn-ea"/>
              </a:rPr>
              <a:t>的时候也许需要经常调试同一个网站或者是同时调试多个网站，如果每次打开</a:t>
            </a:r>
            <a:r>
              <a:rPr lang="en-US" altLang="zh-CN" dirty="0">
                <a:solidFill>
                  <a:schemeClr val="bg1"/>
                </a:solidFill>
                <a:latin typeface="+mn-ea"/>
                <a:ea typeface="+mn-ea"/>
              </a:rPr>
              <a:t>Postman</a:t>
            </a:r>
            <a:r>
              <a:rPr lang="zh-CN" altLang="en-US" dirty="0">
                <a:solidFill>
                  <a:schemeClr val="bg1"/>
                </a:solidFill>
                <a:latin typeface="+mn-ea"/>
                <a:ea typeface="+mn-ea"/>
              </a:rPr>
              <a:t>插件都要重新设置一遍那样会显得非常麻烦，</a:t>
            </a:r>
            <a:r>
              <a:rPr lang="en-US" altLang="zh-CN" dirty="0">
                <a:solidFill>
                  <a:schemeClr val="bg1"/>
                </a:solidFill>
                <a:latin typeface="+mn-ea"/>
                <a:ea typeface="+mn-ea"/>
              </a:rPr>
              <a:t>Postman</a:t>
            </a:r>
            <a:r>
              <a:rPr lang="zh-CN" altLang="en-US" dirty="0">
                <a:solidFill>
                  <a:schemeClr val="bg1"/>
                </a:solidFill>
                <a:latin typeface="+mn-ea"/>
                <a:ea typeface="+mn-ea"/>
              </a:rPr>
              <a:t>也考虑到用户的这一个性化需求，所以在</a:t>
            </a:r>
            <a:r>
              <a:rPr lang="en-US" altLang="zh-CN" dirty="0">
                <a:solidFill>
                  <a:schemeClr val="bg1"/>
                </a:solidFill>
                <a:latin typeface="+mn-ea"/>
                <a:ea typeface="+mn-ea"/>
              </a:rPr>
              <a:t>Postman</a:t>
            </a:r>
            <a:r>
              <a:rPr lang="zh-CN" altLang="en-US" dirty="0">
                <a:solidFill>
                  <a:schemeClr val="bg1"/>
                </a:solidFill>
                <a:latin typeface="+mn-ea"/>
                <a:ea typeface="+mn-ea"/>
              </a:rPr>
              <a:t>的配置页面中，用户可以添加或者管理多个网站用户启动</a:t>
            </a:r>
            <a:r>
              <a:rPr lang="en-US" altLang="zh-CN" dirty="0">
                <a:solidFill>
                  <a:schemeClr val="bg1"/>
                </a:solidFill>
                <a:latin typeface="+mn-ea"/>
                <a:ea typeface="+mn-ea"/>
              </a:rPr>
              <a:t>Postman</a:t>
            </a:r>
            <a:r>
              <a:rPr lang="zh-CN" altLang="en-US" dirty="0">
                <a:solidFill>
                  <a:schemeClr val="bg1"/>
                </a:solidFill>
                <a:latin typeface="+mn-ea"/>
                <a:ea typeface="+mn-ea"/>
              </a:rPr>
              <a:t>的时候就能自动打开相应的设置。</a:t>
            </a:r>
          </a:p>
        </p:txBody>
      </p:sp>
    </p:spTree>
    <p:extLst>
      <p:ext uri="{BB962C8B-B14F-4D97-AF65-F5344CB8AC3E}">
        <p14:creationId xmlns:p14="http://schemas.microsoft.com/office/powerpoint/2010/main" val="184813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分享收藏模式</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Sharing collections</a:t>
            </a:r>
            <a:endParaRPr lang="zh-CN" altLang="en-US" sz="2400" dirty="0"/>
          </a:p>
        </p:txBody>
      </p:sp>
      <p:graphicFrame>
        <p:nvGraphicFramePr>
          <p:cNvPr id="12" name="表格 11"/>
          <p:cNvGraphicFramePr>
            <a:graphicFrameLocks noGrp="1"/>
          </p:cNvGraphicFramePr>
          <p:nvPr>
            <p:extLst>
              <p:ext uri="{D42A27DB-BD31-4B8C-83A1-F6EECF244321}">
                <p14:modId xmlns:p14="http://schemas.microsoft.com/office/powerpoint/2010/main" val="1066124733"/>
              </p:ext>
            </p:extLst>
          </p:nvPr>
        </p:nvGraphicFramePr>
        <p:xfrm>
          <a:off x="981191" y="1639929"/>
          <a:ext cx="8762770" cy="3191256"/>
        </p:xfrm>
        <a:graphic>
          <a:graphicData uri="http://schemas.openxmlformats.org/drawingml/2006/table">
            <a:tbl>
              <a:tblPr firstRow="1" bandRow="1">
                <a:tableStyleId>{5C22544A-7EE6-4342-B048-85BDC9FD1C3A}</a:tableStyleId>
              </a:tblPr>
              <a:tblGrid>
                <a:gridCol w="1854506">
                  <a:extLst>
                    <a:ext uri="{9D8B030D-6E8A-4147-A177-3AD203B41FA5}">
                      <a16:colId xmlns:a16="http://schemas.microsoft.com/office/drawing/2014/main" val="2707383063"/>
                    </a:ext>
                  </a:extLst>
                </a:gridCol>
                <a:gridCol w="6908264">
                  <a:extLst>
                    <a:ext uri="{9D8B030D-6E8A-4147-A177-3AD203B41FA5}">
                      <a16:colId xmlns:a16="http://schemas.microsoft.com/office/drawing/2014/main" val="1264067012"/>
                    </a:ext>
                  </a:extLst>
                </a:gridCol>
              </a:tblGrid>
              <a:tr h="370840">
                <a:tc>
                  <a:txBody>
                    <a:bodyPr/>
                    <a:lstStyle/>
                    <a:p>
                      <a:pPr algn="ctr"/>
                      <a:r>
                        <a:rPr lang="zh-CN" altLang="en-US" dirty="0"/>
                        <a:t> </a:t>
                      </a:r>
                      <a:r>
                        <a:rPr lang="zh-CN" altLang="en-US" b="1" dirty="0"/>
                        <a:t>链接共享</a:t>
                      </a:r>
                    </a:p>
                    <a:p>
                      <a:pPr algn="ctr"/>
                      <a:endParaRPr lang="zh-CN" altLang="en-US" dirty="0"/>
                    </a:p>
                  </a:txBody>
                  <a:tcPr anchor="ctr"/>
                </a:tc>
                <a:tc>
                  <a:txBody>
                    <a:bodyPr/>
                    <a:lstStyle/>
                    <a:p>
                      <a:pPr algn="ctr"/>
                      <a:endParaRPr lang="zh-CN" altLang="en-US" dirty="0"/>
                    </a:p>
                    <a:p>
                      <a:pPr algn="ctr"/>
                      <a:r>
                        <a:rPr lang="zh-CN" altLang="en-US" dirty="0"/>
                        <a:t>为其他人生成一个可共享的链接</a:t>
                      </a:r>
                      <a:r>
                        <a:rPr lang="zh-CN" altLang="en-US"/>
                        <a:t>来访问您的</a:t>
                      </a:r>
                      <a:r>
                        <a:rPr lang="zh-CN" altLang="en-US" dirty="0"/>
                        <a:t>收藏。这不是共享集合的推荐方法。收集链接将集合作为时间快照反映出来，并且必须进行更新以刷新集合的更改。</a:t>
                      </a:r>
                    </a:p>
                    <a:p>
                      <a:pPr algn="ctr"/>
                      <a:endParaRPr lang="zh-CN" altLang="en-US" dirty="0"/>
                    </a:p>
                  </a:txBody>
                  <a:tcPr anchor="ctr"/>
                </a:tc>
                <a:extLst>
                  <a:ext uri="{0D108BD9-81ED-4DB2-BD59-A6C34878D82A}">
                    <a16:rowId xmlns:a16="http://schemas.microsoft.com/office/drawing/2014/main" val="593841062"/>
                  </a:ext>
                </a:extLst>
              </a:tr>
              <a:tr h="370840">
                <a:tc>
                  <a:txBody>
                    <a:bodyPr/>
                    <a:lstStyle/>
                    <a:p>
                      <a:pPr algn="ctr"/>
                      <a:r>
                        <a:rPr lang="zh-CN" altLang="en-US" b="1" dirty="0"/>
                        <a:t>在</a:t>
                      </a:r>
                      <a:r>
                        <a:rPr lang="en-US" altLang="zh-CN" dirty="0"/>
                        <a:t> Run in Postman</a:t>
                      </a:r>
                      <a:r>
                        <a:rPr lang="zh-CN" altLang="en-US" b="1" dirty="0"/>
                        <a:t>中分享</a:t>
                      </a:r>
                    </a:p>
                    <a:p>
                      <a:pPr algn="ctr"/>
                      <a:endParaRPr lang="zh-CN" altLang="en-US" dirty="0"/>
                    </a:p>
                  </a:txBody>
                  <a:tcPr anchor="ctr"/>
                </a:tc>
                <a:tc>
                  <a:txBody>
                    <a:bodyPr/>
                    <a:lstStyle/>
                    <a:p>
                      <a:pPr algn="ctr"/>
                      <a:r>
                        <a:rPr lang="zh-CN" altLang="en-US" dirty="0"/>
                        <a:t>在</a:t>
                      </a:r>
                      <a:r>
                        <a:rPr lang="en-US" altLang="zh-CN" dirty="0"/>
                        <a:t>SHARE COLLECTION</a:t>
                      </a:r>
                      <a:r>
                        <a:rPr lang="zh-CN" altLang="en-US" dirty="0"/>
                        <a:t>模式的“</a:t>
                      </a:r>
                      <a:r>
                        <a:rPr lang="en-US" altLang="zh-CN" dirty="0"/>
                        <a:t>Run in Postman</a:t>
                      </a:r>
                      <a:r>
                        <a:rPr lang="zh-CN" altLang="en-US" dirty="0"/>
                        <a:t>”标签</a:t>
                      </a:r>
                      <a:r>
                        <a:rPr lang="zh-CN" altLang="en-US"/>
                        <a:t>下，您可以</a:t>
                      </a:r>
                      <a:r>
                        <a:rPr lang="zh-CN" altLang="en-US" dirty="0"/>
                        <a:t>创建一个在</a:t>
                      </a:r>
                      <a:r>
                        <a:rPr lang="en-US" altLang="zh-CN" dirty="0"/>
                        <a:t>Postman</a:t>
                      </a:r>
                      <a:r>
                        <a:rPr lang="zh-CN" altLang="en-US" dirty="0"/>
                        <a:t>按钮</a:t>
                      </a:r>
                      <a:r>
                        <a:rPr lang="zh-CN" altLang="en-US"/>
                        <a:t>来共享您的</a:t>
                      </a:r>
                      <a:r>
                        <a:rPr lang="zh-CN" altLang="en-US" dirty="0"/>
                        <a:t>收藏。只要收集链接，集合应该手动更新，以反映集合中的新变化。</a:t>
                      </a:r>
                    </a:p>
                    <a:p>
                      <a:pPr algn="ctr"/>
                      <a:endParaRPr lang="zh-CN" altLang="en-US" dirty="0"/>
                    </a:p>
                  </a:txBody>
                  <a:tcPr anchor="ctr"/>
                </a:tc>
                <a:extLst>
                  <a:ext uri="{0D108BD9-81ED-4DB2-BD59-A6C34878D82A}">
                    <a16:rowId xmlns:a16="http://schemas.microsoft.com/office/drawing/2014/main" val="3295127173"/>
                  </a:ext>
                </a:extLst>
              </a:tr>
              <a:tr h="370840">
                <a:tc>
                  <a:txBody>
                    <a:bodyPr/>
                    <a:lstStyle/>
                    <a:p>
                      <a:pPr algn="ctr"/>
                      <a:r>
                        <a:rPr lang="zh-CN" altLang="en-US" b="1" dirty="0"/>
                        <a:t>作为文件共享</a:t>
                      </a:r>
                    </a:p>
                    <a:p>
                      <a:pPr algn="ctr"/>
                      <a:endParaRPr lang="zh-CN" altLang="en-US" dirty="0"/>
                    </a:p>
                  </a:txBody>
                  <a:tcPr anchor="ctr"/>
                </a:tc>
                <a:tc>
                  <a:txBody>
                    <a:bodyPr/>
                    <a:lstStyle/>
                    <a:p>
                      <a:pPr algn="ctr"/>
                      <a:r>
                        <a:rPr lang="zh-CN" altLang="en-US" dirty="0"/>
                        <a:t>收藏集可以作为</a:t>
                      </a:r>
                      <a:r>
                        <a:rPr lang="en-US" altLang="zh-CN" dirty="0"/>
                        <a:t>JSON</a:t>
                      </a:r>
                      <a:r>
                        <a:rPr lang="zh-CN" altLang="en-US" dirty="0"/>
                        <a:t>文件</a:t>
                      </a:r>
                      <a:r>
                        <a:rPr lang="zh-CN" altLang="en-US"/>
                        <a:t>下载，您可以通过您的</a:t>
                      </a:r>
                      <a:r>
                        <a:rPr lang="en-US" altLang="zh-CN" dirty="0" err="1"/>
                        <a:t>PostMan</a:t>
                      </a:r>
                      <a:r>
                        <a:rPr lang="zh-CN" altLang="en-US" dirty="0"/>
                        <a:t>帐户登录，或与其他人共享。</a:t>
                      </a:r>
                    </a:p>
                    <a:p>
                      <a:pPr algn="ctr"/>
                      <a:endParaRPr lang="zh-CN" altLang="en-US" dirty="0"/>
                    </a:p>
                  </a:txBody>
                  <a:tcPr anchor="ctr"/>
                </a:tc>
                <a:extLst>
                  <a:ext uri="{0D108BD9-81ED-4DB2-BD59-A6C34878D82A}">
                    <a16:rowId xmlns:a16="http://schemas.microsoft.com/office/drawing/2014/main" val="1612108814"/>
                  </a:ext>
                </a:extLst>
              </a:tr>
            </a:tbl>
          </a:graphicData>
        </a:graphic>
      </p:graphicFrame>
    </p:spTree>
    <p:extLst>
      <p:ext uri="{BB962C8B-B14F-4D97-AF65-F5344CB8AC3E}">
        <p14:creationId xmlns:p14="http://schemas.microsoft.com/office/powerpoint/2010/main" val="509410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管理集合</a:t>
            </a:r>
            <a:br>
              <a:rPr lang="zh-CN" altLang="en-US" dirty="0"/>
            </a:br>
            <a:endParaRPr lang="zh-CN" altLang="en-US" sz="2000" dirty="0"/>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sp>
        <p:nvSpPr>
          <p:cNvPr id="5" name="文本框 4"/>
          <p:cNvSpPr txBox="1"/>
          <p:nvPr/>
        </p:nvSpPr>
        <p:spPr>
          <a:xfrm>
            <a:off x="476444" y="1211089"/>
            <a:ext cx="9534134" cy="805349"/>
          </a:xfrm>
          <a:prstGeom prst="rect">
            <a:avLst/>
          </a:prstGeom>
          <a:noFill/>
        </p:spPr>
        <p:txBody>
          <a:bodyPr wrap="square" rtlCol="0">
            <a:spAutoFit/>
          </a:bodyPr>
          <a:lstStyle/>
          <a:p>
            <a:r>
              <a:rPr lang="zh-CN" altLang="en-US" dirty="0"/>
              <a:t>从 侧栏中的  集合选项卡：</a:t>
            </a:r>
          </a:p>
          <a:p>
            <a:pPr>
              <a:spcBef>
                <a:spcPts val="1000"/>
              </a:spcBef>
            </a:pPr>
            <a:r>
              <a:rPr lang="en-US" altLang="zh-CN" b="1" dirty="0"/>
              <a:t>	</a:t>
            </a:r>
            <a:r>
              <a:rPr lang="zh-CN" altLang="en-US" sz="2000" b="1" dirty="0"/>
              <a:t>浏览集合</a:t>
            </a:r>
          </a:p>
        </p:txBody>
      </p:sp>
      <p:sp>
        <p:nvSpPr>
          <p:cNvPr id="6" name="文本框 5"/>
          <p:cNvSpPr txBox="1"/>
          <p:nvPr/>
        </p:nvSpPr>
        <p:spPr>
          <a:xfrm>
            <a:off x="5095883" y="2062551"/>
            <a:ext cx="4267088" cy="2862322"/>
          </a:xfrm>
          <a:prstGeom prst="rect">
            <a:avLst/>
          </a:prstGeom>
          <a:noFill/>
        </p:spPr>
        <p:txBody>
          <a:bodyPr wrap="square" rtlCol="0">
            <a:spAutoFit/>
          </a:bodyPr>
          <a:lstStyle/>
          <a:p>
            <a:r>
              <a:rPr lang="zh-CN" altLang="en-US" dirty="0"/>
              <a:t>点击一个集合来显示或隐藏构成集合的请求。使用键盘上的向上和向下箭头键浏览集合。 </a:t>
            </a:r>
          </a:p>
          <a:p>
            <a:r>
              <a:rPr lang="zh-CN" altLang="en-US" dirty="0"/>
              <a:t>编辑并查看收藏细节</a:t>
            </a:r>
          </a:p>
          <a:p>
            <a:r>
              <a:rPr lang="zh-CN" altLang="en-US" dirty="0"/>
              <a:t>展开右角括号（</a:t>
            </a:r>
            <a:r>
              <a:rPr lang="en-US" altLang="zh-CN" dirty="0"/>
              <a:t>&gt;</a:t>
            </a:r>
            <a:r>
              <a:rPr lang="zh-CN" altLang="en-US" dirty="0"/>
              <a:t>）以显示集合的详细信息视图。折叠左角括号（</a:t>
            </a:r>
            <a:r>
              <a:rPr lang="en-US" altLang="zh-CN" dirty="0"/>
              <a:t>&lt;</a:t>
            </a:r>
            <a:r>
              <a:rPr lang="zh-CN" altLang="en-US" dirty="0"/>
              <a:t>）隐藏详细信息</a:t>
            </a:r>
            <a:r>
              <a:rPr lang="zh-CN" altLang="en-US"/>
              <a:t>视图。您可以</a:t>
            </a:r>
            <a:r>
              <a:rPr lang="zh-CN" altLang="en-US" dirty="0"/>
              <a:t>添加名称和描述等元数据，以便开发</a:t>
            </a:r>
            <a:r>
              <a:rPr lang="zh-CN" altLang="en-US"/>
              <a:t>人员使用您的</a:t>
            </a:r>
            <a:r>
              <a:rPr lang="en-US" altLang="zh-CN" dirty="0"/>
              <a:t>API</a:t>
            </a:r>
            <a:r>
              <a:rPr lang="zh-CN" altLang="en-US" dirty="0"/>
              <a:t>所需的所有信息都可以轻松获得。 </a:t>
            </a:r>
          </a:p>
          <a:p>
            <a:endParaRPr lang="zh-CN" altLang="en-US" dirty="0"/>
          </a:p>
        </p:txBody>
      </p:sp>
      <p:pic>
        <p:nvPicPr>
          <p:cNvPr id="7" name="图片 6"/>
          <p:cNvPicPr>
            <a:picLocks noChangeAspect="1"/>
          </p:cNvPicPr>
          <p:nvPr/>
        </p:nvPicPr>
        <p:blipFill>
          <a:blip r:embed="rId2"/>
          <a:stretch>
            <a:fillRect/>
          </a:stretch>
        </p:blipFill>
        <p:spPr>
          <a:xfrm>
            <a:off x="752597" y="2062552"/>
            <a:ext cx="4038494" cy="3387278"/>
          </a:xfrm>
          <a:prstGeom prst="rect">
            <a:avLst/>
          </a:prstGeom>
        </p:spPr>
      </p:pic>
    </p:spTree>
    <p:extLst>
      <p:ext uri="{BB962C8B-B14F-4D97-AF65-F5344CB8AC3E}">
        <p14:creationId xmlns:p14="http://schemas.microsoft.com/office/powerpoint/2010/main" val="2096522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重新排列集合</a:t>
            </a:r>
            <a:r>
              <a:rPr lang="en-US" altLang="zh-CN" sz="2000" dirty="0"/>
              <a:t>					</a:t>
            </a:r>
            <a:r>
              <a:rPr lang="zh-CN" altLang="en-US" sz="2000" dirty="0"/>
              <a:t>收藏集合</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sp>
        <p:nvSpPr>
          <p:cNvPr id="6" name="文本框 5"/>
          <p:cNvSpPr txBox="1"/>
          <p:nvPr/>
        </p:nvSpPr>
        <p:spPr>
          <a:xfrm>
            <a:off x="3648121" y="1487533"/>
            <a:ext cx="1676356" cy="2862322"/>
          </a:xfrm>
          <a:prstGeom prst="rect">
            <a:avLst/>
          </a:prstGeom>
          <a:noFill/>
        </p:spPr>
        <p:txBody>
          <a:bodyPr wrap="square" rtlCol="0">
            <a:spAutoFit/>
          </a:bodyPr>
          <a:lstStyle/>
          <a:p>
            <a:pPr algn="ctr"/>
            <a:r>
              <a:rPr lang="zh-CN" altLang="en-US" dirty="0"/>
              <a:t>集合可以按名称或上次更新时间按字母顺序排序。为此，请选择右上角的“排序”图标，然后选择</a:t>
            </a:r>
            <a:r>
              <a:rPr lang="en-US" altLang="zh-CN" dirty="0"/>
              <a:t>Sort by name</a:t>
            </a:r>
            <a:r>
              <a:rPr lang="zh-CN" altLang="en-US" dirty="0"/>
              <a:t>或</a:t>
            </a:r>
            <a:r>
              <a:rPr lang="en-US" altLang="zh-CN" dirty="0"/>
              <a:t>Sort by date</a:t>
            </a:r>
            <a:r>
              <a:rPr lang="zh-CN" altLang="en-US" dirty="0"/>
              <a:t>。 </a:t>
            </a:r>
          </a:p>
        </p:txBody>
      </p:sp>
      <p:pic>
        <p:nvPicPr>
          <p:cNvPr id="7" name="图片 6"/>
          <p:cNvPicPr>
            <a:picLocks noChangeAspect="1"/>
          </p:cNvPicPr>
          <p:nvPr/>
        </p:nvPicPr>
        <p:blipFill>
          <a:blip r:embed="rId2"/>
          <a:stretch>
            <a:fillRect/>
          </a:stretch>
        </p:blipFill>
        <p:spPr>
          <a:xfrm>
            <a:off x="524003" y="1487533"/>
            <a:ext cx="3076190" cy="3219048"/>
          </a:xfrm>
          <a:prstGeom prst="rect">
            <a:avLst/>
          </a:prstGeom>
        </p:spPr>
      </p:pic>
      <p:pic>
        <p:nvPicPr>
          <p:cNvPr id="9" name="图片 8"/>
          <p:cNvPicPr>
            <a:picLocks noChangeAspect="1"/>
          </p:cNvPicPr>
          <p:nvPr/>
        </p:nvPicPr>
        <p:blipFill>
          <a:blip r:embed="rId3"/>
          <a:stretch>
            <a:fillRect/>
          </a:stretch>
        </p:blipFill>
        <p:spPr>
          <a:xfrm>
            <a:off x="5324477" y="1487533"/>
            <a:ext cx="2809524" cy="3152381"/>
          </a:xfrm>
          <a:prstGeom prst="rect">
            <a:avLst/>
          </a:prstGeom>
        </p:spPr>
      </p:pic>
      <p:sp>
        <p:nvSpPr>
          <p:cNvPr id="11" name="文本框 10"/>
          <p:cNvSpPr txBox="1"/>
          <p:nvPr/>
        </p:nvSpPr>
        <p:spPr>
          <a:xfrm>
            <a:off x="8524793" y="1489166"/>
            <a:ext cx="1600158" cy="1754326"/>
          </a:xfrm>
          <a:prstGeom prst="rect">
            <a:avLst/>
          </a:prstGeom>
          <a:noFill/>
        </p:spPr>
        <p:txBody>
          <a:bodyPr wrap="square" rtlCol="0">
            <a:spAutoFit/>
          </a:bodyPr>
          <a:lstStyle/>
          <a:p>
            <a:r>
              <a:rPr lang="zh-CN" altLang="en-US"/>
              <a:t>如果您正在</a:t>
            </a:r>
            <a:r>
              <a:rPr lang="zh-CN" altLang="en-US" dirty="0"/>
              <a:t>专门研究几个</a:t>
            </a:r>
            <a:r>
              <a:rPr lang="zh-CN" altLang="en-US"/>
              <a:t>系列，您可以</a:t>
            </a:r>
            <a:r>
              <a:rPr lang="zh-CN" altLang="en-US" dirty="0"/>
              <a:t>点击星形图标将收藏集列在列表的顶部。</a:t>
            </a:r>
          </a:p>
        </p:txBody>
      </p:sp>
    </p:spTree>
    <p:extLst>
      <p:ext uri="{BB962C8B-B14F-4D97-AF65-F5344CB8AC3E}">
        <p14:creationId xmlns:p14="http://schemas.microsoft.com/office/powerpoint/2010/main" val="2506713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过滤收藏</a:t>
            </a:r>
            <a:r>
              <a:rPr lang="en-US" altLang="zh-CN" sz="2000" dirty="0"/>
              <a:t>				</a:t>
            </a:r>
            <a:r>
              <a:rPr lang="zh-CN" altLang="en-US" sz="2000" dirty="0"/>
              <a:t>删除集合</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sp>
        <p:nvSpPr>
          <p:cNvPr id="3" name="文本框 2"/>
          <p:cNvSpPr txBox="1"/>
          <p:nvPr/>
        </p:nvSpPr>
        <p:spPr>
          <a:xfrm>
            <a:off x="3571923" y="1557801"/>
            <a:ext cx="990574" cy="2862322"/>
          </a:xfrm>
          <a:prstGeom prst="rect">
            <a:avLst/>
          </a:prstGeom>
          <a:noFill/>
        </p:spPr>
        <p:txBody>
          <a:bodyPr wrap="square" rtlCol="0">
            <a:spAutoFit/>
          </a:bodyPr>
          <a:lstStyle/>
          <a:p>
            <a:r>
              <a:rPr lang="zh-CN" altLang="en-US"/>
              <a:t>如果您有</a:t>
            </a:r>
            <a:r>
              <a:rPr lang="zh-CN" altLang="en-US" dirty="0"/>
              <a:t>很多集合，请使用搜索输入字段在侧边栏中过滤集合。 </a:t>
            </a:r>
          </a:p>
        </p:txBody>
      </p:sp>
      <p:pic>
        <p:nvPicPr>
          <p:cNvPr id="4" name="图片 3"/>
          <p:cNvPicPr>
            <a:picLocks noChangeAspect="1"/>
          </p:cNvPicPr>
          <p:nvPr/>
        </p:nvPicPr>
        <p:blipFill>
          <a:blip r:embed="rId2"/>
          <a:stretch>
            <a:fillRect/>
          </a:stretch>
        </p:blipFill>
        <p:spPr>
          <a:xfrm>
            <a:off x="752597" y="1557801"/>
            <a:ext cx="2676190" cy="3742857"/>
          </a:xfrm>
          <a:prstGeom prst="rect">
            <a:avLst/>
          </a:prstGeom>
        </p:spPr>
      </p:pic>
      <p:sp>
        <p:nvSpPr>
          <p:cNvPr id="5" name="文本框 4"/>
          <p:cNvSpPr txBox="1"/>
          <p:nvPr/>
        </p:nvSpPr>
        <p:spPr>
          <a:xfrm>
            <a:off x="7511840" y="1409058"/>
            <a:ext cx="2819326" cy="2308324"/>
          </a:xfrm>
          <a:prstGeom prst="rect">
            <a:avLst/>
          </a:prstGeom>
          <a:noFill/>
        </p:spPr>
        <p:txBody>
          <a:bodyPr wrap="square" rtlCol="0">
            <a:spAutoFit/>
          </a:bodyPr>
          <a:lstStyle/>
          <a:p>
            <a:r>
              <a:rPr lang="zh-CN" altLang="en-US" dirty="0"/>
              <a:t>单击集合旁边的省略号（</a:t>
            </a:r>
            <a:r>
              <a:rPr lang="en-US" altLang="zh-CN" dirty="0"/>
              <a:t>...</a:t>
            </a:r>
            <a:r>
              <a:rPr lang="zh-CN" altLang="en-US" dirty="0"/>
              <a:t>），然后选择“</a:t>
            </a:r>
            <a:r>
              <a:rPr lang="en-US" altLang="zh-CN" dirty="0"/>
              <a:t>Delete</a:t>
            </a:r>
            <a:r>
              <a:rPr lang="zh-CN" altLang="en-US" dirty="0"/>
              <a:t>”</a:t>
            </a:r>
            <a:r>
              <a:rPr lang="zh-CN" altLang="en-US"/>
              <a:t>。如果您不想</a:t>
            </a:r>
            <a:r>
              <a:rPr lang="zh-CN" altLang="en-US" dirty="0"/>
              <a:t>删除该</a:t>
            </a:r>
            <a:r>
              <a:rPr lang="zh-CN" altLang="en-US"/>
              <a:t>集合，您可以</a:t>
            </a:r>
            <a:r>
              <a:rPr lang="zh-CN" altLang="en-US" dirty="0"/>
              <a:t>点击</a:t>
            </a:r>
            <a:r>
              <a:rPr lang="en-US" altLang="zh-CN" dirty="0"/>
              <a:t>Postman</a:t>
            </a:r>
            <a:r>
              <a:rPr lang="zh-CN" altLang="en-US" dirty="0"/>
              <a:t>应用程序顶部显示的通知中的</a:t>
            </a:r>
            <a:r>
              <a:rPr lang="en-US" altLang="zh-CN" b="1" dirty="0"/>
              <a:t>Undo</a:t>
            </a:r>
            <a:r>
              <a:rPr lang="en-US" altLang="zh-CN" dirty="0"/>
              <a:t> </a:t>
            </a:r>
            <a:r>
              <a:rPr lang="zh-CN" altLang="en-US" dirty="0"/>
              <a:t>链接。</a:t>
            </a:r>
          </a:p>
          <a:p>
            <a:endParaRPr lang="zh-CN" altLang="en-US" dirty="0"/>
          </a:p>
        </p:txBody>
      </p:sp>
      <p:pic>
        <p:nvPicPr>
          <p:cNvPr id="6" name="图片 5"/>
          <p:cNvPicPr>
            <a:picLocks noChangeAspect="1"/>
          </p:cNvPicPr>
          <p:nvPr/>
        </p:nvPicPr>
        <p:blipFill>
          <a:blip r:embed="rId3"/>
          <a:stretch>
            <a:fillRect/>
          </a:stretch>
        </p:blipFill>
        <p:spPr>
          <a:xfrm>
            <a:off x="4867289" y="1559407"/>
            <a:ext cx="2400716" cy="3741252"/>
          </a:xfrm>
          <a:prstGeom prst="rect">
            <a:avLst/>
          </a:prstGeom>
        </p:spPr>
      </p:pic>
    </p:spTree>
    <p:extLst>
      <p:ext uri="{BB962C8B-B14F-4D97-AF65-F5344CB8AC3E}">
        <p14:creationId xmlns:p14="http://schemas.microsoft.com/office/powerpoint/2010/main" val="3129143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其他收藏功能</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graphicFrame>
        <p:nvGraphicFramePr>
          <p:cNvPr id="6" name="表格 5"/>
          <p:cNvGraphicFramePr>
            <a:graphicFrameLocks noGrp="1"/>
          </p:cNvGraphicFramePr>
          <p:nvPr>
            <p:extLst>
              <p:ext uri="{D42A27DB-BD31-4B8C-83A1-F6EECF244321}">
                <p14:modId xmlns:p14="http://schemas.microsoft.com/office/powerpoint/2010/main" val="4244466302"/>
              </p:ext>
            </p:extLst>
          </p:nvPr>
        </p:nvGraphicFramePr>
        <p:xfrm>
          <a:off x="676399" y="1639929"/>
          <a:ext cx="8762770" cy="3039618"/>
        </p:xfrm>
        <a:graphic>
          <a:graphicData uri="http://schemas.openxmlformats.org/drawingml/2006/table">
            <a:tbl>
              <a:tblPr firstRow="1" bandRow="1">
                <a:tableStyleId>{5C22544A-7EE6-4342-B048-85BDC9FD1C3A}</a:tableStyleId>
              </a:tblPr>
              <a:tblGrid>
                <a:gridCol w="1854506">
                  <a:extLst>
                    <a:ext uri="{9D8B030D-6E8A-4147-A177-3AD203B41FA5}">
                      <a16:colId xmlns:a16="http://schemas.microsoft.com/office/drawing/2014/main" val="2707383063"/>
                    </a:ext>
                  </a:extLst>
                </a:gridCol>
                <a:gridCol w="6908264">
                  <a:extLst>
                    <a:ext uri="{9D8B030D-6E8A-4147-A177-3AD203B41FA5}">
                      <a16:colId xmlns:a16="http://schemas.microsoft.com/office/drawing/2014/main" val="1264067012"/>
                    </a:ext>
                  </a:extLst>
                </a:gridCol>
              </a:tblGrid>
              <a:tr h="370840">
                <a:tc>
                  <a:txBody>
                    <a:bodyPr/>
                    <a:lstStyle/>
                    <a:p>
                      <a:pPr marL="0" marR="0" indent="0" algn="ctr" defTabSz="810067" rtl="0" eaLnBrk="1" fontAlgn="auto" latinLnBrk="0" hangingPunct="1">
                        <a:lnSpc>
                          <a:spcPct val="100000"/>
                        </a:lnSpc>
                        <a:spcBef>
                          <a:spcPts val="0"/>
                        </a:spcBef>
                        <a:spcAft>
                          <a:spcPts val="0"/>
                        </a:spcAft>
                        <a:buClrTx/>
                        <a:buSzTx/>
                        <a:buFontTx/>
                        <a:buNone/>
                        <a:tabLst/>
                        <a:defRPr/>
                      </a:pPr>
                      <a:r>
                        <a:rPr lang="zh-CN" altLang="en-US" dirty="0"/>
                        <a:t>重新排序请求</a:t>
                      </a:r>
                    </a:p>
                    <a:p>
                      <a:pPr algn="ctr"/>
                      <a:endParaRPr lang="zh-CN" altLang="en-US" dirty="0"/>
                    </a:p>
                  </a:txBody>
                  <a:tcPr anchor="ctr"/>
                </a:tc>
                <a:tc>
                  <a:txBody>
                    <a:bodyPr/>
                    <a:lstStyle/>
                    <a:p>
                      <a:pPr algn="ctr"/>
                      <a:endParaRPr lang="zh-CN" altLang="en-US" dirty="0"/>
                    </a:p>
                    <a:p>
                      <a:pPr algn="ctr"/>
                      <a:r>
                        <a:rPr lang="zh-CN" altLang="en-US" dirty="0"/>
                        <a:t>在集合或文件夹</a:t>
                      </a:r>
                      <a:r>
                        <a:rPr lang="zh-CN" altLang="en-US"/>
                        <a:t>中，您可以</a:t>
                      </a:r>
                      <a:r>
                        <a:rPr lang="zh-CN" altLang="en-US" dirty="0"/>
                        <a:t>使用拖放对请求进行重新</a:t>
                      </a:r>
                      <a:r>
                        <a:rPr lang="zh-CN" altLang="en-US"/>
                        <a:t>排序。您还</a:t>
                      </a:r>
                      <a:r>
                        <a:rPr lang="zh-CN" altLang="en-US" dirty="0"/>
                        <a:t>可以使用拖放来重新排列集合中的文件夹。 </a:t>
                      </a:r>
                    </a:p>
                    <a:p>
                      <a:pPr algn="ctr"/>
                      <a:endParaRPr lang="zh-CN" altLang="en-US" dirty="0"/>
                    </a:p>
                  </a:txBody>
                  <a:tcPr anchor="ctr"/>
                </a:tc>
                <a:extLst>
                  <a:ext uri="{0D108BD9-81ED-4DB2-BD59-A6C34878D82A}">
                    <a16:rowId xmlns:a16="http://schemas.microsoft.com/office/drawing/2014/main" val="593841062"/>
                  </a:ext>
                </a:extLst>
              </a:tr>
              <a:tr h="370840">
                <a:tc>
                  <a:txBody>
                    <a:bodyPr/>
                    <a:lstStyle/>
                    <a:p>
                      <a:pPr marL="0" marR="0" indent="0" algn="ctr" defTabSz="810067" rtl="0" eaLnBrk="1" fontAlgn="auto" latinLnBrk="0" hangingPunct="1">
                        <a:lnSpc>
                          <a:spcPct val="100000"/>
                        </a:lnSpc>
                        <a:spcBef>
                          <a:spcPts val="0"/>
                        </a:spcBef>
                        <a:spcAft>
                          <a:spcPts val="0"/>
                        </a:spcAft>
                        <a:buClrTx/>
                        <a:buSzTx/>
                        <a:buFontTx/>
                        <a:buNone/>
                        <a:tabLst/>
                        <a:defRPr/>
                      </a:pPr>
                      <a:r>
                        <a:rPr lang="zh-CN" altLang="en-US" dirty="0"/>
                        <a:t>保存回复 </a:t>
                      </a:r>
                    </a:p>
                    <a:p>
                      <a:pPr algn="ctr"/>
                      <a:endParaRPr lang="zh-CN" altLang="en-US" dirty="0"/>
                    </a:p>
                  </a:txBody>
                  <a:tcPr anchor="ctr"/>
                </a:tc>
                <a:tc>
                  <a:txBody>
                    <a:bodyPr/>
                    <a:lstStyle/>
                    <a:p>
                      <a:pPr marL="0" marR="0" indent="0" algn="ctr" defTabSz="810067" rtl="0" eaLnBrk="1" fontAlgn="auto" latinLnBrk="0" hangingPunct="1">
                        <a:lnSpc>
                          <a:spcPct val="100000"/>
                        </a:lnSpc>
                        <a:spcBef>
                          <a:spcPts val="0"/>
                        </a:spcBef>
                        <a:spcAft>
                          <a:spcPts val="0"/>
                        </a:spcAft>
                        <a:buClrTx/>
                        <a:buSzTx/>
                        <a:buFontTx/>
                        <a:buNone/>
                        <a:tabLst/>
                        <a:defRPr/>
                      </a:pPr>
                      <a:r>
                        <a:rPr lang="zh-CN" altLang="en-US" dirty="0"/>
                        <a:t>存储在集合中时，请求也可以</a:t>
                      </a:r>
                      <a:r>
                        <a:rPr lang="zh-CN" altLang="en-US"/>
                        <a:t>存储样本响应。</a:t>
                      </a:r>
                      <a:endParaRPr lang="zh-CN" altLang="en-US" dirty="0"/>
                    </a:p>
                    <a:p>
                      <a:pPr algn="ctr"/>
                      <a:endParaRPr lang="zh-CN" altLang="en-US" dirty="0"/>
                    </a:p>
                  </a:txBody>
                  <a:tcPr anchor="ctr"/>
                </a:tc>
                <a:extLst>
                  <a:ext uri="{0D108BD9-81ED-4DB2-BD59-A6C34878D82A}">
                    <a16:rowId xmlns:a16="http://schemas.microsoft.com/office/drawing/2014/main" val="3295127173"/>
                  </a:ext>
                </a:extLst>
              </a:tr>
              <a:tr h="370840">
                <a:tc>
                  <a:txBody>
                    <a:bodyPr/>
                    <a:lstStyle/>
                    <a:p>
                      <a:pPr marL="0" marR="0" indent="0" algn="ctr" defTabSz="810067" rtl="0" eaLnBrk="1" fontAlgn="auto" latinLnBrk="0" hangingPunct="1">
                        <a:lnSpc>
                          <a:spcPct val="100000"/>
                        </a:lnSpc>
                        <a:spcBef>
                          <a:spcPts val="0"/>
                        </a:spcBef>
                        <a:spcAft>
                          <a:spcPts val="0"/>
                        </a:spcAft>
                        <a:buClrTx/>
                        <a:buSzTx/>
                        <a:buFontTx/>
                        <a:buNone/>
                        <a:tabLst/>
                        <a:defRPr/>
                      </a:pPr>
                      <a:r>
                        <a:rPr lang="zh-CN" altLang="en-US" dirty="0"/>
                        <a:t>使用</a:t>
                      </a:r>
                      <a:r>
                        <a:rPr lang="en-US" altLang="zh-CN" dirty="0"/>
                        <a:t>example</a:t>
                      </a:r>
                      <a:endParaRPr lang="zh-CN" altLang="en-US" dirty="0"/>
                    </a:p>
                    <a:p>
                      <a:pPr algn="ctr"/>
                      <a:endParaRPr lang="zh-CN" altLang="en-US" dirty="0"/>
                    </a:p>
                  </a:txBody>
                  <a:tcPr anchor="ctr"/>
                </a:tc>
                <a:tc>
                  <a:txBody>
                    <a:bodyPr/>
                    <a:lstStyle/>
                    <a:p>
                      <a:pPr marL="0" marR="0" indent="0" algn="ctr" defTabSz="810067" rtl="0" eaLnBrk="1" fontAlgn="auto" latinLnBrk="0" hangingPunct="1">
                        <a:lnSpc>
                          <a:spcPct val="100000"/>
                        </a:lnSpc>
                        <a:spcBef>
                          <a:spcPts val="0"/>
                        </a:spcBef>
                        <a:spcAft>
                          <a:spcPts val="0"/>
                        </a:spcAft>
                        <a:buClrTx/>
                        <a:buSzTx/>
                        <a:buFontTx/>
                        <a:buNone/>
                        <a:tabLst/>
                        <a:defRPr/>
                      </a:pPr>
                      <a:r>
                        <a:rPr lang="zh-CN" altLang="en-US" dirty="0"/>
                        <a:t>通过</a:t>
                      </a:r>
                      <a:r>
                        <a:rPr lang="zh-CN" altLang="en-US"/>
                        <a:t>示例，您可以</a:t>
                      </a:r>
                      <a:r>
                        <a:rPr lang="zh-CN" altLang="en-US" dirty="0"/>
                        <a:t>模拟原始响应并将其保存到集合中。</a:t>
                      </a:r>
                      <a:r>
                        <a:rPr lang="zh-CN" altLang="en-US"/>
                        <a:t>然后，您可以</a:t>
                      </a:r>
                      <a:r>
                        <a:rPr lang="zh-CN" altLang="en-US" dirty="0"/>
                        <a:t>使用</a:t>
                      </a:r>
                      <a:r>
                        <a:rPr lang="en-US" altLang="zh-CN" dirty="0"/>
                        <a:t>Postman</a:t>
                      </a:r>
                      <a:r>
                        <a:rPr lang="zh-CN" altLang="en-US" dirty="0"/>
                        <a:t>的模拟服务为每个用户生成一个模拟端点。</a:t>
                      </a:r>
                    </a:p>
                    <a:p>
                      <a:pPr algn="ctr"/>
                      <a:endParaRPr lang="zh-CN" altLang="en-US" dirty="0"/>
                    </a:p>
                  </a:txBody>
                  <a:tcPr anchor="ctr"/>
                </a:tc>
                <a:extLst>
                  <a:ext uri="{0D108BD9-81ED-4DB2-BD59-A6C34878D82A}">
                    <a16:rowId xmlns:a16="http://schemas.microsoft.com/office/drawing/2014/main" val="1612108814"/>
                  </a:ext>
                </a:extLst>
              </a:tr>
              <a:tr h="370840">
                <a:tc>
                  <a:txBody>
                    <a:bodyPr/>
                    <a:lstStyle/>
                    <a:p>
                      <a:pPr marL="0" marR="0" indent="0" algn="ctr" defTabSz="810067" rtl="0" eaLnBrk="1" fontAlgn="auto" latinLnBrk="0" hangingPunct="1">
                        <a:lnSpc>
                          <a:spcPct val="100000"/>
                        </a:lnSpc>
                        <a:spcBef>
                          <a:spcPts val="0"/>
                        </a:spcBef>
                        <a:spcAft>
                          <a:spcPts val="0"/>
                        </a:spcAft>
                        <a:buClrTx/>
                        <a:buSzTx/>
                        <a:buFontTx/>
                        <a:buNone/>
                        <a:tabLst/>
                        <a:defRPr/>
                      </a:pPr>
                      <a:r>
                        <a:rPr lang="zh-CN" altLang="en-US" dirty="0"/>
                        <a:t>添加脚本</a:t>
                      </a:r>
                    </a:p>
                    <a:p>
                      <a:pPr algn="ctr"/>
                      <a:endParaRPr lang="zh-CN" altLang="en-US" dirty="0"/>
                    </a:p>
                  </a:txBody>
                  <a:tcPr anchor="ctr"/>
                </a:tc>
                <a:tc>
                  <a:txBody>
                    <a:bodyPr/>
                    <a:lstStyle/>
                    <a:p>
                      <a:pPr marL="0" marR="0" indent="0" algn="ctr" defTabSz="810067" rtl="0" eaLnBrk="1" fontAlgn="auto" latinLnBrk="0" hangingPunct="1">
                        <a:lnSpc>
                          <a:spcPct val="100000"/>
                        </a:lnSpc>
                        <a:spcBef>
                          <a:spcPts val="0"/>
                        </a:spcBef>
                        <a:spcAft>
                          <a:spcPts val="0"/>
                        </a:spcAft>
                        <a:buClrTx/>
                        <a:buSzTx/>
                        <a:buFontTx/>
                        <a:buNone/>
                        <a:tabLst/>
                        <a:defRPr/>
                      </a:pPr>
                      <a:r>
                        <a:rPr lang="zh-CN" altLang="en-US" dirty="0"/>
                        <a:t>存储在集合中的请求可以包含用于向集合添加动态行为的脚本。</a:t>
                      </a:r>
                    </a:p>
                    <a:p>
                      <a:pPr algn="ctr"/>
                      <a:endParaRPr lang="zh-CN" altLang="en-US" dirty="0"/>
                    </a:p>
                  </a:txBody>
                  <a:tcPr anchor="ctr"/>
                </a:tc>
                <a:extLst>
                  <a:ext uri="{0D108BD9-81ED-4DB2-BD59-A6C34878D82A}">
                    <a16:rowId xmlns:a16="http://schemas.microsoft.com/office/drawing/2014/main" val="3216982485"/>
                  </a:ext>
                </a:extLst>
              </a:tr>
            </a:tbl>
          </a:graphicData>
        </a:graphic>
      </p:graphicFrame>
    </p:spTree>
    <p:extLst>
      <p:ext uri="{BB962C8B-B14F-4D97-AF65-F5344CB8AC3E}">
        <p14:creationId xmlns:p14="http://schemas.microsoft.com/office/powerpoint/2010/main" val="4015660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添加文件夹</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sp>
        <p:nvSpPr>
          <p:cNvPr id="3" name="文本框 2"/>
          <p:cNvSpPr txBox="1"/>
          <p:nvPr/>
        </p:nvSpPr>
        <p:spPr>
          <a:xfrm>
            <a:off x="3419527" y="1411335"/>
            <a:ext cx="2133544" cy="2585323"/>
          </a:xfrm>
          <a:prstGeom prst="rect">
            <a:avLst/>
          </a:prstGeom>
          <a:noFill/>
        </p:spPr>
        <p:txBody>
          <a:bodyPr wrap="square" rtlCol="0">
            <a:spAutoFit/>
          </a:bodyPr>
          <a:lstStyle/>
          <a:p>
            <a:r>
              <a:rPr lang="zh-CN" altLang="en-US" dirty="0"/>
              <a:t>文件夹是将集合中的</a:t>
            </a:r>
            <a:r>
              <a:rPr lang="en-US" altLang="zh-CN" dirty="0"/>
              <a:t>API</a:t>
            </a:r>
            <a:r>
              <a:rPr lang="zh-CN" altLang="en-US" dirty="0"/>
              <a:t>端点组织成直观和逻辑组的一种方法，</a:t>
            </a:r>
            <a:r>
              <a:rPr lang="zh-CN" altLang="en-US"/>
              <a:t>可以镜像您的</a:t>
            </a:r>
            <a:r>
              <a:rPr lang="zh-CN" altLang="en-US" dirty="0"/>
              <a:t>工作流。在要添加文件夹的集合旁边，单击省略号（</a:t>
            </a:r>
            <a:r>
              <a:rPr lang="en-US" altLang="zh-CN" dirty="0"/>
              <a:t>...</a:t>
            </a:r>
            <a:r>
              <a:rPr lang="zh-CN" altLang="en-US" dirty="0"/>
              <a:t>）并选择“</a:t>
            </a:r>
            <a:r>
              <a:rPr lang="en-US" altLang="zh-CN" dirty="0"/>
              <a:t>Add Folder</a:t>
            </a:r>
            <a:r>
              <a:rPr lang="zh-CN" altLang="en-US" dirty="0"/>
              <a:t>”。</a:t>
            </a:r>
          </a:p>
        </p:txBody>
      </p:sp>
      <p:pic>
        <p:nvPicPr>
          <p:cNvPr id="4" name="图片 3"/>
          <p:cNvPicPr>
            <a:picLocks noChangeAspect="1"/>
          </p:cNvPicPr>
          <p:nvPr/>
        </p:nvPicPr>
        <p:blipFill>
          <a:blip r:embed="rId2"/>
          <a:stretch>
            <a:fillRect/>
          </a:stretch>
        </p:blipFill>
        <p:spPr>
          <a:xfrm>
            <a:off x="524003" y="1411335"/>
            <a:ext cx="2714286" cy="3733702"/>
          </a:xfrm>
          <a:prstGeom prst="rect">
            <a:avLst/>
          </a:prstGeom>
        </p:spPr>
      </p:pic>
      <p:sp>
        <p:nvSpPr>
          <p:cNvPr id="5" name="文本框 4"/>
          <p:cNvSpPr txBox="1"/>
          <p:nvPr/>
        </p:nvSpPr>
        <p:spPr>
          <a:xfrm>
            <a:off x="8677190" y="1411335"/>
            <a:ext cx="1743170" cy="2585323"/>
          </a:xfrm>
          <a:prstGeom prst="rect">
            <a:avLst/>
          </a:prstGeom>
          <a:noFill/>
        </p:spPr>
        <p:txBody>
          <a:bodyPr wrap="square" rtlCol="0">
            <a:spAutoFit/>
          </a:bodyPr>
          <a:lstStyle/>
          <a:p>
            <a:r>
              <a:rPr lang="zh-CN" altLang="en-US" dirty="0"/>
              <a:t>在文件夹中添加名称和说明。文件夹最初按名称按字母顺序排列，文件夹的名称和描述将</a:t>
            </a:r>
            <a:r>
              <a:rPr lang="zh-CN" altLang="en-US"/>
              <a:t>反映在您的</a:t>
            </a:r>
            <a:r>
              <a:rPr lang="en-US" altLang="zh-CN" dirty="0"/>
              <a:t>API</a:t>
            </a:r>
            <a:r>
              <a:rPr lang="zh-CN" altLang="en-US" dirty="0"/>
              <a:t>文档中。</a:t>
            </a:r>
          </a:p>
        </p:txBody>
      </p:sp>
      <p:pic>
        <p:nvPicPr>
          <p:cNvPr id="6" name="图片 5"/>
          <p:cNvPicPr>
            <a:picLocks noChangeAspect="1"/>
          </p:cNvPicPr>
          <p:nvPr/>
        </p:nvPicPr>
        <p:blipFill>
          <a:blip r:embed="rId3"/>
          <a:stretch>
            <a:fillRect/>
          </a:stretch>
        </p:blipFill>
        <p:spPr>
          <a:xfrm>
            <a:off x="5734393" y="1422431"/>
            <a:ext cx="2833023" cy="3581306"/>
          </a:xfrm>
          <a:prstGeom prst="rect">
            <a:avLst/>
          </a:prstGeom>
        </p:spPr>
      </p:pic>
    </p:spTree>
    <p:extLst>
      <p:ext uri="{BB962C8B-B14F-4D97-AF65-F5344CB8AC3E}">
        <p14:creationId xmlns:p14="http://schemas.microsoft.com/office/powerpoint/2010/main" val="3863157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添加文件夹</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sp>
        <p:nvSpPr>
          <p:cNvPr id="3" name="文本框 2"/>
          <p:cNvSpPr txBox="1"/>
          <p:nvPr/>
        </p:nvSpPr>
        <p:spPr>
          <a:xfrm>
            <a:off x="7915209" y="1563731"/>
            <a:ext cx="1600158" cy="2308324"/>
          </a:xfrm>
          <a:prstGeom prst="rect">
            <a:avLst/>
          </a:prstGeom>
          <a:noFill/>
        </p:spPr>
        <p:txBody>
          <a:bodyPr wrap="square" rtlCol="0">
            <a:spAutoFit/>
          </a:bodyPr>
          <a:lstStyle/>
          <a:p>
            <a:r>
              <a:rPr lang="zh-CN" altLang="en-US" dirty="0"/>
              <a:t>可以为文件夹添加更深层次的嵌套。拖放文件夹以重新排序它们以创建最终的自定义文件夹结构。</a:t>
            </a:r>
          </a:p>
        </p:txBody>
      </p:sp>
      <p:pic>
        <p:nvPicPr>
          <p:cNvPr id="5" name="图片 4"/>
          <p:cNvPicPr>
            <a:picLocks noChangeAspect="1"/>
          </p:cNvPicPr>
          <p:nvPr/>
        </p:nvPicPr>
        <p:blipFill>
          <a:blip r:embed="rId2"/>
          <a:stretch>
            <a:fillRect/>
          </a:stretch>
        </p:blipFill>
        <p:spPr>
          <a:xfrm>
            <a:off x="466811" y="1411335"/>
            <a:ext cx="7134223" cy="4066137"/>
          </a:xfrm>
          <a:prstGeom prst="rect">
            <a:avLst/>
          </a:prstGeom>
        </p:spPr>
      </p:pic>
    </p:spTree>
    <p:extLst>
      <p:ext uri="{BB962C8B-B14F-4D97-AF65-F5344CB8AC3E}">
        <p14:creationId xmlns:p14="http://schemas.microsoft.com/office/powerpoint/2010/main" val="3572771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Examples</a:t>
            </a:r>
            <a:endParaRPr lang="zh-CN" altLang="en-US" sz="3200" dirty="0"/>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6" name="文本框 5"/>
          <p:cNvSpPr txBox="1"/>
          <p:nvPr/>
        </p:nvSpPr>
        <p:spPr>
          <a:xfrm>
            <a:off x="524003" y="1563731"/>
            <a:ext cx="8686572" cy="923330"/>
          </a:xfrm>
          <a:prstGeom prst="rect">
            <a:avLst/>
          </a:prstGeom>
          <a:noFill/>
        </p:spPr>
        <p:txBody>
          <a:bodyPr wrap="square" rtlCol="0">
            <a:spAutoFit/>
          </a:bodyPr>
          <a:lstStyle/>
          <a:p>
            <a:r>
              <a:rPr lang="zh-CN" altLang="en-US" dirty="0"/>
              <a:t>开发人员可以在发送实际请求或设置单个</a:t>
            </a:r>
            <a:r>
              <a:rPr lang="zh-CN" altLang="en-US"/>
              <a:t>端点返回响应之前</a:t>
            </a:r>
            <a:r>
              <a:rPr lang="zh-CN" altLang="en-US" dirty="0"/>
              <a:t>，在</a:t>
            </a:r>
            <a:r>
              <a:rPr lang="en-US" altLang="zh-CN" dirty="0"/>
              <a:t>Postman</a:t>
            </a:r>
            <a:r>
              <a:rPr lang="zh-CN" altLang="en-US" dirty="0"/>
              <a:t>中模拟</a:t>
            </a:r>
            <a:r>
              <a:rPr lang="zh-CN" altLang="en-US"/>
              <a:t>请求和响应。</a:t>
            </a:r>
            <a:r>
              <a:rPr lang="zh-CN" altLang="en-US" dirty="0"/>
              <a:t>在</a:t>
            </a:r>
            <a:r>
              <a:rPr lang="en-US" altLang="zh-CN" dirty="0"/>
              <a:t>API</a:t>
            </a:r>
            <a:r>
              <a:rPr lang="zh-CN" altLang="en-US" dirty="0"/>
              <a:t>开发最早期间建立一个</a:t>
            </a:r>
            <a:r>
              <a:rPr lang="en-US" altLang="zh-CN" dirty="0"/>
              <a:t>Example</a:t>
            </a:r>
            <a:r>
              <a:rPr lang="zh-CN" altLang="en-US" dirty="0"/>
              <a:t>需要团队成员之间的明确沟通，使其期望达到一致，意味着开发人员和测试人员可以更快地开始使用。</a:t>
            </a:r>
          </a:p>
        </p:txBody>
      </p:sp>
      <p:pic>
        <p:nvPicPr>
          <p:cNvPr id="7" name="图片 6"/>
          <p:cNvPicPr>
            <a:picLocks noChangeAspect="1"/>
          </p:cNvPicPr>
          <p:nvPr/>
        </p:nvPicPr>
        <p:blipFill>
          <a:blip r:embed="rId2"/>
          <a:stretch>
            <a:fillRect/>
          </a:stretch>
        </p:blipFill>
        <p:spPr>
          <a:xfrm>
            <a:off x="1365538" y="2564967"/>
            <a:ext cx="5238095" cy="2171429"/>
          </a:xfrm>
          <a:prstGeom prst="rect">
            <a:avLst/>
          </a:prstGeom>
        </p:spPr>
      </p:pic>
    </p:spTree>
    <p:extLst>
      <p:ext uri="{BB962C8B-B14F-4D97-AF65-F5344CB8AC3E}">
        <p14:creationId xmlns:p14="http://schemas.microsoft.com/office/powerpoint/2010/main" val="14757199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b="0" dirty="0"/>
              <a:t>什么是一个例子？</a:t>
            </a:r>
            <a:endParaRPr lang="zh-CN" altLang="en-US" sz="2000" dirty="0"/>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3" name="文本框 2"/>
          <p:cNvSpPr txBox="1"/>
          <p:nvPr/>
        </p:nvSpPr>
        <p:spPr>
          <a:xfrm>
            <a:off x="6543645" y="1563731"/>
            <a:ext cx="3352712" cy="1754326"/>
          </a:xfrm>
          <a:prstGeom prst="rect">
            <a:avLst/>
          </a:prstGeom>
          <a:noFill/>
        </p:spPr>
        <p:txBody>
          <a:bodyPr wrap="square" rtlCol="0">
            <a:spAutoFit/>
          </a:bodyPr>
          <a:lstStyle/>
          <a:p>
            <a:r>
              <a:rPr lang="zh-CN" altLang="en-US" dirty="0"/>
              <a:t>一个例子是一个紧密耦合的请求和响应对。例如，在这个例子中，</a:t>
            </a:r>
            <a:r>
              <a:rPr lang="en-US" altLang="zh-CN" dirty="0"/>
              <a:t>'200 Ok custom response'</a:t>
            </a:r>
            <a:r>
              <a:rPr lang="zh-CN" altLang="en-US" dirty="0"/>
              <a:t>是一个例子的名字，它包含一个</a:t>
            </a:r>
            <a:r>
              <a:rPr lang="en-US" altLang="zh-CN" dirty="0"/>
              <a:t>’request example’</a:t>
            </a:r>
            <a:r>
              <a:rPr lang="zh-CN" altLang="en-US" dirty="0"/>
              <a:t>和</a:t>
            </a:r>
            <a:r>
              <a:rPr lang="en-US" altLang="zh-CN" dirty="0"/>
              <a:t>’response example'</a:t>
            </a:r>
            <a:r>
              <a:rPr lang="zh-CN" altLang="en-US" dirty="0"/>
              <a:t>。</a:t>
            </a:r>
          </a:p>
        </p:txBody>
      </p:sp>
      <p:pic>
        <p:nvPicPr>
          <p:cNvPr id="4" name="图片 3"/>
          <p:cNvPicPr>
            <a:picLocks noChangeAspect="1"/>
          </p:cNvPicPr>
          <p:nvPr/>
        </p:nvPicPr>
        <p:blipFill>
          <a:blip r:embed="rId2"/>
          <a:stretch>
            <a:fillRect/>
          </a:stretch>
        </p:blipFill>
        <p:spPr>
          <a:xfrm>
            <a:off x="466889" y="1411335"/>
            <a:ext cx="5848162" cy="3761171"/>
          </a:xfrm>
          <a:prstGeom prst="rect">
            <a:avLst/>
          </a:prstGeom>
        </p:spPr>
      </p:pic>
    </p:spTree>
    <p:extLst>
      <p:ext uri="{BB962C8B-B14F-4D97-AF65-F5344CB8AC3E}">
        <p14:creationId xmlns:p14="http://schemas.microsoft.com/office/powerpoint/2010/main" val="41996431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为什么使用例子？</a:t>
            </a:r>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3" name="文本框 2"/>
          <p:cNvSpPr txBox="1"/>
          <p:nvPr/>
        </p:nvSpPr>
        <p:spPr>
          <a:xfrm>
            <a:off x="1057389" y="1716127"/>
            <a:ext cx="7010216" cy="2862322"/>
          </a:xfrm>
          <a:prstGeom prst="rect">
            <a:avLst/>
          </a:prstGeom>
          <a:noFill/>
        </p:spPr>
        <p:txBody>
          <a:bodyPr wrap="square" rtlCol="0">
            <a:spAutoFit/>
          </a:bodyPr>
          <a:lstStyle/>
          <a:p>
            <a:pPr indent="457200"/>
            <a:r>
              <a:rPr lang="zh-CN" altLang="en-US" dirty="0"/>
              <a:t>通常情况下，创建和保存几个</a:t>
            </a:r>
            <a:r>
              <a:rPr lang="en-US" altLang="zh-CN" dirty="0"/>
              <a:t>example</a:t>
            </a:r>
            <a:r>
              <a:rPr lang="zh-CN" altLang="en-US" dirty="0"/>
              <a:t>响应以及一个请求（</a:t>
            </a:r>
            <a:r>
              <a:rPr lang="en-US" altLang="zh-CN" dirty="0"/>
              <a:t>200</a:t>
            </a:r>
            <a:r>
              <a:rPr lang="zh-CN" altLang="en-US" dirty="0"/>
              <a:t>，</a:t>
            </a:r>
            <a:r>
              <a:rPr lang="en-US" altLang="zh-CN" dirty="0"/>
              <a:t>404</a:t>
            </a:r>
            <a:r>
              <a:rPr lang="zh-CN" altLang="en-US" dirty="0"/>
              <a:t>，</a:t>
            </a:r>
            <a:r>
              <a:rPr lang="en-US" altLang="zh-CN" dirty="0"/>
              <a:t>500</a:t>
            </a:r>
            <a:r>
              <a:rPr lang="zh-CN" altLang="en-US" dirty="0"/>
              <a:t>等的状态代码）可以让您的</a:t>
            </a:r>
            <a:r>
              <a:rPr lang="en-US" altLang="zh-CN" dirty="0"/>
              <a:t>API</a:t>
            </a:r>
            <a:r>
              <a:rPr lang="zh-CN" altLang="en-US" dirty="0"/>
              <a:t>更容易理解。因此，查看您的</a:t>
            </a:r>
            <a:r>
              <a:rPr lang="en-US" altLang="zh-CN" dirty="0"/>
              <a:t>API</a:t>
            </a:r>
            <a:r>
              <a:rPr lang="zh-CN" altLang="en-US" dirty="0"/>
              <a:t>的同事可以快速查看这些</a:t>
            </a:r>
            <a:r>
              <a:rPr lang="en-US" altLang="zh-CN" dirty="0"/>
              <a:t>example </a:t>
            </a:r>
            <a:r>
              <a:rPr lang="zh-CN" altLang="en-US" dirty="0"/>
              <a:t>，并了解特定请求将返回的响应 </a:t>
            </a:r>
            <a:r>
              <a:rPr lang="en-US" altLang="zh-CN" dirty="0"/>
              <a:t>- </a:t>
            </a:r>
            <a:r>
              <a:rPr lang="zh-CN" altLang="en-US" dirty="0"/>
              <a:t>所有这一切，而无需在请求上按“</a:t>
            </a:r>
            <a:r>
              <a:rPr lang="en-US" altLang="zh-CN" dirty="0"/>
              <a:t>Send</a:t>
            </a:r>
            <a:r>
              <a:rPr lang="zh-CN" altLang="en-US" dirty="0"/>
              <a:t>”。</a:t>
            </a:r>
          </a:p>
          <a:p>
            <a:pPr indent="457200"/>
            <a:endParaRPr lang="zh-CN" altLang="en-US" dirty="0"/>
          </a:p>
          <a:p>
            <a:pPr indent="457200"/>
            <a:r>
              <a:rPr lang="zh-CN" altLang="en-US" dirty="0"/>
              <a:t>此外，假设您将使用尚不存在的端点构建</a:t>
            </a:r>
            <a:r>
              <a:rPr lang="en-US" altLang="zh-CN" dirty="0"/>
              <a:t>API</a:t>
            </a:r>
            <a:r>
              <a:rPr lang="zh-CN" altLang="en-US" dirty="0"/>
              <a:t>，否则您的服务器尚未准备就绪。通过</a:t>
            </a:r>
            <a:r>
              <a:rPr lang="en-US" altLang="zh-CN" dirty="0"/>
              <a:t>example </a:t>
            </a:r>
            <a:r>
              <a:rPr lang="zh-CN" altLang="en-US" dirty="0"/>
              <a:t>，您可以模拟原始响应并保存它们。然后，您可以使用</a:t>
            </a:r>
            <a:r>
              <a:rPr lang="en-US" altLang="zh-CN" dirty="0"/>
              <a:t>Postman</a:t>
            </a:r>
            <a:r>
              <a:rPr lang="zh-CN" altLang="en-US" dirty="0"/>
              <a:t>的模拟服务为每个客户端生成一个模拟端点。通过此设置，开发人员可以向模拟端点发出请求，并根据模拟端点返回的模拟响应开始前端开发或编写测试。</a:t>
            </a:r>
          </a:p>
        </p:txBody>
      </p:sp>
    </p:spTree>
    <p:extLst>
      <p:ext uri="{BB962C8B-B14F-4D97-AF65-F5344CB8AC3E}">
        <p14:creationId xmlns:p14="http://schemas.microsoft.com/office/powerpoint/2010/main" val="4117812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6399" y="268366"/>
            <a:ext cx="9315450" cy="1142970"/>
          </a:xfrm>
        </p:spPr>
        <p:txBody>
          <a:bodyPr>
            <a:normAutofit/>
          </a:bodyPr>
          <a:lstStyle/>
          <a:p>
            <a:r>
              <a:rPr lang="en-US" altLang="zh-CN" sz="3200" dirty="0" err="1">
                <a:solidFill>
                  <a:schemeClr val="bg1"/>
                </a:solidFill>
                <a:latin typeface="+mn-ea"/>
                <a:ea typeface="+mn-ea"/>
              </a:rPr>
              <a:t>PostMan</a:t>
            </a:r>
            <a:r>
              <a:rPr lang="zh-CN" altLang="en-US" sz="3200" dirty="0">
                <a:solidFill>
                  <a:schemeClr val="bg1"/>
                </a:solidFill>
                <a:latin typeface="+mn-ea"/>
                <a:ea typeface="+mn-ea"/>
              </a:rPr>
              <a:t>界面布局</a:t>
            </a:r>
          </a:p>
        </p:txBody>
      </p:sp>
      <p:sp>
        <p:nvSpPr>
          <p:cNvPr id="3" name="矩形 2"/>
          <p:cNvSpPr/>
          <p:nvPr/>
        </p:nvSpPr>
        <p:spPr>
          <a:xfrm>
            <a:off x="1590775" y="1298390"/>
            <a:ext cx="8124509" cy="646331"/>
          </a:xfrm>
          <a:prstGeom prst="rect">
            <a:avLst/>
          </a:prstGeom>
        </p:spPr>
        <p:txBody>
          <a:bodyPr wrap="square">
            <a:spAutoFit/>
          </a:bodyPr>
          <a:lstStyle/>
          <a:p>
            <a:pPr indent="457200"/>
            <a:r>
              <a:rPr lang="en-US" altLang="zh-CN" dirty="0">
                <a:solidFill>
                  <a:schemeClr val="bg1"/>
                </a:solidFill>
              </a:rPr>
              <a:t>postman</a:t>
            </a:r>
            <a:r>
              <a:rPr lang="zh-CN" altLang="en-US" dirty="0">
                <a:solidFill>
                  <a:schemeClr val="bg1"/>
                </a:solidFill>
              </a:rPr>
              <a:t>界面分为两部分：左边的</a:t>
            </a:r>
            <a:r>
              <a:rPr lang="en-US" altLang="zh-CN" dirty="0">
                <a:solidFill>
                  <a:schemeClr val="bg1"/>
                </a:solidFill>
              </a:rPr>
              <a:t>sidebar </a:t>
            </a:r>
            <a:r>
              <a:rPr lang="zh-CN" altLang="en-US" dirty="0">
                <a:solidFill>
                  <a:schemeClr val="bg1"/>
                </a:solidFill>
              </a:rPr>
              <a:t>右边的</a:t>
            </a:r>
            <a:r>
              <a:rPr lang="en-US" altLang="zh-CN" dirty="0">
                <a:solidFill>
                  <a:schemeClr val="bg1"/>
                </a:solidFill>
              </a:rPr>
              <a:t>request builder</a:t>
            </a:r>
            <a:r>
              <a:rPr lang="zh-CN" altLang="en-US" dirty="0">
                <a:solidFill>
                  <a:schemeClr val="bg1"/>
                </a:solidFill>
              </a:rPr>
              <a:t>：快速创建几乎所有的请求 </a:t>
            </a:r>
          </a:p>
        </p:txBody>
      </p:sp>
      <p:pic>
        <p:nvPicPr>
          <p:cNvPr id="4" name="图片 3"/>
          <p:cNvPicPr>
            <a:picLocks noChangeAspect="1"/>
          </p:cNvPicPr>
          <p:nvPr/>
        </p:nvPicPr>
        <p:blipFill>
          <a:blip r:embed="rId2"/>
          <a:stretch>
            <a:fillRect/>
          </a:stretch>
        </p:blipFill>
        <p:spPr>
          <a:xfrm>
            <a:off x="1613911" y="1944721"/>
            <a:ext cx="7988355" cy="3938178"/>
          </a:xfrm>
          <a:prstGeom prst="rect">
            <a:avLst/>
          </a:prstGeom>
        </p:spPr>
      </p:pic>
    </p:spTree>
    <p:extLst>
      <p:ext uri="{BB962C8B-B14F-4D97-AF65-F5344CB8AC3E}">
        <p14:creationId xmlns:p14="http://schemas.microsoft.com/office/powerpoint/2010/main" val="404536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添加一个例子</a:t>
            </a:r>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pic>
        <p:nvPicPr>
          <p:cNvPr id="5" name="图片 4"/>
          <p:cNvPicPr>
            <a:picLocks noChangeAspect="1"/>
          </p:cNvPicPr>
          <p:nvPr/>
        </p:nvPicPr>
        <p:blipFill>
          <a:blip r:embed="rId2"/>
          <a:stretch>
            <a:fillRect/>
          </a:stretch>
        </p:blipFill>
        <p:spPr>
          <a:xfrm>
            <a:off x="447805" y="1258940"/>
            <a:ext cx="4114692" cy="4190890"/>
          </a:xfrm>
          <a:prstGeom prst="rect">
            <a:avLst/>
          </a:prstGeom>
        </p:spPr>
      </p:pic>
      <p:sp>
        <p:nvSpPr>
          <p:cNvPr id="6" name="文本框 5"/>
          <p:cNvSpPr txBox="1"/>
          <p:nvPr/>
        </p:nvSpPr>
        <p:spPr>
          <a:xfrm>
            <a:off x="5095883" y="1563731"/>
            <a:ext cx="4648078" cy="1477328"/>
          </a:xfrm>
          <a:prstGeom prst="rect">
            <a:avLst/>
          </a:prstGeom>
          <a:noFill/>
        </p:spPr>
        <p:txBody>
          <a:bodyPr wrap="square" rtlCol="0">
            <a:spAutoFit/>
          </a:bodyPr>
          <a:lstStyle/>
          <a:p>
            <a:r>
              <a:rPr lang="zh-CN" altLang="en-US" dirty="0"/>
              <a:t>向每个</a:t>
            </a:r>
            <a:r>
              <a:rPr lang="en-US" altLang="zh-CN" dirty="0"/>
              <a:t>API</a:t>
            </a:r>
            <a:r>
              <a:rPr lang="zh-CN" altLang="en-US" dirty="0"/>
              <a:t>端点添加示例只需点击几下</a:t>
            </a:r>
            <a:r>
              <a:rPr lang="zh-CN" altLang="en-US"/>
              <a:t>。假设您正在</a:t>
            </a:r>
            <a:r>
              <a:rPr lang="zh-CN" altLang="en-US" dirty="0"/>
              <a:t>处理保存在集合中的</a:t>
            </a:r>
            <a:r>
              <a:rPr lang="zh-CN" altLang="en-US"/>
              <a:t>请求。您可以</a:t>
            </a:r>
            <a:r>
              <a:rPr lang="zh-CN" altLang="en-US" dirty="0"/>
              <a:t>使用新的自定义响应或从服务器收到的响应为此请求添加示例。</a:t>
            </a:r>
          </a:p>
          <a:p>
            <a:endParaRPr lang="zh-CN" altLang="en-US" dirty="0"/>
          </a:p>
        </p:txBody>
      </p:sp>
    </p:spTree>
    <p:extLst>
      <p:ext uri="{BB962C8B-B14F-4D97-AF65-F5344CB8AC3E}">
        <p14:creationId xmlns:p14="http://schemas.microsoft.com/office/powerpoint/2010/main" val="8806776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一个新的自定义</a:t>
            </a:r>
            <a:r>
              <a:rPr lang="en-US" altLang="zh-CN" sz="2000" dirty="0"/>
              <a:t>Response</a:t>
            </a:r>
            <a:endParaRPr lang="zh-CN" altLang="en-US" sz="2000" dirty="0"/>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4" name="文本框 3"/>
          <p:cNvSpPr txBox="1"/>
          <p:nvPr/>
        </p:nvSpPr>
        <p:spPr>
          <a:xfrm>
            <a:off x="7686615" y="1412970"/>
            <a:ext cx="2305952" cy="2585323"/>
          </a:xfrm>
          <a:prstGeom prst="rect">
            <a:avLst/>
          </a:prstGeom>
          <a:noFill/>
        </p:spPr>
        <p:txBody>
          <a:bodyPr wrap="square" rtlCol="0">
            <a:spAutoFit/>
          </a:bodyPr>
          <a:lstStyle/>
          <a:p>
            <a:r>
              <a:rPr lang="zh-CN" altLang="en-US"/>
              <a:t>通过让您从头</a:t>
            </a:r>
            <a:r>
              <a:rPr lang="zh-CN" altLang="en-US" dirty="0"/>
              <a:t>开始创建自己的自定义</a:t>
            </a:r>
            <a:r>
              <a:rPr lang="en-US" altLang="zh-CN"/>
              <a:t>response</a:t>
            </a:r>
            <a:r>
              <a:rPr lang="zh-CN" altLang="en-US"/>
              <a:t>，您可以</a:t>
            </a:r>
            <a:r>
              <a:rPr lang="zh-CN" altLang="en-US" dirty="0"/>
              <a:t>通过示例来定义</a:t>
            </a:r>
            <a:r>
              <a:rPr lang="en-US" altLang="zh-CN" dirty="0"/>
              <a:t>response</a:t>
            </a:r>
            <a:r>
              <a:rPr lang="zh-CN" altLang="en-US" dirty="0"/>
              <a:t>应该是什么样子。下面的图示概述了创建具有新</a:t>
            </a:r>
            <a:r>
              <a:rPr lang="en-US" altLang="zh-CN" dirty="0"/>
              <a:t>response</a:t>
            </a:r>
            <a:r>
              <a:rPr lang="zh-CN" altLang="en-US" dirty="0"/>
              <a:t>的示例的步骤。</a:t>
            </a:r>
          </a:p>
        </p:txBody>
      </p:sp>
      <p:pic>
        <p:nvPicPr>
          <p:cNvPr id="5" name="图片 4"/>
          <p:cNvPicPr>
            <a:picLocks noChangeAspect="1"/>
          </p:cNvPicPr>
          <p:nvPr/>
        </p:nvPicPr>
        <p:blipFill>
          <a:blip r:embed="rId2"/>
          <a:stretch>
            <a:fillRect/>
          </a:stretch>
        </p:blipFill>
        <p:spPr>
          <a:xfrm>
            <a:off x="447805" y="1411335"/>
            <a:ext cx="6801634" cy="4038494"/>
          </a:xfrm>
          <a:prstGeom prst="rect">
            <a:avLst/>
          </a:prstGeom>
        </p:spPr>
      </p:pic>
    </p:spTree>
    <p:extLst>
      <p:ext uri="{BB962C8B-B14F-4D97-AF65-F5344CB8AC3E}">
        <p14:creationId xmlns:p14="http://schemas.microsoft.com/office/powerpoint/2010/main" val="3150365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一个新的自定义</a:t>
            </a:r>
            <a:r>
              <a:rPr lang="en-US" altLang="zh-CN" sz="2000" dirty="0"/>
              <a:t>response</a:t>
            </a:r>
            <a:endParaRPr lang="zh-CN" altLang="en-US" sz="2000" dirty="0"/>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805" y="1335138"/>
            <a:ext cx="6172038" cy="4114692"/>
          </a:xfrm>
          <a:prstGeom prst="rect">
            <a:avLst/>
          </a:prstGeom>
        </p:spPr>
      </p:pic>
      <p:sp>
        <p:nvSpPr>
          <p:cNvPr id="7" name="文本框 6"/>
          <p:cNvSpPr txBox="1"/>
          <p:nvPr/>
        </p:nvSpPr>
        <p:spPr>
          <a:xfrm>
            <a:off x="7077031" y="1487533"/>
            <a:ext cx="3428910" cy="3416320"/>
          </a:xfrm>
          <a:prstGeom prst="rect">
            <a:avLst/>
          </a:prstGeom>
          <a:noFill/>
        </p:spPr>
        <p:txBody>
          <a:bodyPr wrap="square" rtlCol="0">
            <a:spAutoFit/>
          </a:bodyPr>
          <a:lstStyle/>
          <a:p>
            <a:pPr marL="342900" indent="-342900">
              <a:buFont typeface="+mj-lt"/>
              <a:buAutoNum type="arabicPeriod"/>
            </a:pPr>
            <a:r>
              <a:rPr lang="zh-CN" altLang="en-US" dirty="0"/>
              <a:t>单击“ </a:t>
            </a:r>
            <a:r>
              <a:rPr lang="en-US" altLang="zh-CN" dirty="0"/>
              <a:t>examples</a:t>
            </a:r>
            <a:r>
              <a:rPr lang="zh-CN" altLang="en-US" dirty="0"/>
              <a:t>”下拉列表。</a:t>
            </a:r>
          </a:p>
          <a:p>
            <a:pPr marL="342900" indent="-342900">
              <a:buFont typeface="+mj-lt"/>
              <a:buAutoNum type="arabicPeriod"/>
            </a:pPr>
            <a:r>
              <a:rPr lang="zh-CN" altLang="en-US" dirty="0"/>
              <a:t>单击添加示例按钮。基本请求作为示例编辑器中的“</a:t>
            </a:r>
            <a:r>
              <a:rPr lang="en-US" altLang="zh-CN" dirty="0"/>
              <a:t>request example</a:t>
            </a:r>
            <a:r>
              <a:rPr lang="zh-CN" altLang="en-US" dirty="0"/>
              <a:t>”加载。</a:t>
            </a:r>
          </a:p>
          <a:p>
            <a:pPr marL="342900" indent="-342900">
              <a:buFont typeface="+mj-lt"/>
              <a:buAutoNum type="arabicPeriod"/>
            </a:pPr>
            <a:r>
              <a:rPr lang="zh-CN" altLang="en-US" dirty="0"/>
              <a:t>输入你的例子的名字。</a:t>
            </a:r>
          </a:p>
          <a:p>
            <a:pPr marL="342900" indent="-342900">
              <a:buFont typeface="+mj-lt"/>
              <a:buAutoNum type="arabicPeriod"/>
            </a:pPr>
            <a:r>
              <a:rPr lang="zh-CN" altLang="en-US" dirty="0"/>
              <a:t>编辑示例的请求部分。</a:t>
            </a:r>
          </a:p>
          <a:p>
            <a:pPr marL="342900" indent="-342900">
              <a:buFont typeface="+mj-lt"/>
              <a:buAutoNum type="arabicPeriod"/>
            </a:pPr>
            <a:r>
              <a:rPr lang="zh-CN" altLang="en-US" dirty="0"/>
              <a:t>输入状态码。</a:t>
            </a:r>
          </a:p>
          <a:p>
            <a:pPr marL="342900" indent="-342900">
              <a:buFont typeface="+mj-lt"/>
              <a:buAutoNum type="arabicPeriod"/>
            </a:pPr>
            <a:r>
              <a:rPr lang="zh-CN" altLang="en-US"/>
              <a:t>为您的</a:t>
            </a:r>
            <a:r>
              <a:rPr lang="zh-CN" altLang="en-US" dirty="0"/>
              <a:t>示例创建一个新的响应。</a:t>
            </a:r>
          </a:p>
          <a:p>
            <a:pPr marL="342900" indent="-342900">
              <a:buFont typeface="+mj-lt"/>
              <a:buAutoNum type="arabicPeriod"/>
            </a:pPr>
            <a:r>
              <a:rPr lang="zh-CN" altLang="en-US" dirty="0"/>
              <a:t>单击构建器右上角的保存示例按钮以保存示例。</a:t>
            </a:r>
          </a:p>
        </p:txBody>
      </p:sp>
    </p:spTree>
    <p:extLst>
      <p:ext uri="{BB962C8B-B14F-4D97-AF65-F5344CB8AC3E}">
        <p14:creationId xmlns:p14="http://schemas.microsoft.com/office/powerpoint/2010/main" val="646237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4" name="标题 3"/>
          <p:cNvSpPr>
            <a:spLocks noGrp="1"/>
          </p:cNvSpPr>
          <p:nvPr>
            <p:ph type="title"/>
          </p:nvPr>
        </p:nvSpPr>
        <p:spPr/>
        <p:txBody>
          <a:bodyPr>
            <a:normAutofit/>
          </a:bodyPr>
          <a:lstStyle/>
          <a:p>
            <a:r>
              <a:rPr lang="zh-CN" altLang="en-US" sz="2000" dirty="0"/>
              <a:t>从服务器收到的响应</a:t>
            </a:r>
          </a:p>
        </p:txBody>
      </p:sp>
      <p:sp>
        <p:nvSpPr>
          <p:cNvPr id="5" name="文本框 4"/>
          <p:cNvSpPr txBox="1"/>
          <p:nvPr/>
        </p:nvSpPr>
        <p:spPr>
          <a:xfrm>
            <a:off x="676399" y="1716127"/>
            <a:ext cx="7391206" cy="646331"/>
          </a:xfrm>
          <a:prstGeom prst="rect">
            <a:avLst/>
          </a:prstGeom>
          <a:noFill/>
        </p:spPr>
        <p:txBody>
          <a:bodyPr wrap="square" rtlCol="0">
            <a:spAutoFit/>
          </a:bodyPr>
          <a:lstStyle/>
          <a:p>
            <a:r>
              <a:rPr lang="zh-CN" altLang="en-US" dirty="0"/>
              <a:t>收到服务器的响应</a:t>
            </a:r>
            <a:r>
              <a:rPr lang="zh-CN" altLang="en-US"/>
              <a:t>后，您可能</a:t>
            </a:r>
            <a:r>
              <a:rPr lang="zh-CN" altLang="en-US" dirty="0"/>
              <a:t>希望以当前请求和响应对保存为例。这样做的步骤类似于从头开始创建一个新的响应。（之前图）</a:t>
            </a:r>
          </a:p>
        </p:txBody>
      </p:sp>
      <p:sp>
        <p:nvSpPr>
          <p:cNvPr id="6" name="文本框 5"/>
          <p:cNvSpPr txBox="1"/>
          <p:nvPr/>
        </p:nvSpPr>
        <p:spPr>
          <a:xfrm>
            <a:off x="828795" y="3163888"/>
            <a:ext cx="3047920" cy="1200329"/>
          </a:xfrm>
          <a:prstGeom prst="rect">
            <a:avLst/>
          </a:prstGeom>
          <a:noFill/>
        </p:spPr>
        <p:txBody>
          <a:bodyPr wrap="square" rtlCol="0">
            <a:spAutoFit/>
          </a:bodyPr>
          <a:lstStyle/>
          <a:p>
            <a:r>
              <a:rPr lang="zh-CN" altLang="en-US"/>
              <a:t>稍后，您可以返回到您的</a:t>
            </a:r>
            <a:r>
              <a:rPr lang="zh-CN" altLang="en-US" dirty="0"/>
              <a:t>基本请求，并通过点击构建器左上角的请求名称</a:t>
            </a:r>
            <a:r>
              <a:rPr lang="zh-CN" altLang="en-US"/>
              <a:t>继续在您离开</a:t>
            </a:r>
            <a:r>
              <a:rPr lang="zh-CN" altLang="en-US" dirty="0"/>
              <a:t>的位置。</a:t>
            </a:r>
          </a:p>
        </p:txBody>
      </p:sp>
      <p:pic>
        <p:nvPicPr>
          <p:cNvPr id="9" name="图片 8"/>
          <p:cNvPicPr>
            <a:picLocks noChangeAspect="1"/>
          </p:cNvPicPr>
          <p:nvPr/>
        </p:nvPicPr>
        <p:blipFill>
          <a:blip r:embed="rId2"/>
          <a:stretch>
            <a:fillRect/>
          </a:stretch>
        </p:blipFill>
        <p:spPr>
          <a:xfrm>
            <a:off x="4486299" y="3168672"/>
            <a:ext cx="4047619" cy="1047619"/>
          </a:xfrm>
          <a:prstGeom prst="rect">
            <a:avLst/>
          </a:prstGeom>
        </p:spPr>
      </p:pic>
    </p:spTree>
    <p:extLst>
      <p:ext uri="{BB962C8B-B14F-4D97-AF65-F5344CB8AC3E}">
        <p14:creationId xmlns:p14="http://schemas.microsoft.com/office/powerpoint/2010/main" val="636332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2" name="标题 1"/>
          <p:cNvSpPr>
            <a:spLocks noGrp="1"/>
          </p:cNvSpPr>
          <p:nvPr>
            <p:ph type="title"/>
          </p:nvPr>
        </p:nvSpPr>
        <p:spPr/>
        <p:txBody>
          <a:bodyPr>
            <a:normAutofit/>
          </a:bodyPr>
          <a:lstStyle/>
          <a:p>
            <a:r>
              <a:rPr lang="zh-CN" altLang="en-US" sz="2000" b="0"/>
              <a:t>访问您保存</a:t>
            </a:r>
            <a:r>
              <a:rPr lang="zh-CN" altLang="en-US" sz="2000" b="0" dirty="0"/>
              <a:t>的示例</a:t>
            </a:r>
            <a:endParaRPr lang="zh-CN" altLang="en-US" sz="2000" dirty="0"/>
          </a:p>
        </p:txBody>
      </p:sp>
      <p:sp>
        <p:nvSpPr>
          <p:cNvPr id="3" name="文本框 2"/>
          <p:cNvSpPr txBox="1"/>
          <p:nvPr/>
        </p:nvSpPr>
        <p:spPr>
          <a:xfrm>
            <a:off x="524003" y="1487533"/>
            <a:ext cx="7619800" cy="369332"/>
          </a:xfrm>
          <a:prstGeom prst="rect">
            <a:avLst/>
          </a:prstGeom>
          <a:noFill/>
        </p:spPr>
        <p:txBody>
          <a:bodyPr wrap="square" rtlCol="0">
            <a:spAutoFit/>
          </a:bodyPr>
          <a:lstStyle/>
          <a:p>
            <a:r>
              <a:rPr lang="zh-CN" altLang="en-US" dirty="0"/>
              <a:t>单击构建器右上角的“ </a:t>
            </a:r>
            <a:r>
              <a:rPr lang="en-US" altLang="zh-CN" dirty="0"/>
              <a:t>examples</a:t>
            </a:r>
            <a:r>
              <a:rPr lang="zh-CN" altLang="en-US" dirty="0"/>
              <a:t>”下拉列表以访问所有保存的示例。</a:t>
            </a:r>
          </a:p>
        </p:txBody>
      </p:sp>
      <p:pic>
        <p:nvPicPr>
          <p:cNvPr id="8" name="图片 7"/>
          <p:cNvPicPr>
            <a:picLocks noChangeAspect="1"/>
          </p:cNvPicPr>
          <p:nvPr/>
        </p:nvPicPr>
        <p:blipFill>
          <a:blip r:embed="rId2"/>
          <a:stretch>
            <a:fillRect/>
          </a:stretch>
        </p:blipFill>
        <p:spPr>
          <a:xfrm>
            <a:off x="676399" y="1856865"/>
            <a:ext cx="6129024" cy="3481087"/>
          </a:xfrm>
          <a:prstGeom prst="rect">
            <a:avLst/>
          </a:prstGeom>
        </p:spPr>
      </p:pic>
    </p:spTree>
    <p:extLst>
      <p:ext uri="{BB962C8B-B14F-4D97-AF65-F5344CB8AC3E}">
        <p14:creationId xmlns:p14="http://schemas.microsoft.com/office/powerpoint/2010/main" val="875768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4" name="标题 3"/>
          <p:cNvSpPr>
            <a:spLocks noGrp="1"/>
          </p:cNvSpPr>
          <p:nvPr>
            <p:ph type="title"/>
          </p:nvPr>
        </p:nvSpPr>
        <p:spPr>
          <a:xfrm>
            <a:off x="447805" y="266586"/>
            <a:ext cx="8229384" cy="643866"/>
          </a:xfrm>
        </p:spPr>
        <p:txBody>
          <a:bodyPr>
            <a:normAutofit/>
          </a:bodyPr>
          <a:lstStyle/>
          <a:p>
            <a:r>
              <a:rPr lang="en-US" altLang="zh-CN" sz="2000" dirty="0"/>
              <a:t>examples</a:t>
            </a:r>
            <a:r>
              <a:rPr lang="zh-CN" altLang="en-US" sz="2000" dirty="0"/>
              <a:t>如何在</a:t>
            </a:r>
            <a:r>
              <a:rPr lang="en-US" altLang="zh-CN" sz="2000" dirty="0"/>
              <a:t>Postman</a:t>
            </a:r>
            <a:r>
              <a:rPr lang="zh-CN" altLang="en-US" sz="2000" dirty="0"/>
              <a:t>文档中显示</a:t>
            </a:r>
          </a:p>
        </p:txBody>
      </p:sp>
      <p:pic>
        <p:nvPicPr>
          <p:cNvPr id="6" name="图片 5"/>
          <p:cNvPicPr>
            <a:picLocks noChangeAspect="1"/>
          </p:cNvPicPr>
          <p:nvPr/>
        </p:nvPicPr>
        <p:blipFill>
          <a:blip r:embed="rId2"/>
          <a:stretch>
            <a:fillRect/>
          </a:stretch>
        </p:blipFill>
        <p:spPr>
          <a:xfrm>
            <a:off x="447805" y="1411335"/>
            <a:ext cx="7010216" cy="3841752"/>
          </a:xfrm>
          <a:prstGeom prst="rect">
            <a:avLst/>
          </a:prstGeom>
        </p:spPr>
      </p:pic>
      <p:sp>
        <p:nvSpPr>
          <p:cNvPr id="7" name="文本框 6"/>
          <p:cNvSpPr txBox="1"/>
          <p:nvPr/>
        </p:nvSpPr>
        <p:spPr>
          <a:xfrm>
            <a:off x="7600946" y="1792325"/>
            <a:ext cx="2819326" cy="2893100"/>
          </a:xfrm>
          <a:prstGeom prst="rect">
            <a:avLst/>
          </a:prstGeom>
          <a:noFill/>
        </p:spPr>
        <p:txBody>
          <a:bodyPr wrap="square" rtlCol="0">
            <a:spAutoFit/>
          </a:bodyPr>
          <a:lstStyle/>
          <a:p>
            <a:r>
              <a:rPr lang="en-US" altLang="zh-CN" sz="1400" dirty="0"/>
              <a:t>postman</a:t>
            </a:r>
            <a:r>
              <a:rPr lang="zh-CN" altLang="en-US" sz="1400" dirty="0"/>
              <a:t>有</a:t>
            </a:r>
            <a:r>
              <a:rPr lang="en-US" altLang="zh-CN" sz="1400" dirty="0"/>
              <a:t>API</a:t>
            </a:r>
            <a:r>
              <a:rPr lang="zh-CN" altLang="en-US" sz="1400" dirty="0"/>
              <a:t>文档，只需点击一下即可发布到网络上。示例</a:t>
            </a:r>
            <a:r>
              <a:rPr lang="zh-CN" altLang="en-US" sz="1400"/>
              <a:t>显示在您的</a:t>
            </a:r>
            <a:r>
              <a:rPr lang="en-US" altLang="zh-CN" sz="1400" dirty="0"/>
              <a:t>API</a:t>
            </a:r>
            <a:r>
              <a:rPr lang="zh-CN" altLang="en-US" sz="1400" dirty="0"/>
              <a:t>文档中</a:t>
            </a:r>
            <a:r>
              <a:rPr lang="zh-CN" altLang="en-US" sz="1400"/>
              <a:t>，为您的</a:t>
            </a:r>
            <a:r>
              <a:rPr lang="en-US" altLang="zh-CN" sz="1400" dirty="0"/>
              <a:t>API</a:t>
            </a:r>
            <a:r>
              <a:rPr lang="zh-CN" altLang="en-US" sz="1400" dirty="0"/>
              <a:t>提供其他详细信息和说明。</a:t>
            </a:r>
          </a:p>
          <a:p>
            <a:endParaRPr lang="zh-CN" altLang="en-US" sz="1400" dirty="0"/>
          </a:p>
          <a:p>
            <a:r>
              <a:rPr lang="zh-CN" altLang="en-US" sz="1400"/>
              <a:t>您可以</a:t>
            </a:r>
            <a:r>
              <a:rPr lang="zh-CN" altLang="en-US" sz="1400" dirty="0"/>
              <a:t>随时返回并编辑这些示例，并对文档进行实时更新！</a:t>
            </a:r>
            <a:endParaRPr lang="en-US" altLang="zh-CN" sz="1400" dirty="0"/>
          </a:p>
          <a:p>
            <a:r>
              <a:rPr lang="zh-CN" altLang="en-US" sz="1400" dirty="0"/>
              <a:t>这允许团队模拟示例请求和响应，以及使用模拟服务器模拟端点。前端和后端开发人员和测试人员都可以根据商定的示例并行开始工作。</a:t>
            </a:r>
            <a:endParaRPr lang="en-US" altLang="zh-CN" sz="1400" dirty="0"/>
          </a:p>
          <a:p>
            <a:r>
              <a:rPr lang="zh-CN" altLang="en-US" sz="1400" dirty="0"/>
              <a:t>详细发布方式后面会讲。</a:t>
            </a:r>
          </a:p>
        </p:txBody>
      </p:sp>
    </p:spTree>
    <p:extLst>
      <p:ext uri="{BB962C8B-B14F-4D97-AF65-F5344CB8AC3E}">
        <p14:creationId xmlns:p14="http://schemas.microsoft.com/office/powerpoint/2010/main" val="1050957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4" name="标题 3"/>
          <p:cNvSpPr>
            <a:spLocks noGrp="1"/>
          </p:cNvSpPr>
          <p:nvPr>
            <p:ph type="title"/>
          </p:nvPr>
        </p:nvSpPr>
        <p:spPr/>
        <p:txBody>
          <a:bodyPr>
            <a:normAutofit/>
          </a:bodyPr>
          <a:lstStyle/>
          <a:p>
            <a:r>
              <a:rPr lang="zh-CN" altLang="en-US" sz="3200" dirty="0"/>
              <a:t>数据格式</a:t>
            </a:r>
          </a:p>
        </p:txBody>
      </p:sp>
      <p:sp>
        <p:nvSpPr>
          <p:cNvPr id="2" name="文本框 1"/>
          <p:cNvSpPr txBox="1"/>
          <p:nvPr/>
        </p:nvSpPr>
        <p:spPr>
          <a:xfrm>
            <a:off x="1048006" y="1563731"/>
            <a:ext cx="8153186" cy="369332"/>
          </a:xfrm>
          <a:prstGeom prst="rect">
            <a:avLst/>
          </a:prstGeom>
          <a:noFill/>
        </p:spPr>
        <p:txBody>
          <a:bodyPr wrap="square" rtlCol="0">
            <a:spAutoFit/>
          </a:bodyPr>
          <a:lstStyle/>
          <a:p>
            <a:r>
              <a:rPr lang="en-US" altLang="zh-CN" dirty="0" err="1"/>
              <a:t>PostMan</a:t>
            </a:r>
            <a:r>
              <a:rPr lang="zh-CN" altLang="en-US" dirty="0"/>
              <a:t>可以将收藏，环境，全局变量和标题预设导出和导出为文件和链接。</a:t>
            </a:r>
          </a:p>
        </p:txBody>
      </p:sp>
      <p:sp>
        <p:nvSpPr>
          <p:cNvPr id="3" name="文本框 2"/>
          <p:cNvSpPr txBox="1"/>
          <p:nvPr/>
        </p:nvSpPr>
        <p:spPr>
          <a:xfrm>
            <a:off x="1048005" y="2075678"/>
            <a:ext cx="3057304" cy="400110"/>
          </a:xfrm>
          <a:prstGeom prst="rect">
            <a:avLst/>
          </a:prstGeom>
          <a:noFill/>
        </p:spPr>
        <p:txBody>
          <a:bodyPr wrap="square" rtlCol="0">
            <a:spAutoFit/>
          </a:bodyPr>
          <a:lstStyle/>
          <a:p>
            <a:r>
              <a:rPr lang="zh-CN" altLang="en-US" sz="2000" b="1" dirty="0"/>
              <a:t>导出和导入</a:t>
            </a:r>
            <a:r>
              <a:rPr lang="en-US" altLang="zh-CN" sz="2000" b="1" dirty="0" err="1"/>
              <a:t>PostMan</a:t>
            </a:r>
            <a:r>
              <a:rPr lang="zh-CN" altLang="en-US" sz="2000" b="1" dirty="0"/>
              <a:t>资料</a:t>
            </a:r>
          </a:p>
        </p:txBody>
      </p:sp>
      <p:sp>
        <p:nvSpPr>
          <p:cNvPr id="5" name="文本框 4"/>
          <p:cNvSpPr txBox="1"/>
          <p:nvPr/>
        </p:nvSpPr>
        <p:spPr>
          <a:xfrm>
            <a:off x="1048037" y="2782899"/>
            <a:ext cx="8381780" cy="1200329"/>
          </a:xfrm>
          <a:prstGeom prst="rect">
            <a:avLst/>
          </a:prstGeom>
          <a:noFill/>
        </p:spPr>
        <p:txBody>
          <a:bodyPr wrap="square" rtlCol="0">
            <a:spAutoFit/>
          </a:bodyPr>
          <a:lstStyle/>
          <a:p>
            <a:r>
              <a:rPr lang="en-US" altLang="zh-CN" dirty="0" err="1"/>
              <a:t>PostMan</a:t>
            </a:r>
            <a:r>
              <a:rPr lang="zh-CN" altLang="en-US" dirty="0"/>
              <a:t>可以导出和导入以下格式作为文件或生成的</a:t>
            </a:r>
            <a:r>
              <a:rPr lang="en-US" altLang="zh-CN" dirty="0"/>
              <a:t>URL</a:t>
            </a:r>
            <a:r>
              <a:rPr lang="zh-CN" altLang="en-US" dirty="0"/>
              <a:t>。从</a:t>
            </a:r>
            <a:r>
              <a:rPr lang="en-US" altLang="zh-CN" dirty="0"/>
              <a:t>Postman</a:t>
            </a:r>
            <a:r>
              <a:rPr lang="zh-CN" altLang="en-US" dirty="0"/>
              <a:t>应用程序导出集合时，导出的文件是一个</a:t>
            </a:r>
            <a:r>
              <a:rPr lang="en-US" altLang="zh-CN" dirty="0"/>
              <a:t>JSON</a:t>
            </a:r>
            <a:r>
              <a:rPr lang="zh-CN" altLang="en-US" dirty="0"/>
              <a:t>文件。该文件包含</a:t>
            </a:r>
            <a:r>
              <a:rPr lang="en-US" altLang="zh-CN" dirty="0"/>
              <a:t>Postman</a:t>
            </a:r>
            <a:r>
              <a:rPr lang="zh-CN" altLang="en-US" dirty="0"/>
              <a:t>在导入</a:t>
            </a:r>
            <a:r>
              <a:rPr lang="en-US" altLang="zh-CN" dirty="0"/>
              <a:t>Postman</a:t>
            </a:r>
            <a:r>
              <a:rPr lang="zh-CN" altLang="en-US" dirty="0"/>
              <a:t>时重新创建集合所需的所有数据（和元数据），或由</a:t>
            </a:r>
            <a:r>
              <a:rPr lang="en-US" altLang="zh-CN" dirty="0"/>
              <a:t>Newman</a:t>
            </a:r>
            <a:r>
              <a:rPr lang="zh-CN" altLang="en-US" dirty="0"/>
              <a:t>从命令行界面（</a:t>
            </a:r>
            <a:r>
              <a:rPr lang="en-US" altLang="zh-CN" dirty="0"/>
              <a:t>CLI</a:t>
            </a:r>
            <a:r>
              <a:rPr lang="zh-CN" altLang="en-US" dirty="0"/>
              <a:t>）运行集合所使用的所有数据（和元数据）。</a:t>
            </a:r>
          </a:p>
        </p:txBody>
      </p:sp>
    </p:spTree>
    <p:extLst>
      <p:ext uri="{BB962C8B-B14F-4D97-AF65-F5344CB8AC3E}">
        <p14:creationId xmlns:p14="http://schemas.microsoft.com/office/powerpoint/2010/main" val="2657933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4" name="标题 3"/>
          <p:cNvSpPr>
            <a:spLocks noGrp="1"/>
          </p:cNvSpPr>
          <p:nvPr>
            <p:ph type="title"/>
          </p:nvPr>
        </p:nvSpPr>
        <p:spPr/>
        <p:txBody>
          <a:bodyPr>
            <a:normAutofit/>
          </a:bodyPr>
          <a:lstStyle/>
          <a:p>
            <a:r>
              <a:rPr lang="zh-CN" altLang="en-US" sz="2000" dirty="0"/>
              <a:t>导出</a:t>
            </a:r>
            <a:r>
              <a:rPr lang="en-US" altLang="zh-CN" sz="2000" dirty="0" err="1"/>
              <a:t>PostMan</a:t>
            </a:r>
            <a:r>
              <a:rPr lang="zh-CN" altLang="en-US" sz="2000" dirty="0"/>
              <a:t>资料</a:t>
            </a:r>
          </a:p>
        </p:txBody>
      </p:sp>
      <p:graphicFrame>
        <p:nvGraphicFramePr>
          <p:cNvPr id="3" name="表格 2"/>
          <p:cNvGraphicFramePr>
            <a:graphicFrameLocks noGrp="1"/>
          </p:cNvGraphicFramePr>
          <p:nvPr>
            <p:extLst>
              <p:ext uri="{D42A27DB-BD31-4B8C-83A1-F6EECF244321}">
                <p14:modId xmlns:p14="http://schemas.microsoft.com/office/powerpoint/2010/main" val="3036123279"/>
              </p:ext>
            </p:extLst>
          </p:nvPr>
        </p:nvGraphicFramePr>
        <p:xfrm>
          <a:off x="904993" y="1563731"/>
          <a:ext cx="8915166" cy="2039842"/>
        </p:xfrm>
        <a:graphic>
          <a:graphicData uri="http://schemas.openxmlformats.org/drawingml/2006/table">
            <a:tbl>
              <a:tblPr firstRow="1" bandRow="1">
                <a:tableStyleId>{5C22544A-7EE6-4342-B048-85BDC9FD1C3A}</a:tableStyleId>
              </a:tblPr>
              <a:tblGrid>
                <a:gridCol w="2895524">
                  <a:extLst>
                    <a:ext uri="{9D8B030D-6E8A-4147-A177-3AD203B41FA5}">
                      <a16:colId xmlns:a16="http://schemas.microsoft.com/office/drawing/2014/main" val="4098863920"/>
                    </a:ext>
                  </a:extLst>
                </a:gridCol>
                <a:gridCol w="6019642">
                  <a:extLst>
                    <a:ext uri="{9D8B030D-6E8A-4147-A177-3AD203B41FA5}">
                      <a16:colId xmlns:a16="http://schemas.microsoft.com/office/drawing/2014/main" val="3993984183"/>
                    </a:ext>
                  </a:extLst>
                </a:gridCol>
              </a:tblGrid>
              <a:tr h="609584">
                <a:tc>
                  <a:txBody>
                    <a:bodyPr/>
                    <a:lstStyle/>
                    <a:p>
                      <a:pPr algn="ctr"/>
                      <a:r>
                        <a:rPr lang="zh-CN" altLang="en-US" dirty="0"/>
                        <a:t>集合（</a:t>
                      </a:r>
                      <a:r>
                        <a:rPr lang="en-US" altLang="zh-CN" dirty="0"/>
                        <a:t>collections</a:t>
                      </a:r>
                      <a:r>
                        <a:rPr lang="zh-CN" altLang="en-US" dirty="0"/>
                        <a:t>）</a:t>
                      </a:r>
                    </a:p>
                  </a:txBody>
                  <a:tcPr anchor="ctr"/>
                </a:tc>
                <a:tc>
                  <a:txBody>
                    <a:bodyPr/>
                    <a:lstStyle/>
                    <a:p>
                      <a:pPr algn="ctr"/>
                      <a:r>
                        <a:rPr lang="en-US" altLang="zh-CN" dirty="0" err="1"/>
                        <a:t>PostMan</a:t>
                      </a:r>
                      <a:r>
                        <a:rPr lang="zh-CN" altLang="en-US" dirty="0"/>
                        <a:t>可以导出两种格式的集合 </a:t>
                      </a:r>
                      <a:r>
                        <a:rPr lang="en-US" altLang="zh-CN" dirty="0"/>
                        <a:t>- v1</a:t>
                      </a:r>
                      <a:r>
                        <a:rPr lang="zh-CN" altLang="en-US" dirty="0"/>
                        <a:t>和</a:t>
                      </a:r>
                      <a:r>
                        <a:rPr lang="en-US" altLang="zh-CN" dirty="0"/>
                        <a:t>v2</a:t>
                      </a:r>
                      <a:r>
                        <a:rPr lang="zh-CN" altLang="en-US" dirty="0"/>
                        <a:t>。</a:t>
                      </a:r>
                      <a:r>
                        <a:rPr lang="en-US" altLang="zh-CN" dirty="0"/>
                        <a:t>Collection v1</a:t>
                      </a:r>
                      <a:r>
                        <a:rPr lang="zh-CN" altLang="en-US" dirty="0"/>
                        <a:t>和</a:t>
                      </a:r>
                      <a:r>
                        <a:rPr lang="en-US" altLang="zh-CN" dirty="0"/>
                        <a:t>v2</a:t>
                      </a:r>
                      <a:r>
                        <a:rPr lang="zh-CN" altLang="en-US" dirty="0"/>
                        <a:t>都作为</a:t>
                      </a:r>
                      <a:r>
                        <a:rPr lang="en-US" altLang="zh-CN" dirty="0"/>
                        <a:t>JSON</a:t>
                      </a:r>
                      <a:r>
                        <a:rPr lang="zh-CN" altLang="en-US" dirty="0"/>
                        <a:t>文件下载</a:t>
                      </a:r>
                      <a:r>
                        <a:rPr lang="en-US" altLang="zh-CN" dirty="0"/>
                        <a:t>; v2</a:t>
                      </a:r>
                      <a:r>
                        <a:rPr lang="zh-CN" altLang="en-US" dirty="0"/>
                        <a:t>是更多功能和最常用的选择。</a:t>
                      </a:r>
                    </a:p>
                  </a:txBody>
                  <a:tcPr anchor="ctr"/>
                </a:tc>
                <a:extLst>
                  <a:ext uri="{0D108BD9-81ED-4DB2-BD59-A6C34878D82A}">
                    <a16:rowId xmlns:a16="http://schemas.microsoft.com/office/drawing/2014/main" val="954758640"/>
                  </a:ext>
                </a:extLst>
              </a:tr>
              <a:tr h="609584">
                <a:tc>
                  <a:txBody>
                    <a:bodyPr/>
                    <a:lstStyle/>
                    <a:p>
                      <a:pPr marL="0" marR="0" indent="0" algn="ctr" defTabSz="810067" rtl="0" eaLnBrk="1" fontAlgn="auto" latinLnBrk="0" hangingPunct="1">
                        <a:lnSpc>
                          <a:spcPct val="100000"/>
                        </a:lnSpc>
                        <a:spcBef>
                          <a:spcPts val="0"/>
                        </a:spcBef>
                        <a:spcAft>
                          <a:spcPts val="0"/>
                        </a:spcAft>
                        <a:buClrTx/>
                        <a:buSzTx/>
                        <a:buFontTx/>
                        <a:buNone/>
                        <a:tabLst/>
                        <a:defRPr/>
                      </a:pPr>
                      <a:r>
                        <a:rPr lang="zh-CN" altLang="en-US" dirty="0"/>
                        <a:t>环境（</a:t>
                      </a:r>
                      <a:r>
                        <a:rPr lang="en-US" altLang="zh-CN" sz="1595" b="1" i="0" kern="1200" dirty="0">
                          <a:solidFill>
                            <a:schemeClr val="dk1"/>
                          </a:solidFill>
                          <a:effectLst/>
                          <a:latin typeface="+mn-lt"/>
                          <a:ea typeface="+mn-ea"/>
                          <a:cs typeface="+mn-cs"/>
                        </a:rPr>
                        <a:t>Environments</a:t>
                      </a:r>
                      <a:r>
                        <a:rPr lang="zh-CN" altLang="en-US" dirty="0"/>
                        <a:t>）</a:t>
                      </a:r>
                    </a:p>
                  </a:txBody>
                  <a:tcPr anchor="ctr"/>
                </a:tc>
                <a:tc>
                  <a:txBody>
                    <a:bodyPr/>
                    <a:lstStyle/>
                    <a:p>
                      <a:pPr algn="ctr"/>
                      <a:r>
                        <a:rPr lang="zh-CN" altLang="en-US" dirty="0"/>
                        <a:t>环境可以从</a:t>
                      </a:r>
                      <a:r>
                        <a:rPr lang="en-US" altLang="zh-CN" dirty="0"/>
                        <a:t>MANAGE ENVIRONMENTS</a:t>
                      </a:r>
                      <a:r>
                        <a:rPr lang="zh-CN" altLang="en-US" dirty="0"/>
                        <a:t>模式导出，并在这里导入。</a:t>
                      </a:r>
                    </a:p>
                  </a:txBody>
                  <a:tcPr anchor="ctr"/>
                </a:tc>
                <a:extLst>
                  <a:ext uri="{0D108BD9-81ED-4DB2-BD59-A6C34878D82A}">
                    <a16:rowId xmlns:a16="http://schemas.microsoft.com/office/drawing/2014/main" val="1791062742"/>
                  </a:ext>
                </a:extLst>
              </a:tr>
              <a:tr h="609584">
                <a:tc>
                  <a:txBody>
                    <a:bodyPr/>
                    <a:lstStyle/>
                    <a:p>
                      <a:pPr marL="0" marR="0" indent="0" algn="ctr" defTabSz="810067" rtl="0" eaLnBrk="1" fontAlgn="auto" latinLnBrk="0" hangingPunct="1">
                        <a:lnSpc>
                          <a:spcPct val="100000"/>
                        </a:lnSpc>
                        <a:spcBef>
                          <a:spcPts val="0"/>
                        </a:spcBef>
                        <a:spcAft>
                          <a:spcPts val="0"/>
                        </a:spcAft>
                        <a:buClrTx/>
                        <a:buSzTx/>
                        <a:buFontTx/>
                        <a:buNone/>
                        <a:tabLst/>
                        <a:defRPr/>
                      </a:pPr>
                      <a:r>
                        <a:rPr lang="zh-CN" altLang="en-US" dirty="0"/>
                        <a:t>数据转储（</a:t>
                      </a:r>
                      <a:r>
                        <a:rPr lang="en-US" altLang="zh-CN" sz="1595" b="1" i="0" kern="1200" dirty="0">
                          <a:solidFill>
                            <a:schemeClr val="dk1"/>
                          </a:solidFill>
                          <a:effectLst/>
                          <a:latin typeface="+mn-lt"/>
                          <a:ea typeface="+mn-ea"/>
                          <a:cs typeface="+mn-cs"/>
                        </a:rPr>
                        <a:t>Data dumps</a:t>
                      </a:r>
                      <a:r>
                        <a:rPr lang="zh-CN" altLang="en-US" sz="1595" b="1" i="0" kern="1200" dirty="0">
                          <a:solidFill>
                            <a:schemeClr val="dk1"/>
                          </a:solidFill>
                          <a:effectLst/>
                          <a:latin typeface="+mn-lt"/>
                          <a:ea typeface="+mn-ea"/>
                          <a:cs typeface="+mn-cs"/>
                        </a:rPr>
                        <a:t>）</a:t>
                      </a:r>
                      <a:endParaRPr lang="en-US" altLang="zh-CN" sz="1595" b="0" i="0" kern="1200" dirty="0">
                        <a:solidFill>
                          <a:schemeClr val="dk1"/>
                        </a:solidFill>
                        <a:effectLst/>
                        <a:latin typeface="+mn-lt"/>
                        <a:ea typeface="+mn-ea"/>
                        <a:cs typeface="+mn-cs"/>
                      </a:endParaRPr>
                    </a:p>
                    <a:p>
                      <a:pPr algn="ctr"/>
                      <a:endParaRPr lang="zh-CN" altLang="en-US" dirty="0"/>
                    </a:p>
                  </a:txBody>
                  <a:tcPr anchor="ctr"/>
                </a:tc>
                <a:tc>
                  <a:txBody>
                    <a:bodyPr/>
                    <a:lstStyle/>
                    <a:p>
                      <a:pPr algn="ctr"/>
                      <a:r>
                        <a:rPr lang="zh-CN" altLang="en-US" dirty="0"/>
                        <a:t>从</a:t>
                      </a:r>
                      <a:r>
                        <a:rPr lang="en-US" altLang="zh-CN" dirty="0"/>
                        <a:t>SETTINGS  </a:t>
                      </a:r>
                      <a:r>
                        <a:rPr lang="zh-CN" altLang="en-US" dirty="0"/>
                        <a:t>模式的“</a:t>
                      </a:r>
                      <a:r>
                        <a:rPr lang="en-US" altLang="zh-CN" dirty="0"/>
                        <a:t>Data</a:t>
                      </a:r>
                      <a:r>
                        <a:rPr lang="zh-CN" altLang="en-US" dirty="0"/>
                        <a:t>”  选项卡  ，</a:t>
                      </a:r>
                      <a:r>
                        <a:rPr lang="en-US" altLang="zh-CN"/>
                        <a:t>Postman</a:t>
                      </a:r>
                      <a:r>
                        <a:rPr lang="zh-CN" altLang="en-US"/>
                        <a:t>允许您将</a:t>
                      </a:r>
                      <a:r>
                        <a:rPr lang="zh-CN" altLang="en-US" dirty="0"/>
                        <a:t>所有集合，环境，全局变量和标题预设导出到一个</a:t>
                      </a:r>
                      <a:r>
                        <a:rPr lang="en-US" altLang="zh-CN" dirty="0"/>
                        <a:t>JSON</a:t>
                      </a:r>
                      <a:r>
                        <a:rPr lang="zh-CN" altLang="en-US" dirty="0"/>
                        <a:t>文件中。</a:t>
                      </a:r>
                      <a:r>
                        <a:rPr lang="en-US" altLang="zh-CN" dirty="0" err="1"/>
                        <a:t>PostMan</a:t>
                      </a:r>
                      <a:r>
                        <a:rPr lang="zh-CN" altLang="en-US"/>
                        <a:t>不会导出您的历史记录。您可以</a:t>
                      </a:r>
                      <a:r>
                        <a:rPr lang="zh-CN" altLang="en-US" dirty="0"/>
                        <a:t>将此数据导入</a:t>
                      </a:r>
                      <a:r>
                        <a:rPr lang="en-US" altLang="zh-CN" dirty="0"/>
                        <a:t>Postman</a:t>
                      </a:r>
                      <a:r>
                        <a:rPr lang="zh-CN" altLang="en-US" dirty="0"/>
                        <a:t>。</a:t>
                      </a:r>
                    </a:p>
                  </a:txBody>
                  <a:tcPr anchor="ctr"/>
                </a:tc>
                <a:extLst>
                  <a:ext uri="{0D108BD9-81ED-4DB2-BD59-A6C34878D82A}">
                    <a16:rowId xmlns:a16="http://schemas.microsoft.com/office/drawing/2014/main" val="3038082754"/>
                  </a:ext>
                </a:extLst>
              </a:tr>
            </a:tbl>
          </a:graphicData>
        </a:graphic>
      </p:graphicFrame>
    </p:spTree>
    <p:extLst>
      <p:ext uri="{BB962C8B-B14F-4D97-AF65-F5344CB8AC3E}">
        <p14:creationId xmlns:p14="http://schemas.microsoft.com/office/powerpoint/2010/main" val="867205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4" name="标题 3"/>
          <p:cNvSpPr>
            <a:spLocks noGrp="1"/>
          </p:cNvSpPr>
          <p:nvPr>
            <p:ph type="title"/>
          </p:nvPr>
        </p:nvSpPr>
        <p:spPr/>
        <p:txBody>
          <a:bodyPr>
            <a:normAutofit/>
          </a:bodyPr>
          <a:lstStyle/>
          <a:p>
            <a:r>
              <a:rPr lang="zh-CN" altLang="en-US" sz="2000" dirty="0"/>
              <a:t>导入</a:t>
            </a:r>
            <a:r>
              <a:rPr lang="en-US" altLang="zh-CN" sz="2000" dirty="0" err="1"/>
              <a:t>PostMan</a:t>
            </a:r>
            <a:r>
              <a:rPr lang="zh-CN" altLang="en-US" sz="2000" dirty="0"/>
              <a:t>资料</a:t>
            </a:r>
          </a:p>
        </p:txBody>
      </p:sp>
      <p:sp>
        <p:nvSpPr>
          <p:cNvPr id="2" name="文本框 1"/>
          <p:cNvSpPr txBox="1"/>
          <p:nvPr/>
        </p:nvSpPr>
        <p:spPr>
          <a:xfrm>
            <a:off x="676399" y="1487533"/>
            <a:ext cx="9677146" cy="923330"/>
          </a:xfrm>
          <a:prstGeom prst="rect">
            <a:avLst/>
          </a:prstGeom>
          <a:noFill/>
        </p:spPr>
        <p:txBody>
          <a:bodyPr wrap="square" rtlCol="0">
            <a:spAutoFit/>
          </a:bodyPr>
          <a:lstStyle/>
          <a:p>
            <a:r>
              <a:rPr lang="en-US" altLang="zh-CN" dirty="0"/>
              <a:t>postman</a:t>
            </a:r>
            <a:r>
              <a:rPr lang="zh-CN" altLang="en-US" dirty="0"/>
              <a:t>数据可以从</a:t>
            </a:r>
            <a:r>
              <a:rPr lang="en-US" altLang="zh-CN" dirty="0"/>
              <a:t>SETTINGS  </a:t>
            </a:r>
            <a:r>
              <a:rPr lang="zh-CN" altLang="en-US" dirty="0"/>
              <a:t>模式的“ </a:t>
            </a:r>
            <a:r>
              <a:rPr lang="en-US" altLang="zh-CN" dirty="0"/>
              <a:t>Data</a:t>
            </a:r>
            <a:r>
              <a:rPr lang="zh-CN" altLang="en-US" dirty="0"/>
              <a:t>”  选项卡中  导入，也可以使用 头文件工具栏中的“  导入”按钮导入。使用</a:t>
            </a:r>
            <a:r>
              <a:rPr lang="en-US" altLang="zh-CN" dirty="0"/>
              <a:t>IMPORT  </a:t>
            </a:r>
            <a:r>
              <a:rPr lang="zh-CN" altLang="en-US" dirty="0"/>
              <a:t>模式导入</a:t>
            </a:r>
            <a:r>
              <a:rPr lang="fr-FR" altLang="zh-CN" dirty="0"/>
              <a:t>collection, environment, data dump, c</a:t>
            </a:r>
            <a:r>
              <a:rPr lang="en-US" altLang="zh-CN" dirty="0"/>
              <a:t>Ur</a:t>
            </a:r>
            <a:r>
              <a:rPr lang="fr-FR" altLang="zh-CN" dirty="0"/>
              <a:t>l command</a:t>
            </a:r>
            <a:r>
              <a:rPr lang="zh-CN" altLang="en-US" dirty="0"/>
              <a:t>或</a:t>
            </a:r>
            <a:r>
              <a:rPr lang="en-US" altLang="zh-CN" dirty="0"/>
              <a:t>RAML / WADL / Swagger</a:t>
            </a:r>
            <a:r>
              <a:rPr lang="zh-CN" altLang="en-US" dirty="0"/>
              <a:t>（</a:t>
            </a:r>
            <a:r>
              <a:rPr lang="en-US" altLang="zh-CN" dirty="0"/>
              <a:t>v1 / v2</a:t>
            </a:r>
            <a:r>
              <a:rPr lang="zh-CN" altLang="en-US" dirty="0"/>
              <a:t>）</a:t>
            </a:r>
            <a:r>
              <a:rPr lang="en-US" altLang="zh-CN" dirty="0"/>
              <a:t>/ </a:t>
            </a:r>
            <a:r>
              <a:rPr lang="en-US" altLang="zh-CN" dirty="0" err="1"/>
              <a:t>Runscope</a:t>
            </a:r>
            <a:r>
              <a:rPr lang="zh-CN" altLang="en-US" dirty="0"/>
              <a:t>文件  。</a:t>
            </a:r>
          </a:p>
        </p:txBody>
      </p:sp>
      <p:sp>
        <p:nvSpPr>
          <p:cNvPr id="5" name="文本框 4"/>
          <p:cNvSpPr txBox="1"/>
          <p:nvPr/>
        </p:nvSpPr>
        <p:spPr>
          <a:xfrm>
            <a:off x="676399" y="2898121"/>
            <a:ext cx="9677146" cy="923330"/>
          </a:xfrm>
          <a:prstGeom prst="rect">
            <a:avLst/>
          </a:prstGeom>
          <a:noFill/>
        </p:spPr>
        <p:txBody>
          <a:bodyPr wrap="square" rtlCol="0">
            <a:spAutoFit/>
          </a:bodyPr>
          <a:lstStyle/>
          <a:p>
            <a:r>
              <a:rPr lang="zh-CN" altLang="en-US" b="1" dirty="0"/>
              <a:t>导入</a:t>
            </a:r>
            <a:r>
              <a:rPr lang="en-US" altLang="zh-CN" b="1" dirty="0" err="1"/>
              <a:t>cURL</a:t>
            </a:r>
            <a:endParaRPr lang="en-US" altLang="zh-CN" b="1" dirty="0"/>
          </a:p>
          <a:p>
            <a:endParaRPr lang="en-US" altLang="zh-CN" dirty="0"/>
          </a:p>
          <a:p>
            <a:r>
              <a:rPr lang="zh-CN" altLang="en-US" dirty="0"/>
              <a:t>最有效的</a:t>
            </a:r>
            <a:r>
              <a:rPr lang="en-US" altLang="zh-CN" dirty="0" err="1"/>
              <a:t>cURL</a:t>
            </a:r>
            <a:r>
              <a:rPr lang="zh-CN" altLang="en-US" dirty="0"/>
              <a:t>（仅</a:t>
            </a:r>
            <a:r>
              <a:rPr lang="en-US" altLang="zh-CN" dirty="0"/>
              <a:t>HTTP</a:t>
            </a:r>
            <a:r>
              <a:rPr lang="zh-CN" altLang="en-US" dirty="0"/>
              <a:t>）命令可以导入</a:t>
            </a:r>
            <a:r>
              <a:rPr lang="en-US" altLang="zh-CN" dirty="0"/>
              <a:t>Postman</a:t>
            </a:r>
            <a:r>
              <a:rPr lang="zh-CN" altLang="en-US" dirty="0"/>
              <a:t>。</a:t>
            </a:r>
            <a:r>
              <a:rPr lang="en-US" altLang="zh-CN" dirty="0" err="1"/>
              <a:t>PostMan</a:t>
            </a:r>
            <a:r>
              <a:rPr lang="zh-CN" altLang="en-US" dirty="0"/>
              <a:t>的</a:t>
            </a:r>
            <a:r>
              <a:rPr lang="en-US" altLang="zh-CN" dirty="0"/>
              <a:t>importer</a:t>
            </a:r>
            <a:r>
              <a:rPr lang="zh-CN" altLang="en-US" dirty="0"/>
              <a:t>支持以下</a:t>
            </a:r>
            <a:r>
              <a:rPr lang="en-US" altLang="zh-CN" dirty="0" err="1"/>
              <a:t>cURL</a:t>
            </a:r>
            <a:r>
              <a:rPr lang="zh-CN" altLang="en-US" dirty="0"/>
              <a:t>选项：</a:t>
            </a:r>
          </a:p>
        </p:txBody>
      </p:sp>
      <p:sp>
        <p:nvSpPr>
          <p:cNvPr id="6" name="文本框 5"/>
          <p:cNvSpPr txBox="1"/>
          <p:nvPr/>
        </p:nvSpPr>
        <p:spPr>
          <a:xfrm>
            <a:off x="8829585" y="3813481"/>
            <a:ext cx="2057346" cy="369332"/>
          </a:xfrm>
          <a:prstGeom prst="rect">
            <a:avLst/>
          </a:prstGeom>
          <a:noFill/>
        </p:spPr>
        <p:txBody>
          <a:bodyPr wrap="square" rtlCol="0">
            <a:spAutoFit/>
          </a:bodyPr>
          <a:lstStyle/>
          <a:p>
            <a:r>
              <a:rPr lang="zh-CN" altLang="en-US" dirty="0"/>
              <a:t>见下一页</a:t>
            </a:r>
          </a:p>
        </p:txBody>
      </p:sp>
    </p:spTree>
    <p:extLst>
      <p:ext uri="{BB962C8B-B14F-4D97-AF65-F5344CB8AC3E}">
        <p14:creationId xmlns:p14="http://schemas.microsoft.com/office/powerpoint/2010/main" val="1064500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4" name="标题 3"/>
          <p:cNvSpPr>
            <a:spLocks noGrp="1"/>
          </p:cNvSpPr>
          <p:nvPr>
            <p:ph type="title"/>
          </p:nvPr>
        </p:nvSpPr>
        <p:spPr/>
        <p:txBody>
          <a:bodyPr>
            <a:normAutofit/>
          </a:bodyPr>
          <a:lstStyle/>
          <a:p>
            <a:r>
              <a:rPr lang="zh-CN" altLang="en-US" sz="2000" dirty="0"/>
              <a:t>导入</a:t>
            </a:r>
            <a:r>
              <a:rPr lang="en-US" altLang="zh-CN" sz="2000" dirty="0" err="1"/>
              <a:t>PostMan</a:t>
            </a:r>
            <a:r>
              <a:rPr lang="zh-CN" altLang="en-US" sz="2000" dirty="0"/>
              <a:t>资料</a:t>
            </a:r>
          </a:p>
        </p:txBody>
      </p:sp>
      <p:graphicFrame>
        <p:nvGraphicFramePr>
          <p:cNvPr id="3" name="表格 2"/>
          <p:cNvGraphicFramePr>
            <a:graphicFrameLocks noGrp="1"/>
          </p:cNvGraphicFramePr>
          <p:nvPr>
            <p:extLst>
              <p:ext uri="{D42A27DB-BD31-4B8C-83A1-F6EECF244321}">
                <p14:modId xmlns:p14="http://schemas.microsoft.com/office/powerpoint/2010/main" val="2358852036"/>
              </p:ext>
            </p:extLst>
          </p:nvPr>
        </p:nvGraphicFramePr>
        <p:xfrm>
          <a:off x="447805" y="1411334"/>
          <a:ext cx="3962296" cy="3965409"/>
        </p:xfrm>
        <a:graphic>
          <a:graphicData uri="http://schemas.openxmlformats.org/drawingml/2006/table">
            <a:tbl>
              <a:tblPr/>
              <a:tblGrid>
                <a:gridCol w="1981148">
                  <a:extLst>
                    <a:ext uri="{9D8B030D-6E8A-4147-A177-3AD203B41FA5}">
                      <a16:colId xmlns:a16="http://schemas.microsoft.com/office/drawing/2014/main" val="1696816301"/>
                    </a:ext>
                  </a:extLst>
                </a:gridCol>
                <a:gridCol w="1981148">
                  <a:extLst>
                    <a:ext uri="{9D8B030D-6E8A-4147-A177-3AD203B41FA5}">
                      <a16:colId xmlns:a16="http://schemas.microsoft.com/office/drawing/2014/main" val="144941883"/>
                    </a:ext>
                  </a:extLst>
                </a:gridCol>
              </a:tblGrid>
              <a:tr h="237096">
                <a:tc>
                  <a:txBody>
                    <a:bodyPr/>
                    <a:lstStyle/>
                    <a:p>
                      <a:r>
                        <a:rPr lang="zh-CN" altLang="en-US" sz="1100" b="1">
                          <a:effectLst/>
                        </a:rPr>
                        <a:t>选项</a:t>
                      </a:r>
                      <a:endParaRPr lang="zh-CN" altLang="en-US" sz="1100">
                        <a:effectLst/>
                      </a:endParaRPr>
                    </a:p>
                  </a:txBody>
                  <a:tcPr marL="66750" marR="66750" marT="33375" marB="33375" anchor="ctr">
                    <a:lnL>
                      <a:noFill/>
                    </a:lnL>
                    <a:lnR>
                      <a:noFill/>
                    </a:lnR>
                    <a:lnT>
                      <a:noFill/>
                    </a:lnT>
                    <a:lnB>
                      <a:noFill/>
                    </a:lnB>
                    <a:solidFill>
                      <a:srgbClr val="FFFFFF"/>
                    </a:solidFill>
                  </a:tcPr>
                </a:tc>
                <a:tc>
                  <a:txBody>
                    <a:bodyPr/>
                    <a:lstStyle/>
                    <a:p>
                      <a:r>
                        <a:rPr lang="zh-CN" altLang="en-US" sz="1100" b="1">
                          <a:effectLst/>
                        </a:rPr>
                        <a:t>描述</a:t>
                      </a:r>
                      <a:endParaRPr lang="zh-CN" altLang="en-US" sz="1100">
                        <a:effectLst/>
                      </a:endParaRPr>
                    </a:p>
                  </a:txBody>
                  <a:tcPr marL="66750" marR="66750" marT="33375" marB="33375" anchor="ctr">
                    <a:lnL>
                      <a:noFill/>
                    </a:lnL>
                    <a:lnR>
                      <a:noFill/>
                    </a:lnR>
                    <a:lnT>
                      <a:noFill/>
                    </a:lnT>
                    <a:lnB>
                      <a:noFill/>
                    </a:lnB>
                    <a:solidFill>
                      <a:srgbClr val="FFFFFF"/>
                    </a:solidFill>
                  </a:tcPr>
                </a:tc>
                <a:extLst>
                  <a:ext uri="{0D108BD9-81ED-4DB2-BD59-A6C34878D82A}">
                    <a16:rowId xmlns:a16="http://schemas.microsoft.com/office/drawing/2014/main" val="4174437079"/>
                  </a:ext>
                </a:extLst>
              </a:tr>
              <a:tr h="237096">
                <a:tc>
                  <a:txBody>
                    <a:bodyPr/>
                    <a:lstStyle/>
                    <a:p>
                      <a:r>
                        <a:rPr lang="en-US" sz="1100" dirty="0">
                          <a:effectLst/>
                        </a:rPr>
                        <a:t>-A，-user-agent</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可选的用户代理字符串</a:t>
                      </a:r>
                    </a:p>
                  </a:txBody>
                  <a:tcPr marL="66750" marR="66750" marT="33375" marB="33375" anchor="ctr">
                    <a:lnL>
                      <a:noFill/>
                    </a:lnL>
                    <a:lnR>
                      <a:noFill/>
                    </a:lnR>
                    <a:lnT>
                      <a:noFill/>
                    </a:lnT>
                    <a:lnB>
                      <a:noFill/>
                    </a:lnB>
                    <a:solidFill>
                      <a:srgbClr val="FFFFFF"/>
                    </a:solidFill>
                  </a:tcPr>
                </a:tc>
                <a:extLst>
                  <a:ext uri="{0D108BD9-81ED-4DB2-BD59-A6C34878D82A}">
                    <a16:rowId xmlns:a16="http://schemas.microsoft.com/office/drawing/2014/main" val="88412309"/>
                  </a:ext>
                </a:extLst>
              </a:tr>
              <a:tr h="577787">
                <a:tc>
                  <a:txBody>
                    <a:bodyPr/>
                    <a:lstStyle/>
                    <a:p>
                      <a:r>
                        <a:rPr lang="en-US" sz="1100" dirty="0">
                          <a:effectLst/>
                        </a:rPr>
                        <a:t>-d，-data</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将指定的数据发送到具有</a:t>
                      </a:r>
                      <a:r>
                        <a:rPr lang="en-US" sz="1100" dirty="0">
                          <a:effectLst/>
                        </a:rPr>
                        <a:t>application / x-www-form-</a:t>
                      </a:r>
                      <a:r>
                        <a:rPr lang="en-US" sz="1100" dirty="0" err="1">
                          <a:effectLst/>
                        </a:rPr>
                        <a:t>urlencoded</a:t>
                      </a:r>
                      <a:r>
                        <a:rPr lang="zh-CN" altLang="en-US" sz="1100" dirty="0">
                          <a:effectLst/>
                        </a:rPr>
                        <a:t>类型的服务器</a:t>
                      </a:r>
                    </a:p>
                  </a:txBody>
                  <a:tcPr marL="66750" marR="66750" marT="33375" marB="33375" anchor="ctr">
                    <a:lnL>
                      <a:noFill/>
                    </a:lnL>
                    <a:lnR>
                      <a:noFill/>
                    </a:lnR>
                    <a:lnT>
                      <a:noFill/>
                    </a:lnT>
                    <a:lnB>
                      <a:noFill/>
                    </a:lnB>
                    <a:solidFill>
                      <a:srgbClr val="FFFFFF"/>
                    </a:solidFill>
                  </a:tcPr>
                </a:tc>
                <a:extLst>
                  <a:ext uri="{0D108BD9-81ED-4DB2-BD59-A6C34878D82A}">
                    <a16:rowId xmlns:a16="http://schemas.microsoft.com/office/drawing/2014/main" val="4151583986"/>
                  </a:ext>
                </a:extLst>
              </a:tr>
              <a:tr h="577787">
                <a:tc>
                  <a:txBody>
                    <a:bodyPr/>
                    <a:lstStyle/>
                    <a:p>
                      <a:r>
                        <a:rPr lang="en-US" sz="1100" dirty="0">
                          <a:effectLst/>
                        </a:rPr>
                        <a:t>-data-ASCII</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将指定的数据发送到具有</a:t>
                      </a:r>
                      <a:r>
                        <a:rPr lang="en-US" sz="1100" dirty="0">
                          <a:effectLst/>
                        </a:rPr>
                        <a:t>application / x-www-form-</a:t>
                      </a:r>
                      <a:r>
                        <a:rPr lang="en-US" sz="1100" dirty="0" err="1">
                          <a:effectLst/>
                        </a:rPr>
                        <a:t>urlencoded</a:t>
                      </a:r>
                      <a:r>
                        <a:rPr lang="zh-CN" altLang="en-US" sz="1100" dirty="0">
                          <a:effectLst/>
                        </a:rPr>
                        <a:t>类型的服务器</a:t>
                      </a:r>
                    </a:p>
                  </a:txBody>
                  <a:tcPr marL="66750" marR="66750" marT="33375" marB="33375" anchor="ctr">
                    <a:lnL>
                      <a:noFill/>
                    </a:lnL>
                    <a:lnR>
                      <a:noFill/>
                    </a:lnR>
                    <a:lnT>
                      <a:noFill/>
                    </a:lnT>
                    <a:lnB>
                      <a:noFill/>
                    </a:lnB>
                    <a:solidFill>
                      <a:srgbClr val="FFFFFF"/>
                    </a:solidFill>
                  </a:tcPr>
                </a:tc>
                <a:extLst>
                  <a:ext uri="{0D108BD9-81ED-4DB2-BD59-A6C34878D82A}">
                    <a16:rowId xmlns:a16="http://schemas.microsoft.com/office/drawing/2014/main" val="1179492467"/>
                  </a:ext>
                </a:extLst>
              </a:tr>
              <a:tr h="577787">
                <a:tc>
                  <a:txBody>
                    <a:bodyPr/>
                    <a:lstStyle/>
                    <a:p>
                      <a:r>
                        <a:rPr lang="en-US" sz="1100" dirty="0">
                          <a:effectLst/>
                        </a:rPr>
                        <a:t>-data-</a:t>
                      </a:r>
                      <a:r>
                        <a:rPr lang="zh-CN" altLang="en-US" sz="1100" dirty="0">
                          <a:effectLst/>
                        </a:rPr>
                        <a:t>进行</a:t>
                      </a:r>
                      <a:r>
                        <a:rPr lang="en-US" sz="1100" dirty="0" err="1">
                          <a:effectLst/>
                        </a:rPr>
                        <a:t>urlencode</a:t>
                      </a:r>
                      <a:endParaRPr lang="en-US" sz="1100" dirty="0">
                        <a:effectLst/>
                      </a:endParaRP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将指定的数据发送到具有</a:t>
                      </a:r>
                      <a:r>
                        <a:rPr lang="en-US" sz="1100" dirty="0">
                          <a:effectLst/>
                        </a:rPr>
                        <a:t>application / x-www-form-</a:t>
                      </a:r>
                      <a:r>
                        <a:rPr lang="en-US" sz="1100" dirty="0" err="1">
                          <a:effectLst/>
                        </a:rPr>
                        <a:t>urlencoded</a:t>
                      </a:r>
                      <a:r>
                        <a:rPr lang="zh-CN" altLang="en-US" sz="1100" dirty="0">
                          <a:effectLst/>
                        </a:rPr>
                        <a:t>类型的服务器</a:t>
                      </a:r>
                    </a:p>
                  </a:txBody>
                  <a:tcPr marL="66750" marR="66750" marT="33375" marB="33375" anchor="ctr">
                    <a:lnL>
                      <a:noFill/>
                    </a:lnL>
                    <a:lnR>
                      <a:noFill/>
                    </a:lnR>
                    <a:lnT>
                      <a:noFill/>
                    </a:lnT>
                    <a:lnB>
                      <a:noFill/>
                    </a:lnB>
                    <a:solidFill>
                      <a:srgbClr val="FFFFFF"/>
                    </a:solidFill>
                  </a:tcPr>
                </a:tc>
                <a:extLst>
                  <a:ext uri="{0D108BD9-81ED-4DB2-BD59-A6C34878D82A}">
                    <a16:rowId xmlns:a16="http://schemas.microsoft.com/office/drawing/2014/main" val="76026576"/>
                  </a:ext>
                </a:extLst>
              </a:tr>
              <a:tr h="237096">
                <a:tc>
                  <a:txBody>
                    <a:bodyPr/>
                    <a:lstStyle/>
                    <a:p>
                      <a:r>
                        <a:rPr lang="en-US" sz="1100" dirty="0">
                          <a:effectLst/>
                        </a:rPr>
                        <a:t>-data</a:t>
                      </a:r>
                      <a:r>
                        <a:rPr lang="zh-CN" altLang="en-US" sz="1100" dirty="0">
                          <a:effectLst/>
                        </a:rPr>
                        <a:t>二进制</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数据按原样发送</a:t>
                      </a:r>
                    </a:p>
                  </a:txBody>
                  <a:tcPr marL="66750" marR="66750" marT="33375" marB="33375" anchor="ctr">
                    <a:lnL>
                      <a:noFill/>
                    </a:lnL>
                    <a:lnR>
                      <a:noFill/>
                    </a:lnR>
                    <a:lnT>
                      <a:noFill/>
                    </a:lnT>
                    <a:lnB>
                      <a:noFill/>
                    </a:lnB>
                    <a:solidFill>
                      <a:srgbClr val="FFFFFF"/>
                    </a:solidFill>
                  </a:tcPr>
                </a:tc>
                <a:extLst>
                  <a:ext uri="{0D108BD9-81ED-4DB2-BD59-A6C34878D82A}">
                    <a16:rowId xmlns:a16="http://schemas.microsoft.com/office/drawing/2014/main" val="3116328375"/>
                  </a:ext>
                </a:extLst>
              </a:tr>
              <a:tr h="237096">
                <a:tc>
                  <a:txBody>
                    <a:bodyPr/>
                    <a:lstStyle/>
                    <a:p>
                      <a:r>
                        <a:rPr lang="en-US" sz="1100" dirty="0">
                          <a:effectLst/>
                        </a:rPr>
                        <a:t>-F，-form &lt;name = content&gt;</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单个表单数据字段（可以多次使用）</a:t>
                      </a:r>
                    </a:p>
                  </a:txBody>
                  <a:tcPr marL="66750" marR="66750" marT="33375" marB="33375" anchor="ctr">
                    <a:lnL>
                      <a:noFill/>
                    </a:lnL>
                    <a:lnR>
                      <a:noFill/>
                    </a:lnR>
                    <a:lnT>
                      <a:noFill/>
                    </a:lnT>
                    <a:lnB>
                      <a:noFill/>
                    </a:lnB>
                    <a:solidFill>
                      <a:srgbClr val="FFFFFF"/>
                    </a:solidFill>
                  </a:tcPr>
                </a:tc>
                <a:extLst>
                  <a:ext uri="{0D108BD9-81ED-4DB2-BD59-A6C34878D82A}">
                    <a16:rowId xmlns:a16="http://schemas.microsoft.com/office/drawing/2014/main" val="997081709"/>
                  </a:ext>
                </a:extLst>
              </a:tr>
              <a:tr h="407442">
                <a:tc>
                  <a:txBody>
                    <a:bodyPr/>
                    <a:lstStyle/>
                    <a:p>
                      <a:r>
                        <a:rPr lang="en-US" sz="1100" dirty="0">
                          <a:effectLst/>
                        </a:rPr>
                        <a:t>-G，-get</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强制要发送的请求为</a:t>
                      </a:r>
                      <a:r>
                        <a:rPr lang="en-US" altLang="zh-CN" sz="1100" dirty="0">
                          <a:effectLst/>
                        </a:rPr>
                        <a:t>GET</a:t>
                      </a:r>
                      <a:r>
                        <a:rPr lang="zh-CN" altLang="en-US" sz="1100" dirty="0">
                          <a:effectLst/>
                        </a:rPr>
                        <a:t>，附加到查询字符串的</a:t>
                      </a:r>
                      <a:r>
                        <a:rPr lang="en-US" altLang="zh-CN" sz="1100" dirty="0">
                          <a:effectLst/>
                        </a:rPr>
                        <a:t>-data</a:t>
                      </a:r>
                      <a:r>
                        <a:rPr lang="zh-CN" altLang="en-US" sz="1100" dirty="0">
                          <a:effectLst/>
                        </a:rPr>
                        <a:t>参数</a:t>
                      </a:r>
                    </a:p>
                  </a:txBody>
                  <a:tcPr marL="66750" marR="66750" marT="33375" marB="33375" anchor="ctr">
                    <a:lnL>
                      <a:noFill/>
                    </a:lnL>
                    <a:lnR>
                      <a:noFill/>
                    </a:lnR>
                    <a:lnT>
                      <a:noFill/>
                    </a:lnT>
                    <a:lnB>
                      <a:noFill/>
                    </a:lnB>
                    <a:solidFill>
                      <a:srgbClr val="FFFFFF"/>
                    </a:solidFill>
                  </a:tcPr>
                </a:tc>
                <a:extLst>
                  <a:ext uri="{0D108BD9-81ED-4DB2-BD59-A6C34878D82A}">
                    <a16:rowId xmlns:a16="http://schemas.microsoft.com/office/drawing/2014/main" val="2174876976"/>
                  </a:ext>
                </a:extLst>
              </a:tr>
              <a:tr h="237096">
                <a:tc>
                  <a:txBody>
                    <a:bodyPr/>
                    <a:lstStyle/>
                    <a:p>
                      <a:r>
                        <a:rPr lang="en-US" sz="1100" dirty="0">
                          <a:effectLst/>
                        </a:rPr>
                        <a:t>-H，</a:t>
                      </a:r>
                      <a:r>
                        <a:rPr lang="zh-CN" altLang="en-US" sz="1100" dirty="0">
                          <a:effectLst/>
                        </a:rPr>
                        <a:t>开头</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添加标题（可多次使用）</a:t>
                      </a:r>
                    </a:p>
                  </a:txBody>
                  <a:tcPr marL="66750" marR="66750" marT="33375" marB="33375" anchor="ctr">
                    <a:lnL>
                      <a:noFill/>
                    </a:lnL>
                    <a:lnR>
                      <a:noFill/>
                    </a:lnR>
                    <a:lnT>
                      <a:noFill/>
                    </a:lnT>
                    <a:lnB>
                      <a:noFill/>
                    </a:lnB>
                    <a:solidFill>
                      <a:srgbClr val="FFFFFF"/>
                    </a:solidFill>
                  </a:tcPr>
                </a:tc>
                <a:extLst>
                  <a:ext uri="{0D108BD9-81ED-4DB2-BD59-A6C34878D82A}">
                    <a16:rowId xmlns:a16="http://schemas.microsoft.com/office/drawing/2014/main" val="258453019"/>
                  </a:ext>
                </a:extLst>
              </a:tr>
              <a:tr h="237096">
                <a:tc>
                  <a:txBody>
                    <a:bodyPr/>
                    <a:lstStyle/>
                    <a:p>
                      <a:r>
                        <a:rPr lang="en-US" sz="1100" dirty="0">
                          <a:effectLst/>
                        </a:rPr>
                        <a:t>-X，-request</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指定要使用的自定义请求方法</a:t>
                      </a:r>
                    </a:p>
                  </a:txBody>
                  <a:tcPr marL="66750" marR="66750" marT="33375" marB="33375" anchor="ctr">
                    <a:lnL>
                      <a:noFill/>
                    </a:lnL>
                    <a:lnR>
                      <a:noFill/>
                    </a:lnR>
                    <a:lnT>
                      <a:noFill/>
                    </a:lnT>
                    <a:lnB>
                      <a:noFill/>
                    </a:lnB>
                    <a:solidFill>
                      <a:srgbClr val="FFFFFF"/>
                    </a:solidFill>
                  </a:tcPr>
                </a:tc>
                <a:extLst>
                  <a:ext uri="{0D108BD9-81ED-4DB2-BD59-A6C34878D82A}">
                    <a16:rowId xmlns:a16="http://schemas.microsoft.com/office/drawing/2014/main" val="3241248105"/>
                  </a:ext>
                </a:extLst>
              </a:tr>
              <a:tr h="237096">
                <a:tc>
                  <a:txBody>
                    <a:bodyPr/>
                    <a:lstStyle/>
                    <a:p>
                      <a:r>
                        <a:rPr lang="en-US" sz="1100" dirty="0">
                          <a:effectLst/>
                        </a:rPr>
                        <a:t>-</a:t>
                      </a:r>
                      <a:r>
                        <a:rPr lang="en-US" sz="1100" dirty="0" err="1">
                          <a:effectLst/>
                        </a:rPr>
                        <a:t>url</a:t>
                      </a:r>
                      <a:endParaRPr lang="en-US" sz="1100" dirty="0">
                        <a:effectLst/>
                      </a:endParaRP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指定</a:t>
                      </a:r>
                      <a:r>
                        <a:rPr lang="en-US" sz="1100" dirty="0">
                          <a:effectLst/>
                        </a:rPr>
                        <a:t>URL</a:t>
                      </a:r>
                      <a:r>
                        <a:rPr lang="zh-CN" altLang="en-US" sz="1100" dirty="0">
                          <a:effectLst/>
                        </a:rPr>
                        <a:t>的另一种方式</a:t>
                      </a:r>
                    </a:p>
                  </a:txBody>
                  <a:tcPr marL="66750" marR="66750" marT="33375" marB="33375" anchor="ctr">
                    <a:lnL>
                      <a:noFill/>
                    </a:lnL>
                    <a:lnR>
                      <a:noFill/>
                    </a:lnR>
                    <a:lnT>
                      <a:noFill/>
                    </a:lnT>
                    <a:lnB>
                      <a:noFill/>
                    </a:lnB>
                    <a:solidFill>
                      <a:srgbClr val="FFFFFF"/>
                    </a:solidFill>
                  </a:tcPr>
                </a:tc>
                <a:extLst>
                  <a:ext uri="{0D108BD9-81ED-4DB2-BD59-A6C34878D82A}">
                    <a16:rowId xmlns:a16="http://schemas.microsoft.com/office/drawing/2014/main" val="1716517945"/>
                  </a:ext>
                </a:extLst>
              </a:tr>
            </a:tbl>
          </a:graphicData>
        </a:graphic>
      </p:graphicFrame>
      <p:sp>
        <p:nvSpPr>
          <p:cNvPr id="7" name="文本框 6"/>
          <p:cNvSpPr txBox="1"/>
          <p:nvPr/>
        </p:nvSpPr>
        <p:spPr>
          <a:xfrm>
            <a:off x="4714893" y="1685879"/>
            <a:ext cx="457188" cy="3139321"/>
          </a:xfrm>
          <a:prstGeom prst="rect">
            <a:avLst/>
          </a:prstGeom>
          <a:noFill/>
        </p:spPr>
        <p:txBody>
          <a:bodyPr wrap="square" rtlCol="0">
            <a:spAutoFit/>
          </a:bodyPr>
          <a:lstStyle/>
          <a:p>
            <a:r>
              <a:rPr lang="zh-CN" altLang="en-US" dirty="0"/>
              <a:t>可以导入的几个命令包括</a:t>
            </a:r>
          </a:p>
        </p:txBody>
      </p:sp>
      <p:graphicFrame>
        <p:nvGraphicFramePr>
          <p:cNvPr id="8" name="表格 7"/>
          <p:cNvGraphicFramePr>
            <a:graphicFrameLocks noGrp="1"/>
          </p:cNvGraphicFramePr>
          <p:nvPr>
            <p:extLst>
              <p:ext uri="{D42A27DB-BD31-4B8C-83A1-F6EECF244321}">
                <p14:modId xmlns:p14="http://schemas.microsoft.com/office/powerpoint/2010/main" val="1687043682"/>
              </p:ext>
            </p:extLst>
          </p:nvPr>
        </p:nvGraphicFramePr>
        <p:xfrm>
          <a:off x="5553071" y="1411334"/>
          <a:ext cx="3246438" cy="3965409"/>
        </p:xfrm>
        <a:graphic>
          <a:graphicData uri="http://schemas.openxmlformats.org/drawingml/2006/table">
            <a:tbl>
              <a:tblPr/>
              <a:tblGrid>
                <a:gridCol w="1623219">
                  <a:extLst>
                    <a:ext uri="{9D8B030D-6E8A-4147-A177-3AD203B41FA5}">
                      <a16:colId xmlns:a16="http://schemas.microsoft.com/office/drawing/2014/main" val="1257844730"/>
                    </a:ext>
                  </a:extLst>
                </a:gridCol>
                <a:gridCol w="1623219">
                  <a:extLst>
                    <a:ext uri="{9D8B030D-6E8A-4147-A177-3AD203B41FA5}">
                      <a16:colId xmlns:a16="http://schemas.microsoft.com/office/drawing/2014/main" val="519388841"/>
                    </a:ext>
                  </a:extLst>
                </a:gridCol>
              </a:tblGrid>
              <a:tr h="414854">
                <a:tc>
                  <a:txBody>
                    <a:bodyPr/>
                    <a:lstStyle/>
                    <a:p>
                      <a:r>
                        <a:rPr lang="en-US" altLang="zh-CN" sz="1595" b="1" i="0" kern="1200" dirty="0" err="1">
                          <a:solidFill>
                            <a:schemeClr val="tx1"/>
                          </a:solidFill>
                          <a:effectLst/>
                          <a:latin typeface="+mn-lt"/>
                          <a:ea typeface="+mn-ea"/>
                          <a:cs typeface="+mn-cs"/>
                        </a:rPr>
                        <a:t>cURL</a:t>
                      </a:r>
                      <a:endParaRPr lang="zh-CN" altLang="en-US" sz="1100" dirty="0">
                        <a:effectLst/>
                      </a:endParaRPr>
                    </a:p>
                  </a:txBody>
                  <a:tcPr marL="95250" marR="95250" marT="47625" marB="47625" anchor="ctr">
                    <a:lnL>
                      <a:noFill/>
                    </a:lnL>
                    <a:lnR>
                      <a:noFill/>
                    </a:lnR>
                    <a:lnT>
                      <a:noFill/>
                    </a:lnT>
                    <a:lnB>
                      <a:noFill/>
                    </a:lnB>
                    <a:solidFill>
                      <a:srgbClr val="FFFFFF"/>
                    </a:solidFill>
                  </a:tcPr>
                </a:tc>
                <a:tc>
                  <a:txBody>
                    <a:bodyPr/>
                    <a:lstStyle/>
                    <a:p>
                      <a:r>
                        <a:rPr lang="zh-CN" altLang="en-US" sz="1100" b="1" dirty="0">
                          <a:effectLst/>
                        </a:rPr>
                        <a:t>影响</a:t>
                      </a:r>
                      <a:endParaRPr lang="zh-CN" altLang="en-US" sz="1100" dirty="0">
                        <a:effectLst/>
                      </a:endParaRPr>
                    </a:p>
                  </a:txBody>
                  <a:tcPr marL="95250" marR="95250" marT="47625" marB="47625" anchor="ctr">
                    <a:lnL>
                      <a:noFill/>
                    </a:lnL>
                    <a:lnR>
                      <a:noFill/>
                    </a:lnR>
                    <a:lnT>
                      <a:noFill/>
                    </a:lnT>
                    <a:lnB>
                      <a:noFill/>
                    </a:lnB>
                    <a:solidFill>
                      <a:srgbClr val="FFFFFF"/>
                    </a:solidFill>
                  </a:tcPr>
                </a:tc>
                <a:extLst>
                  <a:ext uri="{0D108BD9-81ED-4DB2-BD59-A6C34878D82A}">
                    <a16:rowId xmlns:a16="http://schemas.microsoft.com/office/drawing/2014/main" val="3503436143"/>
                  </a:ext>
                </a:extLst>
              </a:tr>
              <a:tr h="527911">
                <a:tc>
                  <a:txBody>
                    <a:bodyPr/>
                    <a:lstStyle/>
                    <a:p>
                      <a:r>
                        <a:rPr lang="en-US" sz="1100">
                          <a:effectLst/>
                        </a:rPr>
                        <a:t>curl http://postman-echo.com/get</a:t>
                      </a:r>
                    </a:p>
                  </a:txBody>
                  <a:tcPr marL="95250" marR="95250" marT="47625" marB="47625" anchor="ctr">
                    <a:lnL>
                      <a:noFill/>
                    </a:lnL>
                    <a:lnR>
                      <a:noFill/>
                    </a:lnR>
                    <a:lnT>
                      <a:noFill/>
                    </a:lnT>
                    <a:lnB>
                      <a:noFill/>
                    </a:lnB>
                    <a:solidFill>
                      <a:srgbClr val="FFFFFF"/>
                    </a:solidFill>
                  </a:tcPr>
                </a:tc>
                <a:tc>
                  <a:txBody>
                    <a:bodyPr/>
                    <a:lstStyle/>
                    <a:p>
                      <a:r>
                        <a:rPr lang="zh-CN" altLang="en-US" sz="1100">
                          <a:effectLst/>
                        </a:rPr>
                        <a:t>在</a:t>
                      </a:r>
                      <a:r>
                        <a:rPr lang="en-US" altLang="zh-CN" sz="1100">
                          <a:effectLst/>
                        </a:rPr>
                        <a:t>Postman</a:t>
                      </a:r>
                      <a:r>
                        <a:rPr lang="zh-CN" altLang="en-US" sz="1100">
                          <a:effectLst/>
                        </a:rPr>
                        <a:t>中创建</a:t>
                      </a:r>
                      <a:r>
                        <a:rPr lang="en-US" altLang="zh-CN" sz="1100">
                          <a:effectLst/>
                        </a:rPr>
                        <a:t>GET</a:t>
                      </a:r>
                      <a:r>
                        <a:rPr lang="zh-CN" altLang="en-US" sz="1100">
                          <a:effectLst/>
                        </a:rPr>
                        <a:t>请求，并预先填充</a:t>
                      </a:r>
                      <a:r>
                        <a:rPr lang="en-US" altLang="zh-CN" sz="1100">
                          <a:effectLst/>
                        </a:rPr>
                        <a:t>URL</a:t>
                      </a:r>
                    </a:p>
                  </a:txBody>
                  <a:tcPr marL="95250" marR="95250" marT="47625" marB="47625" anchor="ctr">
                    <a:lnL>
                      <a:noFill/>
                    </a:lnL>
                    <a:lnR>
                      <a:noFill/>
                    </a:lnR>
                    <a:lnT>
                      <a:noFill/>
                    </a:lnT>
                    <a:lnB>
                      <a:noFill/>
                    </a:lnB>
                    <a:solidFill>
                      <a:srgbClr val="FFFFFF"/>
                    </a:solidFill>
                  </a:tcPr>
                </a:tc>
                <a:extLst>
                  <a:ext uri="{0D108BD9-81ED-4DB2-BD59-A6C34878D82A}">
                    <a16:rowId xmlns:a16="http://schemas.microsoft.com/office/drawing/2014/main" val="3690049242"/>
                  </a:ext>
                </a:extLst>
              </a:tr>
              <a:tr h="1144587">
                <a:tc>
                  <a:txBody>
                    <a:bodyPr/>
                    <a:lstStyle/>
                    <a:p>
                      <a:r>
                        <a:rPr lang="en-US" sz="1100" dirty="0">
                          <a:effectLst/>
                        </a:rPr>
                        <a:t>curl -request POST -</a:t>
                      </a:r>
                      <a:r>
                        <a:rPr lang="en-US" sz="1100" dirty="0" err="1">
                          <a:effectLst/>
                        </a:rPr>
                        <a:t>url</a:t>
                      </a:r>
                      <a:r>
                        <a:rPr lang="en-US" sz="1100" dirty="0">
                          <a:effectLst/>
                        </a:rPr>
                        <a:t> http://postman-echo.com/post-form color = red -form color = green</a:t>
                      </a:r>
                    </a:p>
                  </a:txBody>
                  <a:tcPr marL="95250" marR="95250" marT="47625" marB="47625" anchor="ctr">
                    <a:lnL>
                      <a:noFill/>
                    </a:lnL>
                    <a:lnR>
                      <a:noFill/>
                    </a:lnR>
                    <a:lnT>
                      <a:noFill/>
                    </a:lnT>
                    <a:lnB>
                      <a:noFill/>
                    </a:lnB>
                    <a:solidFill>
                      <a:srgbClr val="FFFFFF"/>
                    </a:solidFill>
                  </a:tcPr>
                </a:tc>
                <a:tc>
                  <a:txBody>
                    <a:bodyPr/>
                    <a:lstStyle/>
                    <a:p>
                      <a:r>
                        <a:rPr lang="zh-CN" altLang="en-US" sz="1100">
                          <a:effectLst/>
                        </a:rPr>
                        <a:t>使用多值表单数据行创建</a:t>
                      </a:r>
                      <a:r>
                        <a:rPr lang="en-US" altLang="zh-CN" sz="1100">
                          <a:effectLst/>
                        </a:rPr>
                        <a:t>POST</a:t>
                      </a:r>
                      <a:r>
                        <a:rPr lang="zh-CN" altLang="en-US" sz="1100">
                          <a:effectLst/>
                        </a:rPr>
                        <a:t>请求</a:t>
                      </a:r>
                    </a:p>
                  </a:txBody>
                  <a:tcPr marL="95250" marR="95250" marT="47625" marB="47625" anchor="ctr">
                    <a:lnL>
                      <a:noFill/>
                    </a:lnL>
                    <a:lnR>
                      <a:noFill/>
                    </a:lnR>
                    <a:lnT>
                      <a:noFill/>
                    </a:lnT>
                    <a:lnB>
                      <a:noFill/>
                    </a:lnB>
                    <a:solidFill>
                      <a:srgbClr val="FFFFFF"/>
                    </a:solidFill>
                  </a:tcPr>
                </a:tc>
                <a:extLst>
                  <a:ext uri="{0D108BD9-81ED-4DB2-BD59-A6C34878D82A}">
                    <a16:rowId xmlns:a16="http://schemas.microsoft.com/office/drawing/2014/main" val="1608581356"/>
                  </a:ext>
                </a:extLst>
              </a:tr>
              <a:tr h="733470">
                <a:tc>
                  <a:txBody>
                    <a:bodyPr/>
                    <a:lstStyle/>
                    <a:p>
                      <a:r>
                        <a:rPr lang="en-US" sz="1100" dirty="0">
                          <a:effectLst/>
                        </a:rPr>
                        <a:t>curl -X PUT -data-binary hello http://postman-echo.com/put</a:t>
                      </a:r>
                    </a:p>
                  </a:txBody>
                  <a:tcPr marL="95250" marR="95250" marT="47625" marB="47625" anchor="ctr">
                    <a:lnL>
                      <a:noFill/>
                    </a:lnL>
                    <a:lnR>
                      <a:noFill/>
                    </a:lnR>
                    <a:lnT>
                      <a:noFill/>
                    </a:lnT>
                    <a:lnB>
                      <a:noFill/>
                    </a:lnB>
                    <a:solidFill>
                      <a:srgbClr val="FFFFFF"/>
                    </a:solidFill>
                  </a:tcPr>
                </a:tc>
                <a:tc>
                  <a:txBody>
                    <a:bodyPr/>
                    <a:lstStyle/>
                    <a:p>
                      <a:r>
                        <a:rPr lang="zh-CN" altLang="en-US" sz="1100" dirty="0">
                          <a:effectLst/>
                        </a:rPr>
                        <a:t>使用原始数据创建</a:t>
                      </a:r>
                      <a:r>
                        <a:rPr lang="en-US" altLang="zh-CN" sz="1100" dirty="0">
                          <a:effectLst/>
                        </a:rPr>
                        <a:t>POST</a:t>
                      </a:r>
                      <a:r>
                        <a:rPr lang="zh-CN" altLang="en-US" sz="1100" dirty="0">
                          <a:effectLst/>
                        </a:rPr>
                        <a:t>请求</a:t>
                      </a:r>
                    </a:p>
                  </a:txBody>
                  <a:tcPr marL="95250" marR="95250" marT="47625" marB="47625" anchor="ctr">
                    <a:lnL>
                      <a:noFill/>
                    </a:lnL>
                    <a:lnR>
                      <a:noFill/>
                    </a:lnR>
                    <a:lnT>
                      <a:noFill/>
                    </a:lnT>
                    <a:lnB>
                      <a:noFill/>
                    </a:lnB>
                    <a:solidFill>
                      <a:srgbClr val="FFFFFF"/>
                    </a:solidFill>
                  </a:tcPr>
                </a:tc>
                <a:extLst>
                  <a:ext uri="{0D108BD9-81ED-4DB2-BD59-A6C34878D82A}">
                    <a16:rowId xmlns:a16="http://schemas.microsoft.com/office/drawing/2014/main" val="1828044579"/>
                  </a:ext>
                </a:extLst>
              </a:tr>
              <a:tr h="1144587">
                <a:tc>
                  <a:txBody>
                    <a:bodyPr/>
                    <a:lstStyle/>
                    <a:p>
                      <a:r>
                        <a:rPr lang="en-US" sz="1100">
                          <a:effectLst/>
                        </a:rPr>
                        <a:t>curl -X PUT -data-ascii'a = b＆c = d'http://postman-echo.com/put -H'AccessToken：1234'</a:t>
                      </a:r>
                    </a:p>
                  </a:txBody>
                  <a:tcPr marL="95250" marR="95250" marT="47625" marB="47625" anchor="ctr">
                    <a:lnL>
                      <a:noFill/>
                    </a:lnL>
                    <a:lnR>
                      <a:noFill/>
                    </a:lnR>
                    <a:lnT>
                      <a:noFill/>
                    </a:lnT>
                    <a:lnB>
                      <a:noFill/>
                    </a:lnB>
                    <a:solidFill>
                      <a:srgbClr val="FFFFFF"/>
                    </a:solidFill>
                  </a:tcPr>
                </a:tc>
                <a:tc>
                  <a:txBody>
                    <a:bodyPr/>
                    <a:lstStyle/>
                    <a:p>
                      <a:r>
                        <a:rPr lang="zh-CN" altLang="en-US" sz="1100" dirty="0">
                          <a:effectLst/>
                        </a:rPr>
                        <a:t>使用</a:t>
                      </a:r>
                      <a:r>
                        <a:rPr lang="en-US" altLang="zh-CN" sz="1100" dirty="0" err="1">
                          <a:effectLst/>
                        </a:rPr>
                        <a:t>urlencoded</a:t>
                      </a:r>
                      <a:r>
                        <a:rPr lang="zh-CN" altLang="en-US" sz="1100" dirty="0">
                          <a:effectLst/>
                        </a:rPr>
                        <a:t>表单数据和自定义标头创建</a:t>
                      </a:r>
                      <a:r>
                        <a:rPr lang="en-US" altLang="zh-CN" sz="1100" dirty="0">
                          <a:effectLst/>
                        </a:rPr>
                        <a:t>PUT</a:t>
                      </a:r>
                      <a:r>
                        <a:rPr lang="zh-CN" altLang="en-US" sz="1100" dirty="0">
                          <a:effectLst/>
                        </a:rPr>
                        <a:t>请求</a:t>
                      </a:r>
                    </a:p>
                  </a:txBody>
                  <a:tcPr marL="95250" marR="95250" marT="47625" marB="47625" anchor="ctr">
                    <a:lnL>
                      <a:noFill/>
                    </a:lnL>
                    <a:lnR>
                      <a:noFill/>
                    </a:lnR>
                    <a:lnT>
                      <a:noFill/>
                    </a:lnT>
                    <a:lnB>
                      <a:noFill/>
                    </a:lnB>
                    <a:solidFill>
                      <a:srgbClr val="FFFFFF"/>
                    </a:solidFill>
                  </a:tcPr>
                </a:tc>
                <a:extLst>
                  <a:ext uri="{0D108BD9-81ED-4DB2-BD59-A6C34878D82A}">
                    <a16:rowId xmlns:a16="http://schemas.microsoft.com/office/drawing/2014/main" val="3456448034"/>
                  </a:ext>
                </a:extLst>
              </a:tr>
            </a:tbl>
          </a:graphicData>
        </a:graphic>
      </p:graphicFrame>
    </p:spTree>
    <p:extLst>
      <p:ext uri="{BB962C8B-B14F-4D97-AF65-F5344CB8AC3E}">
        <p14:creationId xmlns:p14="http://schemas.microsoft.com/office/powerpoint/2010/main" val="132147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371607" y="1944721"/>
            <a:ext cx="9509510" cy="2971722"/>
          </a:xfrm>
          <a:prstGeom prst="rect">
            <a:avLst/>
          </a:prstGeom>
        </p:spPr>
      </p:pic>
      <p:sp>
        <p:nvSpPr>
          <p:cNvPr id="15" name="文本框 14"/>
          <p:cNvSpPr txBox="1"/>
          <p:nvPr/>
        </p:nvSpPr>
        <p:spPr>
          <a:xfrm>
            <a:off x="371607" y="1163621"/>
            <a:ext cx="8000790" cy="400110"/>
          </a:xfrm>
          <a:prstGeom prst="rect">
            <a:avLst/>
          </a:prstGeom>
          <a:noFill/>
        </p:spPr>
        <p:txBody>
          <a:bodyPr wrap="square" rtlCol="0">
            <a:spAutoFit/>
          </a:bodyPr>
          <a:lstStyle/>
          <a:p>
            <a:r>
              <a:rPr lang="en-US" altLang="zh-CN" sz="2000" dirty="0">
                <a:solidFill>
                  <a:schemeClr val="bg1"/>
                </a:solidFill>
                <a:latin typeface="+mn-ea"/>
                <a:ea typeface="+mn-ea"/>
              </a:rPr>
              <a:t>HTTP</a:t>
            </a:r>
            <a:r>
              <a:rPr lang="zh-CN" altLang="en-US" sz="2000" dirty="0">
                <a:solidFill>
                  <a:schemeClr val="bg1"/>
                </a:solidFill>
                <a:latin typeface="+mn-ea"/>
                <a:ea typeface="+mn-ea"/>
              </a:rPr>
              <a:t>请求的</a:t>
            </a:r>
            <a:r>
              <a:rPr lang="en-US" altLang="zh-CN" sz="2000" dirty="0">
                <a:solidFill>
                  <a:schemeClr val="bg1"/>
                </a:solidFill>
                <a:latin typeface="+mn-ea"/>
                <a:ea typeface="+mn-ea"/>
              </a:rPr>
              <a:t>4</a:t>
            </a:r>
            <a:r>
              <a:rPr lang="zh-CN" altLang="en-US" sz="2000" dirty="0">
                <a:solidFill>
                  <a:schemeClr val="bg1"/>
                </a:solidFill>
                <a:latin typeface="+mn-ea"/>
                <a:ea typeface="+mn-ea"/>
              </a:rPr>
              <a:t>部分</a:t>
            </a:r>
            <a:r>
              <a:rPr lang="en-US" altLang="zh-CN" sz="2000" dirty="0">
                <a:solidFill>
                  <a:schemeClr val="bg1"/>
                </a:solidFill>
                <a:latin typeface="+mn-ea"/>
                <a:ea typeface="+mn-ea"/>
              </a:rPr>
              <a:t>:URL</a:t>
            </a:r>
            <a:r>
              <a:rPr lang="zh-CN" altLang="en-US" sz="2000" dirty="0">
                <a:solidFill>
                  <a:schemeClr val="bg1"/>
                </a:solidFill>
                <a:latin typeface="+mn-ea"/>
                <a:ea typeface="+mn-ea"/>
              </a:rPr>
              <a:t>，请求的</a:t>
            </a:r>
            <a:r>
              <a:rPr lang="en-US" altLang="zh-CN" sz="2000" dirty="0">
                <a:solidFill>
                  <a:schemeClr val="bg1"/>
                </a:solidFill>
                <a:latin typeface="+mn-ea"/>
                <a:ea typeface="+mn-ea"/>
              </a:rPr>
              <a:t>method</a:t>
            </a:r>
            <a:r>
              <a:rPr lang="zh-CN" altLang="en-US" sz="2000" dirty="0">
                <a:solidFill>
                  <a:schemeClr val="bg1"/>
                </a:solidFill>
                <a:latin typeface="+mn-ea"/>
                <a:ea typeface="+mn-ea"/>
              </a:rPr>
              <a:t>，</a:t>
            </a:r>
            <a:r>
              <a:rPr lang="en-US" altLang="zh-CN" sz="2000" dirty="0">
                <a:solidFill>
                  <a:schemeClr val="bg1"/>
                </a:solidFill>
                <a:latin typeface="+mn-ea"/>
                <a:ea typeface="+mn-ea"/>
              </a:rPr>
              <a:t>headers</a:t>
            </a:r>
            <a:r>
              <a:rPr lang="zh-CN" altLang="en-US" sz="2000" dirty="0">
                <a:solidFill>
                  <a:schemeClr val="bg1"/>
                </a:solidFill>
                <a:latin typeface="+mn-ea"/>
                <a:ea typeface="+mn-ea"/>
              </a:rPr>
              <a:t>，</a:t>
            </a:r>
            <a:r>
              <a:rPr lang="en-US" altLang="zh-CN" sz="2000" dirty="0">
                <a:solidFill>
                  <a:schemeClr val="bg1"/>
                </a:solidFill>
                <a:latin typeface="+mn-ea"/>
                <a:ea typeface="+mn-ea"/>
              </a:rPr>
              <a:t>body</a:t>
            </a:r>
            <a:r>
              <a:rPr lang="zh-CN" altLang="en-US" sz="2000" dirty="0">
                <a:solidFill>
                  <a:schemeClr val="bg1"/>
                </a:solidFill>
                <a:latin typeface="+mn-ea"/>
                <a:ea typeface="+mn-ea"/>
              </a:rPr>
              <a:t>。</a:t>
            </a:r>
          </a:p>
        </p:txBody>
      </p:sp>
      <p:sp>
        <p:nvSpPr>
          <p:cNvPr id="16" name="文本框 15"/>
          <p:cNvSpPr txBox="1"/>
          <p:nvPr/>
        </p:nvSpPr>
        <p:spPr>
          <a:xfrm>
            <a:off x="347686" y="5221235"/>
            <a:ext cx="8248678" cy="400110"/>
          </a:xfrm>
          <a:prstGeom prst="rect">
            <a:avLst/>
          </a:prstGeom>
          <a:noFill/>
        </p:spPr>
        <p:txBody>
          <a:bodyPr wrap="square" rtlCol="0">
            <a:spAutoFit/>
          </a:bodyPr>
          <a:lstStyle/>
          <a:p>
            <a:r>
              <a:rPr lang="zh-CN" altLang="en-US" sz="2000" dirty="0">
                <a:solidFill>
                  <a:schemeClr val="bg1"/>
                </a:solidFill>
                <a:latin typeface="+mn-ea"/>
                <a:ea typeface="+mn-ea"/>
              </a:rPr>
              <a:t>详情参考</a:t>
            </a:r>
            <a:r>
              <a:rPr lang="en-US" altLang="zh-CN" sz="2000" dirty="0">
                <a:solidFill>
                  <a:schemeClr val="bg1"/>
                </a:solidFill>
                <a:latin typeface="+mn-ea"/>
                <a:ea typeface="+mn-ea"/>
                <a:hlinkClick r:id="rId3"/>
              </a:rPr>
              <a:t>http://www.jianshu.com/p/35678284ce78</a:t>
            </a:r>
            <a:endParaRPr lang="zh-CN" altLang="en-US" sz="2000" dirty="0">
              <a:solidFill>
                <a:schemeClr val="bg1"/>
              </a:solidFill>
              <a:latin typeface="+mn-ea"/>
              <a:ea typeface="+mn-ea"/>
            </a:endParaRPr>
          </a:p>
        </p:txBody>
      </p:sp>
      <p:sp>
        <p:nvSpPr>
          <p:cNvPr id="17" name="标题 1"/>
          <p:cNvSpPr>
            <a:spLocks noGrp="1"/>
          </p:cNvSpPr>
          <p:nvPr>
            <p:ph type="title"/>
          </p:nvPr>
        </p:nvSpPr>
        <p:spPr>
          <a:xfrm>
            <a:off x="143013" y="0"/>
            <a:ext cx="9315450" cy="1142970"/>
          </a:xfrm>
        </p:spPr>
        <p:txBody>
          <a:bodyPr>
            <a:normAutofit/>
          </a:bodyPr>
          <a:lstStyle/>
          <a:p>
            <a:r>
              <a:rPr lang="en-US" altLang="zh-CN" sz="3200" dirty="0" err="1">
                <a:solidFill>
                  <a:schemeClr val="bg1"/>
                </a:solidFill>
                <a:latin typeface="+mn-ea"/>
                <a:ea typeface="+mn-ea"/>
              </a:rPr>
              <a:t>PostMan</a:t>
            </a:r>
            <a:r>
              <a:rPr lang="zh-CN" altLang="en-US" sz="3200" dirty="0">
                <a:solidFill>
                  <a:schemeClr val="bg1"/>
                </a:solidFill>
                <a:latin typeface="+mn-ea"/>
                <a:ea typeface="+mn-ea"/>
              </a:rPr>
              <a:t>界面布局</a:t>
            </a:r>
          </a:p>
        </p:txBody>
      </p:sp>
    </p:spTree>
    <p:extLst>
      <p:ext uri="{BB962C8B-B14F-4D97-AF65-F5344CB8AC3E}">
        <p14:creationId xmlns:p14="http://schemas.microsoft.com/office/powerpoint/2010/main" val="3375189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2" name="标题 1"/>
          <p:cNvSpPr>
            <a:spLocks noGrp="1"/>
          </p:cNvSpPr>
          <p:nvPr>
            <p:ph type="title"/>
          </p:nvPr>
        </p:nvSpPr>
        <p:spPr/>
        <p:txBody>
          <a:bodyPr>
            <a:normAutofit/>
          </a:bodyPr>
          <a:lstStyle/>
          <a:p>
            <a:r>
              <a:rPr lang="zh-CN" altLang="en-US" sz="2000" dirty="0"/>
              <a:t>导入</a:t>
            </a:r>
            <a:r>
              <a:rPr lang="en-US" altLang="zh-CN" sz="2000" dirty="0"/>
              <a:t>RAML</a:t>
            </a:r>
            <a:endParaRPr lang="zh-CN" altLang="en-US" sz="2000" dirty="0"/>
          </a:p>
        </p:txBody>
      </p:sp>
      <p:sp>
        <p:nvSpPr>
          <p:cNvPr id="5" name="文本框 4"/>
          <p:cNvSpPr txBox="1"/>
          <p:nvPr/>
        </p:nvSpPr>
        <p:spPr>
          <a:xfrm>
            <a:off x="676399" y="1639930"/>
            <a:ext cx="3200316" cy="338554"/>
          </a:xfrm>
          <a:prstGeom prst="rect">
            <a:avLst/>
          </a:prstGeom>
          <a:noFill/>
        </p:spPr>
        <p:txBody>
          <a:bodyPr wrap="square" rtlCol="0">
            <a:spAutoFit/>
          </a:bodyPr>
          <a:lstStyle/>
          <a:p>
            <a:r>
              <a:rPr lang="zh-CN" altLang="en-US" sz="1600"/>
              <a:t>将</a:t>
            </a:r>
            <a:r>
              <a:rPr lang="en-US" altLang="zh-CN" sz="1600"/>
              <a:t>RAML</a:t>
            </a:r>
            <a:r>
              <a:rPr lang="zh-CN" altLang="en-US" sz="1600"/>
              <a:t>文件夹保存为集合</a:t>
            </a:r>
            <a:endParaRPr lang="zh-CN" altLang="en-US" sz="1600" dirty="0"/>
          </a:p>
        </p:txBody>
      </p:sp>
      <p:sp>
        <p:nvSpPr>
          <p:cNvPr id="6" name="文本框 5"/>
          <p:cNvSpPr txBox="1"/>
          <p:nvPr/>
        </p:nvSpPr>
        <p:spPr>
          <a:xfrm>
            <a:off x="685952" y="2097117"/>
            <a:ext cx="5333860" cy="830997"/>
          </a:xfrm>
          <a:prstGeom prst="rect">
            <a:avLst/>
          </a:prstGeom>
          <a:noFill/>
        </p:spPr>
        <p:txBody>
          <a:bodyPr wrap="square" rtlCol="0">
            <a:spAutoFit/>
          </a:bodyPr>
          <a:lstStyle/>
          <a:p>
            <a:pPr marL="342900" indent="-342900">
              <a:buFont typeface="+mj-lt"/>
              <a:buAutoNum type="arabicPeriod"/>
            </a:pPr>
            <a:r>
              <a:rPr lang="zh-CN" altLang="en-US" sz="1600" dirty="0"/>
              <a:t>将包含</a:t>
            </a:r>
            <a:r>
              <a:rPr lang="en-US" altLang="zh-CN" sz="1600" dirty="0"/>
              <a:t>RAML</a:t>
            </a:r>
            <a:r>
              <a:rPr lang="zh-CN" altLang="en-US" sz="1600" dirty="0"/>
              <a:t>定义的存储库克隆到本地计算机，或将其本地存储为文件夹。</a:t>
            </a:r>
          </a:p>
          <a:p>
            <a:pPr marL="342900" indent="-342900">
              <a:buFont typeface="+mj-lt"/>
              <a:buAutoNum type="arabicPeriod"/>
            </a:pPr>
            <a:r>
              <a:rPr lang="zh-CN" altLang="en-US" sz="1600" dirty="0"/>
              <a:t>单击</a:t>
            </a:r>
            <a:r>
              <a:rPr lang="en-US" altLang="zh-CN" sz="1600" dirty="0"/>
              <a:t>import</a:t>
            </a:r>
            <a:r>
              <a:rPr lang="zh-CN" altLang="en-US" sz="1600" dirty="0"/>
              <a:t>按钮，然后选择导入文件夹选项卡。</a:t>
            </a:r>
          </a:p>
        </p:txBody>
      </p:sp>
      <p:sp>
        <p:nvSpPr>
          <p:cNvPr id="11" name="文本框 10"/>
          <p:cNvSpPr txBox="1"/>
          <p:nvPr/>
        </p:nvSpPr>
        <p:spPr>
          <a:xfrm>
            <a:off x="724134" y="3841534"/>
            <a:ext cx="5590917" cy="338554"/>
          </a:xfrm>
          <a:prstGeom prst="rect">
            <a:avLst/>
          </a:prstGeom>
          <a:noFill/>
        </p:spPr>
        <p:txBody>
          <a:bodyPr wrap="square" rtlCol="0">
            <a:spAutoFit/>
          </a:bodyPr>
          <a:lstStyle/>
          <a:p>
            <a:r>
              <a:rPr lang="en-US" altLang="zh-CN" sz="1600" dirty="0"/>
              <a:t>3. </a:t>
            </a:r>
            <a:r>
              <a:rPr lang="zh-CN" altLang="en-US" sz="1600" dirty="0"/>
              <a:t>单击  选择文件夹  并上传</a:t>
            </a:r>
            <a:r>
              <a:rPr lang="en-US" altLang="zh-CN" sz="1600" dirty="0"/>
              <a:t>RAML</a:t>
            </a:r>
            <a:r>
              <a:rPr lang="zh-CN" altLang="en-US" sz="1600" dirty="0"/>
              <a:t>文件夹。</a:t>
            </a:r>
          </a:p>
        </p:txBody>
      </p:sp>
      <p:sp>
        <p:nvSpPr>
          <p:cNvPr id="13" name="矩形 12"/>
          <p:cNvSpPr/>
          <p:nvPr/>
        </p:nvSpPr>
        <p:spPr>
          <a:xfrm>
            <a:off x="728742" y="4230183"/>
            <a:ext cx="5400675" cy="584775"/>
          </a:xfrm>
          <a:prstGeom prst="rect">
            <a:avLst/>
          </a:prstGeom>
        </p:spPr>
        <p:txBody>
          <a:bodyPr>
            <a:spAutoFit/>
          </a:bodyPr>
          <a:lstStyle/>
          <a:p>
            <a:r>
              <a:rPr lang="en-US" altLang="zh-CN" sz="1600" b="1" dirty="0">
                <a:latin typeface="宋体" panose="02010600030101010101" pitchFamily="2" charset="-122"/>
              </a:rPr>
              <a:t>4</a:t>
            </a:r>
            <a:r>
              <a:rPr lang="en-US" altLang="zh-CN" sz="1600" dirty="0">
                <a:latin typeface="宋体" panose="02010600030101010101" pitchFamily="2" charset="-122"/>
              </a:rPr>
              <a:t>. </a:t>
            </a:r>
            <a:r>
              <a:rPr lang="zh-CN" altLang="en-US" sz="1600" dirty="0">
                <a:latin typeface="宋体" panose="02010600030101010101" pitchFamily="2" charset="-122"/>
              </a:rPr>
              <a:t>完成了！</a:t>
            </a:r>
            <a:r>
              <a:rPr lang="en-US" altLang="zh-CN" sz="1600" dirty="0" err="1">
                <a:latin typeface="宋体" panose="02010600030101010101" pitchFamily="2" charset="-122"/>
              </a:rPr>
              <a:t>PostMan</a:t>
            </a:r>
            <a:r>
              <a:rPr lang="zh-CN" altLang="en-US" sz="1600" dirty="0">
                <a:latin typeface="宋体" panose="02010600030101010101" pitchFamily="2" charset="-122"/>
              </a:rPr>
              <a:t>将检测所有</a:t>
            </a:r>
            <a:r>
              <a:rPr lang="en-US" altLang="zh-CN" sz="1600" dirty="0">
                <a:latin typeface="宋体" panose="02010600030101010101" pitchFamily="2" charset="-122"/>
              </a:rPr>
              <a:t>RAML</a:t>
            </a:r>
            <a:r>
              <a:rPr lang="zh-CN" altLang="en-US" sz="1600" dirty="0">
                <a:latin typeface="宋体" panose="02010600030101010101" pitchFamily="2" charset="-122"/>
              </a:rPr>
              <a:t>定义并将其内部转换为</a:t>
            </a:r>
            <a:r>
              <a:rPr lang="en-US" altLang="zh-CN" sz="1600" dirty="0" err="1">
                <a:latin typeface="宋体" panose="02010600030101010101" pitchFamily="2" charset="-122"/>
              </a:rPr>
              <a:t>PostMan</a:t>
            </a:r>
            <a:r>
              <a:rPr lang="zh-CN" altLang="en-US" sz="1600" dirty="0">
                <a:latin typeface="宋体" panose="02010600030101010101" pitchFamily="2" charset="-122"/>
              </a:rPr>
              <a:t>，然后显示导入成功消息。</a:t>
            </a:r>
          </a:p>
        </p:txBody>
      </p:sp>
      <p:pic>
        <p:nvPicPr>
          <p:cNvPr id="15" name="图片 14"/>
          <p:cNvPicPr>
            <a:picLocks noChangeAspect="1"/>
          </p:cNvPicPr>
          <p:nvPr/>
        </p:nvPicPr>
        <p:blipFill>
          <a:blip r:embed="rId2"/>
          <a:stretch>
            <a:fillRect/>
          </a:stretch>
        </p:blipFill>
        <p:spPr>
          <a:xfrm>
            <a:off x="765091" y="2941653"/>
            <a:ext cx="5457143" cy="609524"/>
          </a:xfrm>
          <a:prstGeom prst="rect">
            <a:avLst/>
          </a:prstGeom>
        </p:spPr>
      </p:pic>
      <p:pic>
        <p:nvPicPr>
          <p:cNvPr id="16" name="图片 15"/>
          <p:cNvPicPr>
            <a:picLocks noChangeAspect="1"/>
          </p:cNvPicPr>
          <p:nvPr/>
        </p:nvPicPr>
        <p:blipFill>
          <a:blip r:embed="rId3"/>
          <a:stretch>
            <a:fillRect/>
          </a:stretch>
        </p:blipFill>
        <p:spPr>
          <a:xfrm>
            <a:off x="6467447" y="1433091"/>
            <a:ext cx="3828571" cy="3942857"/>
          </a:xfrm>
          <a:prstGeom prst="rect">
            <a:avLst/>
          </a:prstGeom>
        </p:spPr>
      </p:pic>
      <p:pic>
        <p:nvPicPr>
          <p:cNvPr id="17" name="图片 16"/>
          <p:cNvPicPr>
            <a:picLocks noChangeAspect="1"/>
          </p:cNvPicPr>
          <p:nvPr/>
        </p:nvPicPr>
        <p:blipFill>
          <a:blip r:embed="rId4"/>
          <a:stretch>
            <a:fillRect/>
          </a:stretch>
        </p:blipFill>
        <p:spPr>
          <a:xfrm>
            <a:off x="853227" y="4865053"/>
            <a:ext cx="5276190" cy="533333"/>
          </a:xfrm>
          <a:prstGeom prst="rect">
            <a:avLst/>
          </a:prstGeom>
        </p:spPr>
      </p:pic>
      <p:sp>
        <p:nvSpPr>
          <p:cNvPr id="18" name="文本框 17"/>
          <p:cNvSpPr txBox="1"/>
          <p:nvPr/>
        </p:nvSpPr>
        <p:spPr>
          <a:xfrm>
            <a:off x="6714711" y="5526027"/>
            <a:ext cx="3867427" cy="276999"/>
          </a:xfrm>
          <a:prstGeom prst="rect">
            <a:avLst/>
          </a:prstGeom>
          <a:noFill/>
        </p:spPr>
        <p:txBody>
          <a:bodyPr wrap="square" rtlCol="0">
            <a:spAutoFit/>
          </a:bodyPr>
          <a:lstStyle/>
          <a:p>
            <a:r>
              <a:rPr lang="zh-CN" altLang="en-US" sz="1200" dirty="0"/>
              <a:t>下载一个</a:t>
            </a:r>
            <a:r>
              <a:rPr lang="en-US" altLang="zh-CN" sz="1200" dirty="0"/>
              <a:t>RAML</a:t>
            </a:r>
            <a:r>
              <a:rPr lang="zh-CN" altLang="en-US" sz="1200" dirty="0"/>
              <a:t>文件</a:t>
            </a:r>
            <a:r>
              <a:rPr lang="en-US" altLang="zh-CN" sz="1200" dirty="0"/>
              <a:t>examples</a:t>
            </a:r>
            <a:r>
              <a:rPr lang="zh-CN" altLang="en-US" sz="1200" dirty="0"/>
              <a:t>：  </a:t>
            </a:r>
            <a:r>
              <a:rPr lang="en-US" altLang="zh-CN" sz="1200" u="sng" dirty="0">
                <a:hlinkClick r:id="rId5"/>
              </a:rPr>
              <a:t>github-api-v3.raml</a:t>
            </a:r>
            <a:endParaRPr lang="zh-CN" altLang="en-US" sz="1200" dirty="0"/>
          </a:p>
        </p:txBody>
      </p:sp>
    </p:spTree>
    <p:extLst>
      <p:ext uri="{BB962C8B-B14F-4D97-AF65-F5344CB8AC3E}">
        <p14:creationId xmlns:p14="http://schemas.microsoft.com/office/powerpoint/2010/main" val="198492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3" name="标题 2"/>
          <p:cNvSpPr>
            <a:spLocks noGrp="1"/>
          </p:cNvSpPr>
          <p:nvPr>
            <p:ph type="title"/>
          </p:nvPr>
        </p:nvSpPr>
        <p:spPr/>
        <p:txBody>
          <a:bodyPr>
            <a:normAutofit/>
          </a:bodyPr>
          <a:lstStyle/>
          <a:p>
            <a:r>
              <a:rPr lang="en-US" altLang="zh-CN" sz="2000" dirty="0"/>
              <a:t>Importer Swagger</a:t>
            </a:r>
            <a:endParaRPr lang="zh-CN" altLang="en-US" sz="2000" dirty="0"/>
          </a:p>
        </p:txBody>
      </p:sp>
      <p:sp>
        <p:nvSpPr>
          <p:cNvPr id="4" name="文本框 3"/>
          <p:cNvSpPr txBox="1"/>
          <p:nvPr/>
        </p:nvSpPr>
        <p:spPr>
          <a:xfrm>
            <a:off x="600201" y="1335137"/>
            <a:ext cx="9067562" cy="523220"/>
          </a:xfrm>
          <a:prstGeom prst="rect">
            <a:avLst/>
          </a:prstGeom>
          <a:noFill/>
        </p:spPr>
        <p:txBody>
          <a:bodyPr wrap="square" rtlCol="0">
            <a:spAutoFit/>
          </a:bodyPr>
          <a:lstStyle/>
          <a:p>
            <a:r>
              <a:rPr lang="en-US" altLang="zh-CN" sz="1400" dirty="0"/>
              <a:t>Swagger API</a:t>
            </a:r>
            <a:r>
              <a:rPr lang="zh-CN" altLang="en-US" sz="1400" dirty="0"/>
              <a:t>定义通常以单个文件形式存在，因此我们只支持导入单个</a:t>
            </a:r>
            <a:r>
              <a:rPr lang="en-US" altLang="zh-CN" sz="1400" dirty="0"/>
              <a:t>swagger</a:t>
            </a:r>
            <a:r>
              <a:rPr lang="zh-CN" altLang="en-US" sz="1400" dirty="0"/>
              <a:t>文件。如果文件夹中有很多不相关的</a:t>
            </a:r>
            <a:r>
              <a:rPr lang="en-US" altLang="zh-CN" sz="1400" dirty="0"/>
              <a:t>Swagger</a:t>
            </a:r>
            <a:r>
              <a:rPr lang="zh-CN" altLang="en-US" sz="1400" dirty="0"/>
              <a:t>文件，可以通过文件夹导入器导入这些文件。</a:t>
            </a:r>
          </a:p>
        </p:txBody>
      </p:sp>
      <p:sp>
        <p:nvSpPr>
          <p:cNvPr id="7" name="文本框 6"/>
          <p:cNvSpPr txBox="1"/>
          <p:nvPr/>
        </p:nvSpPr>
        <p:spPr>
          <a:xfrm>
            <a:off x="600293" y="1919912"/>
            <a:ext cx="5638652" cy="307777"/>
          </a:xfrm>
          <a:prstGeom prst="rect">
            <a:avLst/>
          </a:prstGeom>
          <a:noFill/>
        </p:spPr>
        <p:txBody>
          <a:bodyPr wrap="square" rtlCol="0">
            <a:spAutoFit/>
          </a:bodyPr>
          <a:lstStyle/>
          <a:p>
            <a:r>
              <a:rPr lang="zh-CN" altLang="en-US" sz="1400" b="1" dirty="0"/>
              <a:t>将</a:t>
            </a:r>
            <a:r>
              <a:rPr lang="en-US" altLang="zh-CN" sz="1400" b="1" dirty="0"/>
              <a:t>Swagger</a:t>
            </a:r>
            <a:r>
              <a:rPr lang="zh-CN" altLang="en-US" sz="1400" b="1" dirty="0"/>
              <a:t>文件保存为集合</a:t>
            </a:r>
          </a:p>
        </p:txBody>
      </p:sp>
      <p:sp>
        <p:nvSpPr>
          <p:cNvPr id="8" name="文本框 7"/>
          <p:cNvSpPr txBox="1"/>
          <p:nvPr/>
        </p:nvSpPr>
        <p:spPr>
          <a:xfrm>
            <a:off x="600201" y="2243781"/>
            <a:ext cx="9496299" cy="738664"/>
          </a:xfrm>
          <a:prstGeom prst="rect">
            <a:avLst/>
          </a:prstGeom>
          <a:noFill/>
        </p:spPr>
        <p:txBody>
          <a:bodyPr wrap="square" rtlCol="0">
            <a:spAutoFit/>
          </a:bodyPr>
          <a:lstStyle/>
          <a:p>
            <a:r>
              <a:rPr lang="en-US" altLang="zh-CN" sz="1400" dirty="0"/>
              <a:t>1.</a:t>
            </a:r>
            <a:r>
              <a:rPr lang="zh-CN" altLang="en-US" sz="1400" dirty="0"/>
              <a:t>将包含</a:t>
            </a:r>
            <a:r>
              <a:rPr lang="en-US" altLang="zh-CN" sz="1400" dirty="0"/>
              <a:t>Swagger</a:t>
            </a:r>
            <a:r>
              <a:rPr lang="zh-CN" altLang="en-US" sz="1400" dirty="0"/>
              <a:t>定义的存储库克隆到本地计算机。如果你把它当作文件保存在本地，那当然可以。</a:t>
            </a:r>
          </a:p>
          <a:p>
            <a:r>
              <a:rPr lang="en-US" altLang="zh-CN" sz="1400" dirty="0"/>
              <a:t>2.</a:t>
            </a:r>
            <a:r>
              <a:rPr lang="zh-CN" altLang="en-US" sz="1400" dirty="0"/>
              <a:t>单击导入按钮，然后选择导入文件选项卡。如果文件夹中有很多不相关的</a:t>
            </a:r>
            <a:r>
              <a:rPr lang="en-US" altLang="zh-CN" sz="1400" dirty="0"/>
              <a:t>Swagger</a:t>
            </a:r>
            <a:r>
              <a:rPr lang="zh-CN" altLang="en-US" sz="1400" dirty="0"/>
              <a:t>文件，可以通过文件夹导入器导入这些文件。 </a:t>
            </a:r>
          </a:p>
        </p:txBody>
      </p:sp>
      <p:sp>
        <p:nvSpPr>
          <p:cNvPr id="12" name="矩形 11"/>
          <p:cNvSpPr/>
          <p:nvPr/>
        </p:nvSpPr>
        <p:spPr>
          <a:xfrm>
            <a:off x="633601" y="3573910"/>
            <a:ext cx="2656496" cy="307777"/>
          </a:xfrm>
          <a:prstGeom prst="rect">
            <a:avLst/>
          </a:prstGeom>
        </p:spPr>
        <p:txBody>
          <a:bodyPr wrap="none">
            <a:spAutoFit/>
          </a:bodyPr>
          <a:lstStyle/>
          <a:p>
            <a:r>
              <a:rPr lang="en-US" altLang="zh-CN" sz="1400" dirty="0"/>
              <a:t>3.</a:t>
            </a:r>
            <a:r>
              <a:rPr lang="zh-CN" altLang="en-US" sz="1400" dirty="0"/>
              <a:t>点击文件并上传</a:t>
            </a:r>
            <a:r>
              <a:rPr lang="en-US" altLang="zh-CN" sz="1400" dirty="0"/>
              <a:t>Swagger</a:t>
            </a:r>
            <a:r>
              <a:rPr lang="zh-CN" altLang="en-US" sz="1400" dirty="0"/>
              <a:t>文件</a:t>
            </a:r>
          </a:p>
        </p:txBody>
      </p:sp>
      <p:pic>
        <p:nvPicPr>
          <p:cNvPr id="20" name="图片 19"/>
          <p:cNvPicPr>
            <a:picLocks noChangeAspect="1"/>
          </p:cNvPicPr>
          <p:nvPr/>
        </p:nvPicPr>
        <p:blipFill>
          <a:blip r:embed="rId2"/>
          <a:stretch>
            <a:fillRect/>
          </a:stretch>
        </p:blipFill>
        <p:spPr>
          <a:xfrm>
            <a:off x="701897" y="2955457"/>
            <a:ext cx="6466667" cy="561905"/>
          </a:xfrm>
          <a:prstGeom prst="rect">
            <a:avLst/>
          </a:prstGeom>
        </p:spPr>
      </p:pic>
      <p:pic>
        <p:nvPicPr>
          <p:cNvPr id="21" name="图片 20"/>
          <p:cNvPicPr>
            <a:picLocks noChangeAspect="1"/>
          </p:cNvPicPr>
          <p:nvPr/>
        </p:nvPicPr>
        <p:blipFill>
          <a:blip r:embed="rId3"/>
          <a:stretch>
            <a:fillRect/>
          </a:stretch>
        </p:blipFill>
        <p:spPr>
          <a:xfrm>
            <a:off x="7168564" y="2982445"/>
            <a:ext cx="3176900" cy="2572746"/>
          </a:xfrm>
          <a:prstGeom prst="rect">
            <a:avLst/>
          </a:prstGeom>
        </p:spPr>
      </p:pic>
      <p:sp>
        <p:nvSpPr>
          <p:cNvPr id="22" name="矩形 21"/>
          <p:cNvSpPr/>
          <p:nvPr/>
        </p:nvSpPr>
        <p:spPr>
          <a:xfrm>
            <a:off x="633601" y="3945652"/>
            <a:ext cx="6443430" cy="523220"/>
          </a:xfrm>
          <a:prstGeom prst="rect">
            <a:avLst/>
          </a:prstGeom>
        </p:spPr>
        <p:txBody>
          <a:bodyPr wrap="square">
            <a:spAutoFit/>
          </a:bodyPr>
          <a:lstStyle/>
          <a:p>
            <a:r>
              <a:rPr lang="zh-CN" altLang="en-US" sz="1400" dirty="0">
                <a:latin typeface="Open Sans"/>
              </a:rPr>
              <a:t>完成！</a:t>
            </a:r>
            <a:r>
              <a:rPr lang="en-US" altLang="zh-CN" sz="1400" dirty="0" err="1">
                <a:latin typeface="Open Sans"/>
              </a:rPr>
              <a:t>PostMan</a:t>
            </a:r>
            <a:r>
              <a:rPr lang="zh-CN" altLang="en-US" sz="1400" dirty="0">
                <a:latin typeface="Open Sans"/>
              </a:rPr>
              <a:t>将检测所有</a:t>
            </a:r>
            <a:r>
              <a:rPr lang="en-US" altLang="zh-CN" sz="1400" dirty="0">
                <a:latin typeface="Open Sans"/>
              </a:rPr>
              <a:t>Swagger</a:t>
            </a:r>
            <a:r>
              <a:rPr lang="zh-CN" altLang="en-US" sz="1400" dirty="0">
                <a:latin typeface="Open Sans"/>
              </a:rPr>
              <a:t>定义并将其内部转换为</a:t>
            </a:r>
            <a:r>
              <a:rPr lang="en-US" altLang="zh-CN" sz="1400" dirty="0" err="1">
                <a:latin typeface="Open Sans"/>
              </a:rPr>
              <a:t>PostMan</a:t>
            </a:r>
            <a:r>
              <a:rPr lang="zh-CN" altLang="en-US" sz="1400" dirty="0">
                <a:latin typeface="Open Sans"/>
              </a:rPr>
              <a:t>，</a:t>
            </a:r>
            <a:r>
              <a:rPr lang="zh-CN" altLang="en-US" sz="1400">
                <a:latin typeface="Open Sans"/>
              </a:rPr>
              <a:t>然后向您显示</a:t>
            </a:r>
            <a:r>
              <a:rPr lang="zh-CN" altLang="en-US" sz="1400" dirty="0">
                <a:latin typeface="Open Sans"/>
              </a:rPr>
              <a:t>导入成功消息。</a:t>
            </a:r>
            <a:endParaRPr lang="zh-CN" altLang="en-US" sz="1400" dirty="0"/>
          </a:p>
        </p:txBody>
      </p:sp>
      <p:pic>
        <p:nvPicPr>
          <p:cNvPr id="24" name="图片 23"/>
          <p:cNvPicPr>
            <a:picLocks noChangeAspect="1"/>
          </p:cNvPicPr>
          <p:nvPr/>
        </p:nvPicPr>
        <p:blipFill>
          <a:blip r:embed="rId4"/>
          <a:stretch>
            <a:fillRect/>
          </a:stretch>
        </p:blipFill>
        <p:spPr>
          <a:xfrm>
            <a:off x="701898" y="4621355"/>
            <a:ext cx="6375134" cy="732950"/>
          </a:xfrm>
          <a:prstGeom prst="rect">
            <a:avLst/>
          </a:prstGeom>
        </p:spPr>
      </p:pic>
      <p:sp>
        <p:nvSpPr>
          <p:cNvPr id="25" name="文本框 24"/>
          <p:cNvSpPr txBox="1"/>
          <p:nvPr/>
        </p:nvSpPr>
        <p:spPr>
          <a:xfrm>
            <a:off x="904992" y="5555191"/>
            <a:ext cx="6696041" cy="261610"/>
          </a:xfrm>
          <a:prstGeom prst="rect">
            <a:avLst/>
          </a:prstGeom>
          <a:noFill/>
        </p:spPr>
        <p:txBody>
          <a:bodyPr wrap="square" rtlCol="0">
            <a:spAutoFit/>
          </a:bodyPr>
          <a:lstStyle/>
          <a:p>
            <a:r>
              <a:rPr lang="en-US" altLang="zh-CN" sz="1100" dirty="0"/>
              <a:t>Swagger 2.0  Examples</a:t>
            </a:r>
            <a:r>
              <a:rPr lang="zh-CN" altLang="en-US" sz="1100" dirty="0"/>
              <a:t>：</a:t>
            </a:r>
            <a:r>
              <a:rPr lang="en-US" altLang="zh-CN" sz="1100" u="sng" dirty="0">
                <a:hlinkClick r:id="rId5"/>
              </a:rPr>
              <a:t>https</a:t>
            </a:r>
            <a:r>
              <a:rPr lang="zh-CN" altLang="en-US" sz="1100" dirty="0"/>
              <a:t>：  </a:t>
            </a:r>
            <a:r>
              <a:rPr lang="en-US" altLang="zh-CN" sz="1100" u="sng" dirty="0">
                <a:hlinkClick r:id="rId5"/>
              </a:rPr>
              <a:t>//github.com/OAI/</a:t>
            </a:r>
            <a:r>
              <a:rPr lang="en-US" altLang="zh-CN" sz="1100" u="sng" dirty="0" err="1">
                <a:hlinkClick r:id="rId5"/>
              </a:rPr>
              <a:t>OpenAPI</a:t>
            </a:r>
            <a:r>
              <a:rPr lang="en-US" altLang="zh-CN" sz="1100" u="sng" dirty="0">
                <a:hlinkClick r:id="rId5"/>
              </a:rPr>
              <a:t>-Specification/tree/master/examples/v2.0</a:t>
            </a:r>
            <a:endParaRPr lang="zh-CN" altLang="en-US" sz="1100" dirty="0"/>
          </a:p>
        </p:txBody>
      </p:sp>
    </p:spTree>
    <p:extLst>
      <p:ext uri="{BB962C8B-B14F-4D97-AF65-F5344CB8AC3E}">
        <p14:creationId xmlns:p14="http://schemas.microsoft.com/office/powerpoint/2010/main" val="14185241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2" name="标题 1"/>
          <p:cNvSpPr>
            <a:spLocks noGrp="1"/>
          </p:cNvSpPr>
          <p:nvPr>
            <p:ph type="title"/>
          </p:nvPr>
        </p:nvSpPr>
        <p:spPr/>
        <p:txBody>
          <a:bodyPr>
            <a:normAutofit/>
          </a:bodyPr>
          <a:lstStyle/>
          <a:p>
            <a:r>
              <a:rPr lang="zh-CN" altLang="en-US" sz="2000" dirty="0"/>
              <a:t>导入</a:t>
            </a:r>
            <a:r>
              <a:rPr lang="en-US" altLang="zh-CN" sz="2000" dirty="0"/>
              <a:t>WADL</a:t>
            </a:r>
            <a:endParaRPr lang="zh-CN" altLang="en-US" sz="2000" dirty="0"/>
          </a:p>
        </p:txBody>
      </p:sp>
      <p:sp>
        <p:nvSpPr>
          <p:cNvPr id="5" name="文本框 4"/>
          <p:cNvSpPr txBox="1"/>
          <p:nvPr/>
        </p:nvSpPr>
        <p:spPr>
          <a:xfrm>
            <a:off x="676399" y="1563731"/>
            <a:ext cx="9296156" cy="923330"/>
          </a:xfrm>
          <a:prstGeom prst="rect">
            <a:avLst/>
          </a:prstGeom>
          <a:noFill/>
        </p:spPr>
        <p:txBody>
          <a:bodyPr wrap="square" rtlCol="0">
            <a:spAutoFit/>
          </a:bodyPr>
          <a:lstStyle/>
          <a:p>
            <a:r>
              <a:rPr lang="en-US" altLang="zh-CN" dirty="0" err="1"/>
              <a:t>PostMan</a:t>
            </a:r>
            <a:r>
              <a:rPr lang="zh-CN" altLang="en-US" dirty="0"/>
              <a:t>也可以导入</a:t>
            </a:r>
            <a:r>
              <a:rPr lang="en-US" altLang="zh-CN" dirty="0"/>
              <a:t>W​​ADL</a:t>
            </a:r>
            <a:r>
              <a:rPr lang="zh-CN" altLang="en-US" dirty="0"/>
              <a:t>规范。虽然所有方面都不受支持</a:t>
            </a:r>
            <a:r>
              <a:rPr lang="zh-CN" altLang="en-US"/>
              <a:t>，但您可以</a:t>
            </a:r>
            <a:r>
              <a:rPr lang="zh-CN" altLang="en-US" dirty="0"/>
              <a:t>期待</a:t>
            </a:r>
            <a:r>
              <a:rPr lang="en-US" altLang="zh-CN" dirty="0"/>
              <a:t>Postman</a:t>
            </a:r>
            <a:r>
              <a:rPr lang="zh-CN" altLang="en-US" dirty="0"/>
              <a:t>使用的各种参数（集合，文件夹，请求，标头，请求有效载荷</a:t>
            </a:r>
            <a:r>
              <a:rPr lang="en-US" altLang="zh-CN" dirty="0"/>
              <a:t>(Collection, folder, request, header, request payload)</a:t>
            </a:r>
            <a:r>
              <a:rPr lang="zh-CN" altLang="en-US" dirty="0"/>
              <a:t>）正确生成。</a:t>
            </a:r>
          </a:p>
        </p:txBody>
      </p:sp>
      <p:sp>
        <p:nvSpPr>
          <p:cNvPr id="6" name="文本框 5"/>
          <p:cNvSpPr txBox="1"/>
          <p:nvPr/>
        </p:nvSpPr>
        <p:spPr>
          <a:xfrm>
            <a:off x="1581392" y="6230085"/>
            <a:ext cx="1741622" cy="781071"/>
          </a:xfrm>
          <a:prstGeom prst="rect">
            <a:avLst/>
          </a:prstGeom>
          <a:noFill/>
        </p:spPr>
        <p:txBody>
          <a:bodyPr wrap="square" rtlCol="0">
            <a:spAutoFit/>
          </a:bodyPr>
          <a:lstStyle/>
          <a:p>
            <a:endParaRPr lang="zh-CN" altLang="en-US" dirty="0"/>
          </a:p>
        </p:txBody>
      </p:sp>
      <p:sp>
        <p:nvSpPr>
          <p:cNvPr id="9" name="Rectangle 1"/>
          <p:cNvSpPr>
            <a:spLocks noChangeArrowheads="1"/>
          </p:cNvSpPr>
          <p:nvPr/>
        </p:nvSpPr>
        <p:spPr bwMode="auto">
          <a:xfrm>
            <a:off x="752597" y="2765412"/>
            <a:ext cx="8229384" cy="2688213"/>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&lt;application xmlns="http://wadl.dev.java.net/2009/02"&gt;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&lt;resources base="http://example.com/api"&gt;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282828"/>
                </a:solidFill>
                <a:effectLst/>
                <a:latin typeface="Arial Unicode MS"/>
                <a:ea typeface="Menlo"/>
              </a:rPr>
              <a:t> &lt;resource path="books"&gt;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282828"/>
                </a:solidFill>
                <a:effectLst/>
                <a:latin typeface="Arial Unicode MS"/>
                <a:ea typeface="Menlo"/>
              </a:rPr>
              <a:t> &lt;method name="GET"/&gt;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282828"/>
                </a:solidFill>
                <a:effectLst/>
                <a:latin typeface="Arial Unicode MS"/>
                <a:ea typeface="Menlo"/>
              </a:rPr>
              <a:t> &lt;resource path="{bookId}"&gt;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&lt;param required="true" style="template" name="bookId"/&gt;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282828"/>
                </a:solidFill>
                <a:effectLst/>
                <a:latin typeface="Arial Unicode MS"/>
                <a:ea typeface="Menlo"/>
              </a:rPr>
              <a:t> &lt;method name="GET"/&gt;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&lt;method name="DELETE"/&gt;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&lt;resource path="reviews"&gt;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282828"/>
                </a:solidFill>
                <a:effectLst/>
                <a:latin typeface="Arial Unicode MS"/>
                <a:ea typeface="Menlo"/>
              </a:rPr>
              <a:t> &lt;method name="GET"&gt;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&lt;request&gt;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282828"/>
                </a:solidFill>
                <a:effectLst/>
                <a:latin typeface="Arial Unicode MS"/>
                <a:ea typeface="Menlo"/>
              </a:rPr>
              <a:t> &lt;param name="page" required="false" default="1" style="query"/&gt;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282828"/>
                </a:solidFill>
                <a:effectLst/>
                <a:latin typeface="Arial Unicode MS"/>
                <a:ea typeface="Menlo"/>
              </a:rPr>
              <a:t> &lt;param name="size" required="false" default="20" style="query"/&gt;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&lt;/request&gt; &lt;/method&gt; &lt;/resource&gt; &lt;/resource&gt; &lt;/resource&gt;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282828"/>
                </a:solidFill>
                <a:effectLst/>
                <a:latin typeface="Arial Unicode MS"/>
                <a:ea typeface="Menlo"/>
              </a:rPr>
              <a:t> &lt;resource path="readers"&gt; &lt;method name="GET"/&gt; &lt;/resource&gt;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a:solidFill>
                  <a:srgbClr val="282828"/>
                </a:solidFill>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&lt;/resources&gt;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282828"/>
                </a:solidFill>
                <a:effectLst/>
                <a:latin typeface="Arial Unicode MS"/>
                <a:ea typeface="Menlo"/>
              </a:rPr>
              <a:t> &lt;/application&gt;</a:t>
            </a:r>
            <a:r>
              <a:rPr kumimoji="0" lang="zh-CN" altLang="zh-CN" sz="9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矩形 10"/>
          <p:cNvSpPr/>
          <p:nvPr/>
        </p:nvSpPr>
        <p:spPr>
          <a:xfrm>
            <a:off x="752597" y="2426858"/>
            <a:ext cx="1428596" cy="338554"/>
          </a:xfrm>
          <a:prstGeom prst="rect">
            <a:avLst/>
          </a:prstGeom>
        </p:spPr>
        <p:txBody>
          <a:bodyPr wrap="none">
            <a:spAutoFit/>
          </a:bodyPr>
          <a:lstStyle/>
          <a:p>
            <a:r>
              <a:rPr lang="zh-CN" altLang="en-US" sz="1600" b="1" dirty="0">
                <a:latin typeface="Open Sans"/>
              </a:rPr>
              <a:t>示例</a:t>
            </a:r>
            <a:r>
              <a:rPr lang="en-US" altLang="zh-CN" sz="1600" b="1" dirty="0">
                <a:latin typeface="Open Sans"/>
              </a:rPr>
              <a:t>WADL</a:t>
            </a:r>
            <a:r>
              <a:rPr lang="zh-CN" altLang="en-US" sz="1600" b="1" dirty="0">
                <a:latin typeface="Open Sans"/>
              </a:rPr>
              <a:t>文件</a:t>
            </a:r>
            <a:endParaRPr lang="zh-CN" altLang="en-US" sz="1600" b="0" i="0" dirty="0">
              <a:effectLst/>
              <a:latin typeface="Open Sans"/>
            </a:endParaRPr>
          </a:p>
        </p:txBody>
      </p:sp>
    </p:spTree>
    <p:extLst>
      <p:ext uri="{BB962C8B-B14F-4D97-AF65-F5344CB8AC3E}">
        <p14:creationId xmlns:p14="http://schemas.microsoft.com/office/powerpoint/2010/main" val="33550100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3" name="标题 2"/>
          <p:cNvSpPr>
            <a:spLocks noGrp="1"/>
          </p:cNvSpPr>
          <p:nvPr>
            <p:ph type="title"/>
          </p:nvPr>
        </p:nvSpPr>
        <p:spPr/>
        <p:txBody>
          <a:bodyPr>
            <a:normAutofit/>
          </a:bodyPr>
          <a:lstStyle/>
          <a:p>
            <a:r>
              <a:rPr lang="zh-CN" altLang="en-US" sz="2000" dirty="0"/>
              <a:t>验证收集</a:t>
            </a:r>
            <a:r>
              <a:rPr lang="en-US" altLang="zh-CN" sz="2000" dirty="0"/>
              <a:t>JSON</a:t>
            </a:r>
            <a:r>
              <a:rPr lang="zh-CN" altLang="en-US" sz="2000" dirty="0"/>
              <a:t>文件</a:t>
            </a:r>
          </a:p>
        </p:txBody>
      </p:sp>
      <p:sp>
        <p:nvSpPr>
          <p:cNvPr id="8" name="矩形 7"/>
          <p:cNvSpPr/>
          <p:nvPr/>
        </p:nvSpPr>
        <p:spPr>
          <a:xfrm>
            <a:off x="600201" y="2020919"/>
            <a:ext cx="9829542" cy="1754326"/>
          </a:xfrm>
          <a:prstGeom prst="rect">
            <a:avLst/>
          </a:prstGeom>
        </p:spPr>
        <p:txBody>
          <a:bodyPr wrap="square">
            <a:spAutoFit/>
          </a:bodyPr>
          <a:lstStyle/>
          <a:p>
            <a:r>
              <a:rPr lang="zh-CN" altLang="en-US" dirty="0">
                <a:latin typeface="Open Sans"/>
              </a:rPr>
              <a:t>要验证</a:t>
            </a:r>
            <a:r>
              <a:rPr lang="en-US" altLang="zh-CN" dirty="0">
                <a:latin typeface="Open Sans"/>
              </a:rPr>
              <a:t>JSON</a:t>
            </a:r>
            <a:r>
              <a:rPr lang="zh-CN" altLang="en-US" dirty="0">
                <a:latin typeface="Open Sans"/>
              </a:rPr>
              <a:t>文件是否采用正确的集合格式，可以使用</a:t>
            </a:r>
            <a:r>
              <a:rPr lang="en-US" altLang="zh-CN" dirty="0" err="1">
                <a:latin typeface="Open Sans"/>
              </a:rPr>
              <a:t>PostMan</a:t>
            </a:r>
            <a:r>
              <a:rPr lang="zh-CN" altLang="en-US" dirty="0">
                <a:latin typeface="Open Sans"/>
              </a:rPr>
              <a:t>的</a:t>
            </a:r>
            <a:r>
              <a:rPr lang="en-US" altLang="zh-CN" dirty="0"/>
              <a:t> </a:t>
            </a:r>
            <a:r>
              <a:rPr lang="en-US" altLang="zh-CN" u="sng" dirty="0">
                <a:hlinkClick r:id="rId2"/>
              </a:rPr>
              <a:t>schema files for collections</a:t>
            </a:r>
            <a:r>
              <a:rPr lang="zh-CN" altLang="en-US" dirty="0">
                <a:latin typeface="Open Sans"/>
              </a:rPr>
              <a:t>。</a:t>
            </a:r>
          </a:p>
          <a:p>
            <a:pPr>
              <a:buFont typeface="Arial" panose="020B0604020202020204" pitchFamily="34" charset="0"/>
              <a:buChar char="•"/>
            </a:pPr>
            <a:r>
              <a:rPr lang="zh-CN" altLang="en-US" dirty="0">
                <a:latin typeface="Open Sans"/>
              </a:rPr>
              <a:t>模式文件位于  </a:t>
            </a:r>
            <a:r>
              <a:rPr lang="en-US" altLang="zh-CN" u="sng" dirty="0">
                <a:latin typeface="Open Sans"/>
                <a:hlinkClick r:id="rId3"/>
              </a:rPr>
              <a:t>http://schema.getpostman.com/json/collection/v1.0.0/collection.json</a:t>
            </a:r>
            <a:r>
              <a:rPr lang="zh-CN" altLang="en-US" dirty="0">
                <a:latin typeface="Open Sans"/>
              </a:rPr>
              <a:t>。</a:t>
            </a:r>
          </a:p>
          <a:p>
            <a:pPr>
              <a:buFont typeface="Arial" panose="020B0604020202020204" pitchFamily="34" charset="0"/>
              <a:buChar char="•"/>
            </a:pPr>
            <a:r>
              <a:rPr lang="zh-CN" altLang="en-US" dirty="0">
                <a:latin typeface="Open Sans"/>
              </a:rPr>
              <a:t>相关文档可以在</a:t>
            </a:r>
            <a:r>
              <a:rPr lang="en-US" altLang="zh-CN" u="sng" dirty="0">
                <a:latin typeface="Open Sans"/>
                <a:hlinkClick r:id="rId4"/>
              </a:rPr>
              <a:t>http://schema.getpostman.com/json/collection/v1.0.0/docs/index.html</a:t>
            </a:r>
            <a:r>
              <a:rPr lang="zh-CN" altLang="en-US" dirty="0">
                <a:latin typeface="Open Sans"/>
              </a:rPr>
              <a:t>找到。</a:t>
            </a:r>
          </a:p>
          <a:p>
            <a:pPr>
              <a:buFont typeface="Arial" panose="020B0604020202020204" pitchFamily="34" charset="0"/>
              <a:buChar char="•"/>
            </a:pPr>
            <a:r>
              <a:rPr lang="zh-CN" altLang="en-US" dirty="0">
                <a:latin typeface="Open Sans"/>
              </a:rPr>
              <a:t>一切都存储在</a:t>
            </a:r>
            <a:r>
              <a:rPr lang="en-US" altLang="zh-CN" dirty="0">
                <a:latin typeface="Open Sans"/>
              </a:rPr>
              <a:t>GitHub</a:t>
            </a:r>
            <a:r>
              <a:rPr lang="en-US" altLang="zh-CN" u="sng" dirty="0">
                <a:latin typeface="Open Sans"/>
                <a:hlinkClick r:id="rId5"/>
              </a:rPr>
              <a:t>https://github.com/postmanlabs/schemas</a:t>
            </a:r>
            <a:r>
              <a:rPr lang="zh-CN" altLang="en-US" u="sng" dirty="0">
                <a:latin typeface="Open Sans"/>
                <a:hlinkClick r:id="rId5"/>
              </a:rPr>
              <a:t>上</a:t>
            </a:r>
            <a:r>
              <a:rPr lang="zh-CN" altLang="en-US" dirty="0">
                <a:latin typeface="Open Sans"/>
              </a:rPr>
              <a:t>。</a:t>
            </a:r>
          </a:p>
          <a:p>
            <a:pPr>
              <a:buFont typeface="Arial" panose="020B0604020202020204" pitchFamily="34" charset="0"/>
              <a:buChar char="•"/>
            </a:pPr>
            <a:r>
              <a:rPr lang="zh-CN" altLang="en-US" dirty="0">
                <a:latin typeface="Open Sans"/>
              </a:rPr>
              <a:t>要查看使用模式和</a:t>
            </a:r>
            <a:r>
              <a:rPr lang="en-US" altLang="zh-CN" u="sng" dirty="0">
                <a:latin typeface="Open Sans"/>
                <a:hlinkClick r:id="rId6"/>
              </a:rPr>
              <a:t>is-my-</a:t>
            </a:r>
            <a:r>
              <a:rPr lang="en-US" altLang="zh-CN" u="sng" dirty="0" err="1">
                <a:latin typeface="Open Sans"/>
                <a:hlinkClick r:id="rId6"/>
              </a:rPr>
              <a:t>json</a:t>
            </a:r>
            <a:r>
              <a:rPr lang="en-US" altLang="zh-CN" u="sng" dirty="0">
                <a:latin typeface="Open Sans"/>
                <a:hlinkClick r:id="rId6"/>
              </a:rPr>
              <a:t>-valid</a:t>
            </a:r>
            <a:r>
              <a:rPr lang="zh-CN" altLang="en-US" dirty="0">
                <a:latin typeface="Open Sans"/>
              </a:rPr>
              <a:t>验证器）的数据验证示例，请查看</a:t>
            </a:r>
            <a:r>
              <a:rPr lang="zh-CN" altLang="en-US" u="sng" dirty="0">
                <a:latin typeface="Open Sans"/>
                <a:hlinkClick r:id="rId7"/>
              </a:rPr>
              <a:t>此文</a:t>
            </a:r>
            <a:r>
              <a:rPr lang="zh-CN" altLang="en-US" dirty="0">
                <a:latin typeface="Open Sans"/>
              </a:rPr>
              <a:t>。</a:t>
            </a:r>
            <a:endParaRPr lang="zh-CN" altLang="en-US" b="0" i="0" dirty="0">
              <a:effectLst/>
              <a:latin typeface="Open Sans"/>
            </a:endParaRPr>
          </a:p>
        </p:txBody>
      </p:sp>
    </p:spTree>
    <p:extLst>
      <p:ext uri="{BB962C8B-B14F-4D97-AF65-F5344CB8AC3E}">
        <p14:creationId xmlns:p14="http://schemas.microsoft.com/office/powerpoint/2010/main" val="41930125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a:xfrm>
            <a:off x="2428953" y="1563731"/>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dirty="0" err="1">
                <a:solidFill>
                  <a:schemeClr val="bg1"/>
                </a:solidFill>
              </a:rPr>
              <a:t>PostMan</a:t>
            </a:r>
            <a:r>
              <a:rPr lang="zh-CN" altLang="en-US" dirty="0">
                <a:solidFill>
                  <a:schemeClr val="bg1"/>
                </a:solidFill>
              </a:rPr>
              <a:t>脚本</a:t>
            </a:r>
            <a:endParaRPr lang="en-US" dirty="0">
              <a:solidFill>
                <a:schemeClr val="bg1"/>
              </a:solidFill>
            </a:endParaRPr>
          </a:p>
        </p:txBody>
      </p:sp>
      <p:sp>
        <p:nvSpPr>
          <p:cNvPr id="15" name="文本框 14"/>
          <p:cNvSpPr txBox="1"/>
          <p:nvPr/>
        </p:nvSpPr>
        <p:spPr>
          <a:xfrm>
            <a:off x="2047963" y="360195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什么是</a:t>
            </a:r>
            <a:r>
              <a:rPr lang="en-US" altLang="zh-CN" sz="2000" spc="50" dirty="0" err="1">
                <a:ln w="9525" cmpd="sng">
                  <a:solidFill>
                    <a:schemeClr val="accent1"/>
                  </a:solidFill>
                  <a:prstDash val="solid"/>
                </a:ln>
                <a:solidFill>
                  <a:schemeClr val="bg1"/>
                </a:solidFill>
                <a:effectLst>
                  <a:glow rad="38100">
                    <a:schemeClr val="accent1">
                      <a:alpha val="40000"/>
                    </a:schemeClr>
                  </a:glow>
                </a:effectLst>
                <a:latin typeface="+mn-ea"/>
              </a:rPr>
              <a:t>PostMan</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脚本</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6" name="文本框 15"/>
          <p:cNvSpPr txBox="1"/>
          <p:nvPr/>
        </p:nvSpPr>
        <p:spPr>
          <a:xfrm>
            <a:off x="2047963" y="4210442"/>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a:ln w="9525" cmpd="sng">
                  <a:solidFill>
                    <a:schemeClr val="accent1"/>
                  </a:solidFill>
                  <a:prstDash val="solid"/>
                </a:ln>
                <a:solidFill>
                  <a:schemeClr val="bg1"/>
                </a:solidFill>
                <a:effectLst>
                  <a:glow rad="38100">
                    <a:schemeClr val="accent1">
                      <a:alpha val="40000"/>
                    </a:schemeClr>
                  </a:glow>
                </a:effectLst>
                <a:latin typeface="+mn-ea"/>
              </a:rPr>
              <a:t>预请求脚本</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7" name="文本框 16"/>
          <p:cNvSpPr txBox="1"/>
          <p:nvPr/>
        </p:nvSpPr>
        <p:spPr>
          <a:xfrm>
            <a:off x="2047963" y="489732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a:ln w="9525" cmpd="sng">
                  <a:solidFill>
                    <a:schemeClr val="accent1"/>
                  </a:solidFill>
                  <a:prstDash val="solid"/>
                </a:ln>
                <a:solidFill>
                  <a:schemeClr val="bg1"/>
                </a:solidFill>
                <a:effectLst>
                  <a:glow rad="38100">
                    <a:schemeClr val="accent1">
                      <a:alpha val="40000"/>
                    </a:schemeClr>
                  </a:glow>
                </a:effectLst>
                <a:latin typeface="+mn-ea"/>
              </a:rPr>
              <a:t>测试脚本</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6" name="文本框 5"/>
          <p:cNvSpPr txBox="1"/>
          <p:nvPr/>
        </p:nvSpPr>
        <p:spPr>
          <a:xfrm>
            <a:off x="5553071" y="360195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a:ln w="9525" cmpd="sng">
                  <a:solidFill>
                    <a:schemeClr val="accent1"/>
                  </a:solidFill>
                  <a:prstDash val="solid"/>
                </a:ln>
                <a:solidFill>
                  <a:schemeClr val="bg1"/>
                </a:solidFill>
                <a:effectLst>
                  <a:glow rad="38100">
                    <a:schemeClr val="accent1">
                      <a:alpha val="40000"/>
                    </a:schemeClr>
                  </a:glow>
                </a:effectLst>
                <a:latin typeface="+mn-ea"/>
              </a:rPr>
              <a:t>测试示例</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7" name="文本框 6"/>
          <p:cNvSpPr txBox="1"/>
          <p:nvPr/>
        </p:nvSpPr>
        <p:spPr>
          <a:xfrm>
            <a:off x="5553071" y="4210442"/>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分支和循环</a:t>
            </a:r>
          </a:p>
        </p:txBody>
      </p:sp>
      <p:sp>
        <p:nvSpPr>
          <p:cNvPr id="8" name="文本框 7"/>
          <p:cNvSpPr txBox="1"/>
          <p:nvPr/>
        </p:nvSpPr>
        <p:spPr>
          <a:xfrm>
            <a:off x="5553071" y="489732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err="1">
                <a:ln w="9525" cmpd="sng">
                  <a:solidFill>
                    <a:schemeClr val="accent1"/>
                  </a:solidFill>
                  <a:prstDash val="solid"/>
                </a:ln>
                <a:solidFill>
                  <a:schemeClr val="bg1"/>
                </a:solidFill>
                <a:effectLst>
                  <a:glow rad="38100">
                    <a:schemeClr val="accent1">
                      <a:alpha val="40000"/>
                    </a:schemeClr>
                  </a:glow>
                </a:effectLst>
                <a:latin typeface="+mn-ea"/>
              </a:rPr>
              <a:t>PostMan</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沙盒</a:t>
            </a:r>
          </a:p>
        </p:txBody>
      </p:sp>
    </p:spTree>
    <p:extLst>
      <p:ext uri="{BB962C8B-B14F-4D97-AF65-F5344CB8AC3E}">
        <p14:creationId xmlns:p14="http://schemas.microsoft.com/office/powerpoint/2010/main" val="16295785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524003" y="344563"/>
            <a:ext cx="4419484" cy="685782"/>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10067"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zh-CN" altLang="en-US" sz="3200" dirty="0"/>
              <a:t>什么是</a:t>
            </a:r>
            <a:r>
              <a:rPr lang="en-US" altLang="zh-CN" sz="2400" dirty="0" err="1"/>
              <a:t>PostMan</a:t>
            </a:r>
            <a:r>
              <a:rPr lang="zh-CN" altLang="en-US" sz="3200" dirty="0"/>
              <a:t>脚本</a:t>
            </a:r>
            <a:endParaRPr lang="en-US" sz="3200" dirty="0"/>
          </a:p>
        </p:txBody>
      </p:sp>
      <p:sp>
        <p:nvSpPr>
          <p:cNvPr id="16" name="文本框 15"/>
          <p:cNvSpPr txBox="1"/>
          <p:nvPr/>
        </p:nvSpPr>
        <p:spPr>
          <a:xfrm>
            <a:off x="828795" y="1258939"/>
            <a:ext cx="8229384" cy="1169551"/>
          </a:xfrm>
          <a:prstGeom prst="rect">
            <a:avLst/>
          </a:prstGeom>
          <a:noFill/>
        </p:spPr>
        <p:txBody>
          <a:bodyPr wrap="square" rtlCol="0">
            <a:spAutoFit/>
          </a:bodyPr>
          <a:lstStyle/>
          <a:p>
            <a:r>
              <a:rPr lang="en-US" altLang="zh-CN" sz="1400" dirty="0" err="1">
                <a:solidFill>
                  <a:schemeClr val="bg1"/>
                </a:solidFill>
              </a:rPr>
              <a:t>PostMan</a:t>
            </a:r>
            <a:r>
              <a:rPr lang="zh-CN" altLang="en-US" sz="1400" dirty="0">
                <a:solidFill>
                  <a:schemeClr val="bg1"/>
                </a:solidFill>
              </a:rPr>
              <a:t>脚本</a:t>
            </a:r>
          </a:p>
          <a:p>
            <a:endParaRPr lang="zh-CN" altLang="en-US" sz="1400" dirty="0">
              <a:solidFill>
                <a:schemeClr val="bg1"/>
              </a:solidFill>
            </a:endParaRPr>
          </a:p>
          <a:p>
            <a:r>
              <a:rPr lang="en-US" altLang="zh-CN" sz="1400" dirty="0">
                <a:solidFill>
                  <a:schemeClr val="bg1"/>
                </a:solidFill>
              </a:rPr>
              <a:t>Postman</a:t>
            </a:r>
            <a:r>
              <a:rPr lang="zh-CN" altLang="en-US" sz="1400" dirty="0">
                <a:solidFill>
                  <a:schemeClr val="bg1"/>
                </a:solidFill>
              </a:rPr>
              <a:t>包含一个基于</a:t>
            </a:r>
            <a:r>
              <a:rPr lang="en-US" altLang="zh-CN" sz="1400" dirty="0">
                <a:solidFill>
                  <a:schemeClr val="bg1"/>
                </a:solidFill>
              </a:rPr>
              <a:t>Node.js</a:t>
            </a:r>
            <a:r>
              <a:rPr lang="zh-CN" altLang="en-US" sz="1400" dirty="0">
                <a:solidFill>
                  <a:schemeClr val="bg1"/>
                </a:solidFill>
              </a:rPr>
              <a:t>的强大的运行时，</a:t>
            </a:r>
            <a:r>
              <a:rPr lang="zh-CN" altLang="en-US" sz="1400">
                <a:solidFill>
                  <a:schemeClr val="bg1"/>
                </a:solidFill>
              </a:rPr>
              <a:t>它允许您向</a:t>
            </a:r>
            <a:r>
              <a:rPr lang="zh-CN" altLang="en-US" sz="1400" dirty="0">
                <a:solidFill>
                  <a:schemeClr val="bg1"/>
                </a:solidFill>
              </a:rPr>
              <a:t>请求和集合添加动态行为。</a:t>
            </a:r>
            <a:r>
              <a:rPr lang="zh-CN" altLang="en-US" sz="1400">
                <a:solidFill>
                  <a:schemeClr val="bg1"/>
                </a:solidFill>
              </a:rPr>
              <a:t>这允许您编写</a:t>
            </a:r>
            <a:r>
              <a:rPr lang="zh-CN" altLang="en-US" sz="1400" dirty="0">
                <a:solidFill>
                  <a:schemeClr val="bg1"/>
                </a:solidFill>
              </a:rPr>
              <a:t>测试套件，构建可以包含动态参数的请求，在请求之间传递数据</a:t>
            </a:r>
            <a:r>
              <a:rPr lang="zh-CN" altLang="en-US" sz="1400">
                <a:solidFill>
                  <a:schemeClr val="bg1"/>
                </a:solidFill>
              </a:rPr>
              <a:t>等等。您可以</a:t>
            </a:r>
            <a:r>
              <a:rPr lang="zh-CN" altLang="en-US" sz="1400" dirty="0">
                <a:solidFill>
                  <a:schemeClr val="bg1"/>
                </a:solidFill>
              </a:rPr>
              <a:t>在流程中的两个事件中添加要执行的</a:t>
            </a:r>
            <a:r>
              <a:rPr lang="en-US" altLang="zh-CN" sz="1400" dirty="0">
                <a:solidFill>
                  <a:schemeClr val="bg1"/>
                </a:solidFill>
              </a:rPr>
              <a:t>JavaScript</a:t>
            </a:r>
            <a:r>
              <a:rPr lang="zh-CN" altLang="en-US" sz="1400" dirty="0">
                <a:solidFill>
                  <a:schemeClr val="bg1"/>
                </a:solidFill>
              </a:rPr>
              <a:t>代码：</a:t>
            </a:r>
          </a:p>
        </p:txBody>
      </p:sp>
      <p:sp>
        <p:nvSpPr>
          <p:cNvPr id="17" name="矩形 16"/>
          <p:cNvSpPr/>
          <p:nvPr/>
        </p:nvSpPr>
        <p:spPr>
          <a:xfrm>
            <a:off x="800245" y="2319276"/>
            <a:ext cx="8286484" cy="523220"/>
          </a:xfrm>
          <a:prstGeom prst="rect">
            <a:avLst/>
          </a:prstGeom>
        </p:spPr>
        <p:txBody>
          <a:bodyPr wrap="square">
            <a:spAutoFit/>
          </a:bodyPr>
          <a:lstStyle/>
          <a:p>
            <a:pPr>
              <a:buFont typeface="+mj-lt"/>
              <a:buAutoNum type="arabicPeriod"/>
            </a:pPr>
            <a:r>
              <a:rPr lang="zh-CN" altLang="en-US" sz="1400" dirty="0">
                <a:solidFill>
                  <a:schemeClr val="bg1"/>
                </a:solidFill>
                <a:latin typeface="Open Sans"/>
              </a:rPr>
              <a:t>在将请求发送到服务器之前，作为</a:t>
            </a:r>
            <a:r>
              <a:rPr lang="en-US" altLang="zh-CN" sz="1400" dirty="0">
                <a:solidFill>
                  <a:schemeClr val="bg1"/>
                </a:solidFill>
                <a:latin typeface="Open Sans"/>
              </a:rPr>
              <a:t>Pre-request Script</a:t>
            </a:r>
            <a:r>
              <a:rPr lang="zh-CN" altLang="en-US" sz="1400" dirty="0">
                <a:solidFill>
                  <a:schemeClr val="bg1"/>
                </a:solidFill>
                <a:latin typeface="Open Sans"/>
              </a:rPr>
              <a:t>选项卡下的</a:t>
            </a:r>
            <a:r>
              <a:rPr lang="zh-CN" altLang="en-US" sz="1400" b="1" dirty="0">
                <a:solidFill>
                  <a:schemeClr val="bg1"/>
                </a:solidFill>
                <a:latin typeface="Open Sans"/>
              </a:rPr>
              <a:t>预请求脚本</a:t>
            </a:r>
            <a:r>
              <a:rPr lang="zh-CN" altLang="en-US" sz="1400" dirty="0">
                <a:solidFill>
                  <a:schemeClr val="bg1"/>
                </a:solidFill>
                <a:latin typeface="Open Sans"/>
              </a:rPr>
              <a:t>。</a:t>
            </a:r>
          </a:p>
          <a:p>
            <a:pPr>
              <a:buFont typeface="+mj-lt"/>
              <a:buAutoNum type="arabicPeriod"/>
            </a:pPr>
            <a:r>
              <a:rPr lang="zh-CN" altLang="en-US" sz="1400" dirty="0">
                <a:solidFill>
                  <a:schemeClr val="bg1"/>
                </a:solidFill>
                <a:latin typeface="Open Sans"/>
              </a:rPr>
              <a:t>收到响应后，作为“</a:t>
            </a:r>
            <a:r>
              <a:rPr lang="en-US" altLang="zh-CN" sz="1400" b="1" dirty="0">
                <a:solidFill>
                  <a:schemeClr val="bg1"/>
                </a:solidFill>
                <a:latin typeface="Open Sans"/>
              </a:rPr>
              <a:t>Tests</a:t>
            </a:r>
            <a:r>
              <a:rPr lang="zh-CN" altLang="en-US" sz="1400" b="1" dirty="0">
                <a:solidFill>
                  <a:schemeClr val="bg1"/>
                </a:solidFill>
                <a:latin typeface="Open Sans"/>
              </a:rPr>
              <a:t>”</a:t>
            </a:r>
            <a:r>
              <a:rPr lang="zh-CN" altLang="en-US" sz="1400" dirty="0">
                <a:solidFill>
                  <a:schemeClr val="bg1"/>
                </a:solidFill>
                <a:latin typeface="Open Sans"/>
              </a:rPr>
              <a:t>选项卡下的</a:t>
            </a:r>
            <a:r>
              <a:rPr lang="zh-CN" altLang="en-US" sz="1400" b="1" dirty="0">
                <a:solidFill>
                  <a:schemeClr val="bg1"/>
                </a:solidFill>
                <a:latin typeface="Open Sans"/>
              </a:rPr>
              <a:t>测试</a:t>
            </a:r>
            <a:r>
              <a:rPr lang="zh-CN" altLang="en-US" sz="1400" dirty="0">
                <a:solidFill>
                  <a:schemeClr val="bg1"/>
                </a:solidFill>
                <a:latin typeface="Open Sans"/>
              </a:rPr>
              <a:t>脚本。</a:t>
            </a:r>
            <a:endParaRPr lang="zh-CN" altLang="en-US" sz="1400" b="0" i="0" dirty="0">
              <a:solidFill>
                <a:schemeClr val="bg1"/>
              </a:solidFill>
              <a:effectLst/>
              <a:latin typeface="Open Sans"/>
            </a:endParaRPr>
          </a:p>
        </p:txBody>
      </p:sp>
      <p:pic>
        <p:nvPicPr>
          <p:cNvPr id="19" name="图片 18"/>
          <p:cNvPicPr>
            <a:picLocks noChangeAspect="1"/>
          </p:cNvPicPr>
          <p:nvPr/>
        </p:nvPicPr>
        <p:blipFill>
          <a:blip r:embed="rId2"/>
          <a:stretch>
            <a:fillRect/>
          </a:stretch>
        </p:blipFill>
        <p:spPr>
          <a:xfrm>
            <a:off x="981191" y="2805957"/>
            <a:ext cx="5686275" cy="3417980"/>
          </a:xfrm>
          <a:prstGeom prst="rect">
            <a:avLst/>
          </a:prstGeom>
        </p:spPr>
      </p:pic>
      <p:sp>
        <p:nvSpPr>
          <p:cNvPr id="20" name="矩形 19"/>
          <p:cNvSpPr/>
          <p:nvPr/>
        </p:nvSpPr>
        <p:spPr>
          <a:xfrm>
            <a:off x="7610417" y="2409051"/>
            <a:ext cx="2490723" cy="523220"/>
          </a:xfrm>
          <a:prstGeom prst="rect">
            <a:avLst/>
          </a:prstGeom>
        </p:spPr>
        <p:txBody>
          <a:bodyPr wrap="square">
            <a:spAutoFit/>
          </a:bodyPr>
          <a:lstStyle/>
          <a:p>
            <a:r>
              <a:rPr lang="en-US" altLang="zh-CN" sz="1400" dirty="0">
                <a:solidFill>
                  <a:schemeClr val="bg1"/>
                </a:solidFill>
                <a:latin typeface="Open Sans"/>
              </a:rPr>
              <a:t>Postman</a:t>
            </a:r>
            <a:r>
              <a:rPr lang="zh-CN" altLang="en-US" sz="1400" dirty="0">
                <a:solidFill>
                  <a:schemeClr val="bg1"/>
                </a:solidFill>
                <a:latin typeface="Open Sans"/>
              </a:rPr>
              <a:t>中单个请求的请求执行流程如下所示：</a:t>
            </a:r>
            <a:endParaRPr lang="zh-CN" altLang="en-US" sz="1400" dirty="0">
              <a:solidFill>
                <a:schemeClr val="bg1"/>
              </a:solidFill>
            </a:endParaRPr>
          </a:p>
        </p:txBody>
      </p:sp>
      <p:pic>
        <p:nvPicPr>
          <p:cNvPr id="21" name="图片 20"/>
          <p:cNvPicPr>
            <a:picLocks noChangeAspect="1"/>
          </p:cNvPicPr>
          <p:nvPr/>
        </p:nvPicPr>
        <p:blipFill>
          <a:blip r:embed="rId3"/>
          <a:stretch>
            <a:fillRect/>
          </a:stretch>
        </p:blipFill>
        <p:spPr>
          <a:xfrm>
            <a:off x="7252515" y="3462439"/>
            <a:ext cx="3206525" cy="880787"/>
          </a:xfrm>
          <a:prstGeom prst="rect">
            <a:avLst/>
          </a:prstGeom>
        </p:spPr>
      </p:pic>
    </p:spTree>
    <p:extLst>
      <p:ext uri="{BB962C8B-B14F-4D97-AF65-F5344CB8AC3E}">
        <p14:creationId xmlns:p14="http://schemas.microsoft.com/office/powerpoint/2010/main" val="3085606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0201" y="49695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t>这怎么用？</a:t>
            </a:r>
          </a:p>
        </p:txBody>
      </p:sp>
      <p:sp>
        <p:nvSpPr>
          <p:cNvPr id="3" name="文本框 2"/>
          <p:cNvSpPr txBox="1"/>
          <p:nvPr/>
        </p:nvSpPr>
        <p:spPr>
          <a:xfrm>
            <a:off x="981191" y="1258939"/>
            <a:ext cx="7391206" cy="1200329"/>
          </a:xfrm>
          <a:prstGeom prst="rect">
            <a:avLst/>
          </a:prstGeom>
          <a:noFill/>
        </p:spPr>
        <p:txBody>
          <a:bodyPr wrap="square" rtlCol="0">
            <a:spAutoFit/>
          </a:bodyPr>
          <a:lstStyle/>
          <a:p>
            <a:r>
              <a:rPr lang="zh-CN" altLang="en-US" dirty="0">
                <a:solidFill>
                  <a:schemeClr val="bg1"/>
                </a:solidFill>
              </a:rPr>
              <a:t>这是魔法吗 不，这是  </a:t>
            </a:r>
            <a:r>
              <a:rPr lang="en-US" altLang="zh-CN" dirty="0" err="1">
                <a:solidFill>
                  <a:schemeClr val="bg1"/>
                </a:solidFill>
              </a:rPr>
              <a:t>PostMan</a:t>
            </a:r>
            <a:r>
              <a:rPr lang="zh-CN" altLang="en-US" dirty="0">
                <a:solidFill>
                  <a:schemeClr val="bg1"/>
                </a:solidFill>
              </a:rPr>
              <a:t> </a:t>
            </a:r>
            <a:r>
              <a:rPr lang="en-US" altLang="zh-CN" dirty="0">
                <a:solidFill>
                  <a:schemeClr val="bg1"/>
                </a:solidFill>
              </a:rPr>
              <a:t>Sandbox </a:t>
            </a:r>
            <a:r>
              <a:rPr lang="zh-CN" altLang="en-US" dirty="0">
                <a:solidFill>
                  <a:schemeClr val="bg1"/>
                </a:solidFill>
              </a:rPr>
              <a:t>。</a:t>
            </a:r>
            <a:r>
              <a:rPr lang="en-US" altLang="zh-CN" dirty="0">
                <a:solidFill>
                  <a:schemeClr val="bg1"/>
                </a:solidFill>
              </a:rPr>
              <a:t>Postman Sandbox</a:t>
            </a:r>
            <a:r>
              <a:rPr lang="zh-CN" altLang="en-US" dirty="0">
                <a:solidFill>
                  <a:schemeClr val="bg1"/>
                </a:solidFill>
              </a:rPr>
              <a:t>是一个</a:t>
            </a:r>
            <a:r>
              <a:rPr lang="en-US" altLang="zh-CN" dirty="0">
                <a:solidFill>
                  <a:schemeClr val="bg1"/>
                </a:solidFill>
              </a:rPr>
              <a:t>JavaScript</a:t>
            </a:r>
            <a:r>
              <a:rPr lang="zh-CN" altLang="en-US" dirty="0">
                <a:solidFill>
                  <a:schemeClr val="bg1"/>
                </a:solidFill>
              </a:rPr>
              <a:t>执行</a:t>
            </a:r>
            <a:r>
              <a:rPr lang="zh-CN" altLang="en-US">
                <a:solidFill>
                  <a:schemeClr val="bg1"/>
                </a:solidFill>
              </a:rPr>
              <a:t>环境，您可以</a:t>
            </a:r>
            <a:r>
              <a:rPr lang="zh-CN" altLang="en-US" dirty="0">
                <a:solidFill>
                  <a:schemeClr val="bg1"/>
                </a:solidFill>
              </a:rPr>
              <a:t>在为请求（在</a:t>
            </a:r>
            <a:r>
              <a:rPr lang="en-US" altLang="zh-CN" dirty="0" err="1">
                <a:solidFill>
                  <a:schemeClr val="bg1"/>
                </a:solidFill>
              </a:rPr>
              <a:t>PostMan</a:t>
            </a:r>
            <a:r>
              <a:rPr lang="zh-CN" altLang="en-US" dirty="0">
                <a:solidFill>
                  <a:schemeClr val="bg1"/>
                </a:solidFill>
              </a:rPr>
              <a:t>和纽曼州）撰写预请求和测试脚本时可用。这些部分中写入的代码都是在这个沙盒中执行的。 </a:t>
            </a:r>
          </a:p>
        </p:txBody>
      </p:sp>
      <p:sp>
        <p:nvSpPr>
          <p:cNvPr id="10" name="文本框 9"/>
          <p:cNvSpPr txBox="1"/>
          <p:nvPr/>
        </p:nvSpPr>
        <p:spPr>
          <a:xfrm>
            <a:off x="600201" y="2821138"/>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t>调试脚本</a:t>
            </a:r>
          </a:p>
        </p:txBody>
      </p:sp>
      <p:sp>
        <p:nvSpPr>
          <p:cNvPr id="4" name="矩形 3"/>
          <p:cNvSpPr/>
          <p:nvPr/>
        </p:nvSpPr>
        <p:spPr>
          <a:xfrm>
            <a:off x="981191" y="3452057"/>
            <a:ext cx="7391206" cy="646331"/>
          </a:xfrm>
          <a:prstGeom prst="rect">
            <a:avLst/>
          </a:prstGeom>
        </p:spPr>
        <p:txBody>
          <a:bodyPr wrap="square">
            <a:spAutoFit/>
          </a:bodyPr>
          <a:lstStyle/>
          <a:p>
            <a:r>
              <a:rPr lang="zh-CN" altLang="en-US" dirty="0">
                <a:solidFill>
                  <a:schemeClr val="bg1"/>
                </a:solidFill>
                <a:latin typeface="Open Sans"/>
              </a:rPr>
              <a:t>调试脚本可以在“ </a:t>
            </a:r>
            <a:r>
              <a:rPr lang="en-US" altLang="zh-CN" dirty="0">
                <a:solidFill>
                  <a:schemeClr val="bg1"/>
                </a:solidFill>
                <a:latin typeface="Open Sans"/>
              </a:rPr>
              <a:t>Pre-request scripts</a:t>
            </a:r>
            <a:r>
              <a:rPr lang="zh-CN" altLang="en-US" b="1" dirty="0">
                <a:solidFill>
                  <a:schemeClr val="bg1"/>
                </a:solidFill>
                <a:latin typeface="Open Sans"/>
              </a:rPr>
              <a:t>”</a:t>
            </a:r>
            <a:r>
              <a:rPr lang="zh-CN" altLang="en-US" dirty="0">
                <a:solidFill>
                  <a:schemeClr val="bg1"/>
                </a:solidFill>
                <a:latin typeface="Open Sans"/>
              </a:rPr>
              <a:t>  选项卡或“</a:t>
            </a:r>
            <a:r>
              <a:rPr lang="en-US" altLang="zh-CN" dirty="0">
                <a:solidFill>
                  <a:schemeClr val="bg1"/>
                </a:solidFill>
                <a:latin typeface="Open Sans"/>
              </a:rPr>
              <a:t>Tests</a:t>
            </a:r>
            <a:r>
              <a:rPr lang="zh-CN" altLang="en-US" b="1" dirty="0">
                <a:solidFill>
                  <a:schemeClr val="bg1"/>
                </a:solidFill>
                <a:latin typeface="Open Sans"/>
              </a:rPr>
              <a:t>”</a:t>
            </a:r>
            <a:r>
              <a:rPr lang="zh-CN" altLang="en-US" dirty="0">
                <a:solidFill>
                  <a:schemeClr val="bg1"/>
                </a:solidFill>
                <a:latin typeface="Open Sans"/>
              </a:rPr>
              <a:t>  选项卡</a:t>
            </a:r>
            <a:r>
              <a:rPr lang="zh-CN" altLang="en-US" b="1" dirty="0">
                <a:solidFill>
                  <a:schemeClr val="bg1"/>
                </a:solidFill>
                <a:latin typeface="Open Sans"/>
              </a:rPr>
              <a:t>下编写</a:t>
            </a:r>
            <a:r>
              <a:rPr lang="zh-CN" altLang="en-US" dirty="0">
                <a:solidFill>
                  <a:schemeClr val="bg1"/>
                </a:solidFill>
                <a:latin typeface="Open Sans"/>
              </a:rPr>
              <a:t>，并在</a:t>
            </a:r>
            <a:r>
              <a:rPr lang="en-US" altLang="zh-CN" dirty="0">
                <a:solidFill>
                  <a:schemeClr val="bg1"/>
                </a:solidFill>
                <a:latin typeface="Open Sans"/>
              </a:rPr>
              <a:t>Postman Console</a:t>
            </a:r>
            <a:r>
              <a:rPr lang="zh-CN" altLang="en-US" dirty="0">
                <a:solidFill>
                  <a:schemeClr val="bg1"/>
                </a:solidFill>
                <a:latin typeface="Open Sans"/>
              </a:rPr>
              <a:t>中记录有用的消息  。</a:t>
            </a:r>
            <a:endParaRPr lang="zh-CN" altLang="en-US" dirty="0">
              <a:solidFill>
                <a:schemeClr val="bg1"/>
              </a:solidFill>
            </a:endParaRPr>
          </a:p>
        </p:txBody>
      </p:sp>
    </p:spTree>
    <p:extLst>
      <p:ext uri="{BB962C8B-B14F-4D97-AF65-F5344CB8AC3E}">
        <p14:creationId xmlns:p14="http://schemas.microsoft.com/office/powerpoint/2010/main" val="5535294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324477" y="1335137"/>
            <a:ext cx="4114692" cy="1384995"/>
          </a:xfrm>
          <a:prstGeom prst="rect">
            <a:avLst/>
          </a:prstGeom>
          <a:noFill/>
        </p:spPr>
        <p:txBody>
          <a:bodyPr wrap="square" rtlCol="0">
            <a:spAutoFit/>
          </a:bodyPr>
          <a:lstStyle/>
          <a:p>
            <a:pPr indent="457200"/>
            <a:r>
              <a:rPr lang="zh-CN" altLang="en-US" sz="1400" dirty="0">
                <a:solidFill>
                  <a:schemeClr val="bg1"/>
                </a:solidFill>
              </a:rPr>
              <a:t>预请求脚本是与发送请求之前执行的收集请求相关联的代码片段。这对于例如在请求头中包含时间戳或在</a:t>
            </a:r>
            <a:r>
              <a:rPr lang="en-US" altLang="zh-CN" sz="1400" dirty="0">
                <a:solidFill>
                  <a:schemeClr val="bg1"/>
                </a:solidFill>
              </a:rPr>
              <a:t>URL</a:t>
            </a:r>
            <a:r>
              <a:rPr lang="zh-CN" altLang="en-US" sz="1400" dirty="0">
                <a:solidFill>
                  <a:schemeClr val="bg1"/>
                </a:solidFill>
              </a:rPr>
              <a:t>参数中发送随机字母数字字符串的用例非常适用。</a:t>
            </a:r>
          </a:p>
          <a:p>
            <a:pPr indent="457200"/>
            <a:r>
              <a:rPr lang="zh-CN" altLang="en-US" sz="1400" dirty="0">
                <a:solidFill>
                  <a:schemeClr val="bg1"/>
                </a:solidFill>
              </a:rPr>
              <a:t>例如，要在请求标头中包含时间戳，可以使用从函数返回的值来设置环境变量。</a:t>
            </a:r>
          </a:p>
        </p:txBody>
      </p:sp>
      <p:pic>
        <p:nvPicPr>
          <p:cNvPr id="13" name="图片 12"/>
          <p:cNvPicPr>
            <a:picLocks noChangeAspect="1"/>
          </p:cNvPicPr>
          <p:nvPr/>
        </p:nvPicPr>
        <p:blipFill>
          <a:blip r:embed="rId2"/>
          <a:stretch>
            <a:fillRect/>
          </a:stretch>
        </p:blipFill>
        <p:spPr>
          <a:xfrm>
            <a:off x="828795" y="1335138"/>
            <a:ext cx="4495682" cy="2362138"/>
          </a:xfrm>
          <a:prstGeom prst="rect">
            <a:avLst/>
          </a:prstGeom>
        </p:spPr>
      </p:pic>
      <p:sp>
        <p:nvSpPr>
          <p:cNvPr id="15" name="矩形 14"/>
          <p:cNvSpPr/>
          <p:nvPr/>
        </p:nvSpPr>
        <p:spPr>
          <a:xfrm>
            <a:off x="828796" y="3906751"/>
            <a:ext cx="4495682" cy="954107"/>
          </a:xfrm>
          <a:prstGeom prst="rect">
            <a:avLst/>
          </a:prstGeom>
        </p:spPr>
        <p:txBody>
          <a:bodyPr wrap="square">
            <a:spAutoFit/>
          </a:bodyPr>
          <a:lstStyle/>
          <a:p>
            <a:r>
              <a:rPr lang="zh-CN" altLang="en-US" sz="1400">
                <a:solidFill>
                  <a:schemeClr val="bg1"/>
                </a:solidFill>
              </a:rPr>
              <a:t>然后，您可以 </a:t>
            </a:r>
            <a:r>
              <a:rPr lang="zh-CN" altLang="en-US" sz="1400" dirty="0">
                <a:solidFill>
                  <a:schemeClr val="bg1"/>
                </a:solidFill>
              </a:rPr>
              <a:t>通过键入来访问头数据编辑器中的  </a:t>
            </a:r>
            <a:r>
              <a:rPr lang="en-US" altLang="zh-CN" sz="1400" dirty="0" err="1">
                <a:solidFill>
                  <a:schemeClr val="bg1"/>
                </a:solidFill>
              </a:rPr>
              <a:t>timestampHeader</a:t>
            </a:r>
            <a:r>
              <a:rPr lang="zh-CN" altLang="en-US" sz="1400" dirty="0">
                <a:solidFill>
                  <a:schemeClr val="bg1"/>
                </a:solidFill>
              </a:rPr>
              <a:t>变量。当请求发送</a:t>
            </a:r>
            <a:r>
              <a:rPr lang="zh-CN" altLang="en-US" sz="1400">
                <a:solidFill>
                  <a:schemeClr val="bg1"/>
                </a:solidFill>
              </a:rPr>
              <a:t>时，您的</a:t>
            </a:r>
            <a:r>
              <a:rPr lang="zh-CN" altLang="en-US" sz="1400" dirty="0">
                <a:solidFill>
                  <a:schemeClr val="bg1"/>
                </a:solidFill>
              </a:rPr>
              <a:t>预请求脚本将被执行，并且</a:t>
            </a:r>
            <a:r>
              <a:rPr lang="en-US" altLang="zh-CN" sz="1400" dirty="0" err="1">
                <a:solidFill>
                  <a:schemeClr val="bg1"/>
                </a:solidFill>
              </a:rPr>
              <a:t>timestampHeader</a:t>
            </a:r>
            <a:r>
              <a:rPr lang="zh-CN" altLang="en-US" sz="1400" dirty="0">
                <a:solidFill>
                  <a:schemeClr val="bg1"/>
                </a:solidFill>
              </a:rPr>
              <a:t>的值将被发送代替。</a:t>
            </a:r>
            <a:r>
              <a:rPr lang="en-US" altLang="zh-CN" sz="1400" dirty="0">
                <a:solidFill>
                  <a:schemeClr val="bg1"/>
                </a:solidFill>
              </a:rPr>
              <a:t>{{</a:t>
            </a:r>
            <a:r>
              <a:rPr lang="en-US" altLang="zh-CN" sz="1400" dirty="0" err="1">
                <a:solidFill>
                  <a:schemeClr val="bg1"/>
                </a:solidFill>
              </a:rPr>
              <a:t>timestampHeader</a:t>
            </a:r>
            <a:r>
              <a:rPr lang="en-US" altLang="zh-CN" sz="1400" dirty="0">
                <a:solidFill>
                  <a:schemeClr val="bg1"/>
                </a:solidFill>
              </a:rPr>
              <a:t>}}{{</a:t>
            </a:r>
            <a:r>
              <a:rPr lang="en-US" altLang="zh-CN" sz="1400" dirty="0" err="1">
                <a:solidFill>
                  <a:schemeClr val="bg1"/>
                </a:solidFill>
              </a:rPr>
              <a:t>timestampHeader</a:t>
            </a:r>
            <a:r>
              <a:rPr lang="en-US" altLang="zh-CN" sz="1400" dirty="0">
                <a:solidFill>
                  <a:schemeClr val="bg1"/>
                </a:solidFill>
              </a:rPr>
              <a:t>}}</a:t>
            </a:r>
            <a:endParaRPr lang="zh-CN" altLang="en-US" sz="1400" dirty="0">
              <a:solidFill>
                <a:schemeClr val="bg1"/>
              </a:solidFill>
            </a:endParaRPr>
          </a:p>
        </p:txBody>
      </p:sp>
      <p:pic>
        <p:nvPicPr>
          <p:cNvPr id="16" name="图片 15"/>
          <p:cNvPicPr>
            <a:picLocks noChangeAspect="1"/>
          </p:cNvPicPr>
          <p:nvPr/>
        </p:nvPicPr>
        <p:blipFill>
          <a:blip r:embed="rId3"/>
          <a:stretch>
            <a:fillRect/>
          </a:stretch>
        </p:blipFill>
        <p:spPr>
          <a:xfrm>
            <a:off x="5324477" y="3240087"/>
            <a:ext cx="5448292" cy="1914286"/>
          </a:xfrm>
          <a:prstGeom prst="rect">
            <a:avLst/>
          </a:prstGeom>
        </p:spPr>
      </p:pic>
      <p:sp>
        <p:nvSpPr>
          <p:cNvPr id="17" name="矩形 16"/>
          <p:cNvSpPr/>
          <p:nvPr/>
        </p:nvSpPr>
        <p:spPr>
          <a:xfrm>
            <a:off x="828795" y="5154373"/>
            <a:ext cx="6510238" cy="461665"/>
          </a:xfrm>
          <a:prstGeom prst="rect">
            <a:avLst/>
          </a:prstGeom>
        </p:spPr>
        <p:txBody>
          <a:bodyPr wrap="square">
            <a:spAutoFit/>
          </a:bodyPr>
          <a:lstStyle/>
          <a:p>
            <a:r>
              <a:rPr lang="zh-CN" altLang="en-US" sz="1200" b="1" dirty="0">
                <a:solidFill>
                  <a:schemeClr val="bg1"/>
                </a:solidFill>
                <a:latin typeface="Open Sans"/>
              </a:rPr>
              <a:t>注意：</a:t>
            </a:r>
            <a:r>
              <a:rPr lang="zh-CN" altLang="en-US" sz="1200" dirty="0">
                <a:solidFill>
                  <a:schemeClr val="bg1"/>
                </a:solidFill>
                <a:latin typeface="Open Sans"/>
              </a:rPr>
              <a:t>  要设置环境变量，环境必须处于活动状态。</a:t>
            </a:r>
          </a:p>
          <a:p>
            <a:r>
              <a:rPr lang="zh-CN" altLang="en-US" sz="1200" dirty="0">
                <a:solidFill>
                  <a:schemeClr val="bg1"/>
                </a:solidFill>
                <a:latin typeface="Open Sans"/>
              </a:rPr>
              <a:t>预请求脚本使用</a:t>
            </a:r>
            <a:r>
              <a:rPr lang="en-US" altLang="zh-CN" sz="1200" dirty="0">
                <a:solidFill>
                  <a:schemeClr val="bg1"/>
                </a:solidFill>
                <a:latin typeface="Open Sans"/>
              </a:rPr>
              <a:t>JavaScript</a:t>
            </a:r>
            <a:r>
              <a:rPr lang="zh-CN" altLang="en-US" sz="1200" dirty="0">
                <a:solidFill>
                  <a:schemeClr val="bg1"/>
                </a:solidFill>
                <a:latin typeface="Open Sans"/>
              </a:rPr>
              <a:t>编写，语法与  </a:t>
            </a:r>
            <a:r>
              <a:rPr lang="en-US" altLang="zh-CN" sz="1200" dirty="0">
                <a:solidFill>
                  <a:schemeClr val="bg1"/>
                </a:solidFill>
                <a:latin typeface="Open Sans"/>
              </a:rPr>
              <a:t>Tests script</a:t>
            </a:r>
            <a:r>
              <a:rPr lang="zh-CN" altLang="en-US" sz="1200" dirty="0">
                <a:solidFill>
                  <a:schemeClr val="bg1"/>
                </a:solidFill>
                <a:latin typeface="Open Sans"/>
              </a:rPr>
              <a:t> 完全相同，但响应对象不存在。</a:t>
            </a:r>
            <a:endParaRPr lang="zh-CN" altLang="en-US" sz="1200" b="0" i="0" dirty="0">
              <a:solidFill>
                <a:schemeClr val="bg1"/>
              </a:solidFill>
              <a:effectLst/>
              <a:latin typeface="Open Sans"/>
            </a:endParaRPr>
          </a:p>
        </p:txBody>
      </p:sp>
      <p:sp>
        <p:nvSpPr>
          <p:cNvPr id="18" name="标题 1"/>
          <p:cNvSpPr txBox="1">
            <a:spLocks/>
          </p:cNvSpPr>
          <p:nvPr/>
        </p:nvSpPr>
        <p:spPr>
          <a:xfrm>
            <a:off x="828795" y="338505"/>
            <a:ext cx="5714850" cy="703117"/>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10067"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sz="2400" dirty="0"/>
              <a:t>预请求脚本</a:t>
            </a:r>
            <a:r>
              <a:rPr lang="en-US" altLang="zh-CN" sz="2400" dirty="0"/>
              <a:t>(pre-request script)</a:t>
            </a:r>
            <a:endParaRPr lang="zh-CN" altLang="en-US" sz="2400" dirty="0"/>
          </a:p>
        </p:txBody>
      </p:sp>
    </p:spTree>
    <p:extLst>
      <p:ext uri="{BB962C8B-B14F-4D97-AF65-F5344CB8AC3E}">
        <p14:creationId xmlns:p14="http://schemas.microsoft.com/office/powerpoint/2010/main" val="2075643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91249" y="1716127"/>
            <a:ext cx="3886098" cy="584775"/>
          </a:xfrm>
          <a:prstGeom prst="rect">
            <a:avLst/>
          </a:prstGeom>
        </p:spPr>
        <p:txBody>
          <a:bodyPr wrap="square">
            <a:spAutoFit/>
          </a:bodyPr>
          <a:lstStyle/>
          <a:p>
            <a:r>
              <a:rPr lang="zh-CN" altLang="en-US" sz="1600" dirty="0">
                <a:solidFill>
                  <a:schemeClr val="bg1"/>
                </a:solidFill>
                <a:latin typeface="Open Sans"/>
              </a:rPr>
              <a:t>使用</a:t>
            </a:r>
            <a:r>
              <a:rPr lang="en-US" altLang="zh-CN" sz="1600">
                <a:solidFill>
                  <a:schemeClr val="bg1"/>
                </a:solidFill>
                <a:latin typeface="Open Sans"/>
              </a:rPr>
              <a:t>Postman</a:t>
            </a:r>
            <a:r>
              <a:rPr lang="zh-CN" altLang="en-US" sz="1600">
                <a:solidFill>
                  <a:schemeClr val="bg1"/>
                </a:solidFill>
                <a:latin typeface="Open Sans"/>
              </a:rPr>
              <a:t>，您可以</a:t>
            </a:r>
            <a:r>
              <a:rPr lang="zh-CN" altLang="en-US" sz="1600" dirty="0">
                <a:solidFill>
                  <a:schemeClr val="bg1"/>
                </a:solidFill>
                <a:latin typeface="Open Sans"/>
              </a:rPr>
              <a:t>使用</a:t>
            </a:r>
            <a:r>
              <a:rPr lang="en-US" altLang="zh-CN" sz="1600" dirty="0">
                <a:solidFill>
                  <a:schemeClr val="bg1"/>
                </a:solidFill>
                <a:latin typeface="Open Sans"/>
              </a:rPr>
              <a:t>JavaScript</a:t>
            </a:r>
            <a:r>
              <a:rPr lang="zh-CN" altLang="en-US" sz="1600" dirty="0">
                <a:solidFill>
                  <a:schemeClr val="bg1"/>
                </a:solidFill>
                <a:latin typeface="Open Sans"/>
              </a:rPr>
              <a:t>语言为每个请求编写和运行测试。</a:t>
            </a:r>
            <a:endParaRPr lang="zh-CN" altLang="en-US" sz="1600" dirty="0">
              <a:solidFill>
                <a:schemeClr val="bg1"/>
              </a:solidFill>
            </a:endParaRPr>
          </a:p>
        </p:txBody>
      </p:sp>
      <p:pic>
        <p:nvPicPr>
          <p:cNvPr id="5" name="图片 4"/>
          <p:cNvPicPr>
            <a:picLocks noChangeAspect="1"/>
          </p:cNvPicPr>
          <p:nvPr/>
        </p:nvPicPr>
        <p:blipFill>
          <a:blip r:embed="rId2"/>
          <a:stretch>
            <a:fillRect/>
          </a:stretch>
        </p:blipFill>
        <p:spPr>
          <a:xfrm>
            <a:off x="752597" y="1182741"/>
            <a:ext cx="5257662" cy="4828451"/>
          </a:xfrm>
          <a:prstGeom prst="rect">
            <a:avLst/>
          </a:prstGeom>
        </p:spPr>
      </p:pic>
      <p:sp>
        <p:nvSpPr>
          <p:cNvPr id="6" name="标题 1"/>
          <p:cNvSpPr txBox="1">
            <a:spLocks/>
          </p:cNvSpPr>
          <p:nvPr/>
        </p:nvSpPr>
        <p:spPr>
          <a:xfrm>
            <a:off x="752597" y="344563"/>
            <a:ext cx="2628831" cy="685782"/>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10067"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sz="3200" dirty="0"/>
              <a:t>测试脚本</a:t>
            </a:r>
          </a:p>
        </p:txBody>
      </p:sp>
    </p:spTree>
    <p:extLst>
      <p:ext uri="{BB962C8B-B14F-4D97-AF65-F5344CB8AC3E}">
        <p14:creationId xmlns:p14="http://schemas.microsoft.com/office/powerpoint/2010/main" val="29941578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96296" y="601696"/>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t>写</a:t>
            </a:r>
            <a:r>
              <a:rPr lang="en-US" altLang="zh-CN" sz="2000" b="1" dirty="0" err="1"/>
              <a:t>PostMan</a:t>
            </a:r>
            <a:r>
              <a:rPr lang="zh-CN" altLang="en-US" sz="2000" b="1" dirty="0"/>
              <a:t>测试</a:t>
            </a:r>
          </a:p>
        </p:txBody>
      </p:sp>
      <p:sp>
        <p:nvSpPr>
          <p:cNvPr id="2" name="矩形 1"/>
          <p:cNvSpPr/>
          <p:nvPr/>
        </p:nvSpPr>
        <p:spPr>
          <a:xfrm>
            <a:off x="8067605" y="1258939"/>
            <a:ext cx="2590732" cy="3970318"/>
          </a:xfrm>
          <a:prstGeom prst="rect">
            <a:avLst/>
          </a:prstGeom>
        </p:spPr>
        <p:txBody>
          <a:bodyPr wrap="square">
            <a:spAutoFit/>
          </a:bodyPr>
          <a:lstStyle/>
          <a:p>
            <a:pPr indent="457200"/>
            <a:r>
              <a:rPr lang="en-US" altLang="zh-CN" dirty="0">
                <a:solidFill>
                  <a:schemeClr val="bg1"/>
                </a:solidFill>
              </a:rPr>
              <a:t>Postman</a:t>
            </a:r>
            <a:r>
              <a:rPr lang="zh-CN" altLang="en-US" dirty="0">
                <a:solidFill>
                  <a:schemeClr val="bg1"/>
                </a:solidFill>
              </a:rPr>
              <a:t>测试本质上是为特殊测试对象设置值的</a:t>
            </a:r>
            <a:r>
              <a:rPr lang="en-US" altLang="zh-CN" dirty="0">
                <a:solidFill>
                  <a:schemeClr val="bg1"/>
                </a:solidFill>
              </a:rPr>
              <a:t>JavaScript</a:t>
            </a:r>
            <a:r>
              <a:rPr lang="zh-CN" altLang="en-US" dirty="0">
                <a:solidFill>
                  <a:schemeClr val="bg1"/>
                </a:solidFill>
              </a:rPr>
              <a:t>代码。测试脚本在发送请求后执行，允许访问响应</a:t>
            </a:r>
            <a:r>
              <a:rPr lang="zh-CN" altLang="en-US">
                <a:solidFill>
                  <a:schemeClr val="bg1"/>
                </a:solidFill>
              </a:rPr>
              <a:t>对象。您可以</a:t>
            </a:r>
            <a:r>
              <a:rPr lang="zh-CN" altLang="en-US" dirty="0">
                <a:solidFill>
                  <a:schemeClr val="bg1"/>
                </a:solidFill>
              </a:rPr>
              <a:t>为对象中的元素设置描述性键，然后说明是否为</a:t>
            </a:r>
            <a:r>
              <a:rPr lang="en-US" altLang="zh-CN" dirty="0">
                <a:solidFill>
                  <a:schemeClr val="bg1"/>
                </a:solidFill>
              </a:rPr>
              <a:t>true</a:t>
            </a:r>
            <a:r>
              <a:rPr lang="zh-CN" altLang="en-US" dirty="0">
                <a:solidFill>
                  <a:schemeClr val="bg1"/>
                </a:solidFill>
              </a:rPr>
              <a:t>。例如，</a:t>
            </a:r>
            <a:r>
              <a:rPr lang="en-US" altLang="zh-CN" dirty="0">
                <a:solidFill>
                  <a:schemeClr val="bg1"/>
                </a:solidFill>
              </a:rPr>
              <a:t>tests[“Body contains </a:t>
            </a:r>
            <a:r>
              <a:rPr lang="en-US" altLang="zh-CN" dirty="0" err="1">
                <a:solidFill>
                  <a:schemeClr val="bg1"/>
                </a:solidFill>
              </a:rPr>
              <a:t>user_id</a:t>
            </a:r>
            <a:r>
              <a:rPr lang="en-US" altLang="zh-CN" dirty="0">
                <a:solidFill>
                  <a:schemeClr val="bg1"/>
                </a:solidFill>
              </a:rPr>
              <a:t>”] = </a:t>
            </a:r>
            <a:r>
              <a:rPr lang="en-US" altLang="zh-CN" dirty="0" err="1">
                <a:solidFill>
                  <a:schemeClr val="bg1"/>
                </a:solidFill>
              </a:rPr>
              <a:t>responseBody.has</a:t>
            </a:r>
            <a:r>
              <a:rPr lang="en-US" altLang="zh-CN" dirty="0">
                <a:solidFill>
                  <a:schemeClr val="bg1"/>
                </a:solidFill>
              </a:rPr>
              <a:t>(“</a:t>
            </a:r>
            <a:r>
              <a:rPr lang="en-US" altLang="zh-CN" dirty="0" err="1">
                <a:solidFill>
                  <a:schemeClr val="bg1"/>
                </a:solidFill>
              </a:rPr>
              <a:t>user_id</a:t>
            </a:r>
            <a:r>
              <a:rPr lang="en-US" altLang="zh-CN" dirty="0">
                <a:solidFill>
                  <a:schemeClr val="bg1"/>
                </a:solidFill>
              </a:rPr>
              <a:t>”); </a:t>
            </a:r>
            <a:r>
              <a:rPr lang="zh-CN" altLang="en-US" dirty="0">
                <a:solidFill>
                  <a:schemeClr val="bg1"/>
                </a:solidFill>
              </a:rPr>
              <a:t>将检查响应正文是否包含</a:t>
            </a:r>
            <a:r>
              <a:rPr lang="en-US" altLang="zh-CN" dirty="0" err="1">
                <a:solidFill>
                  <a:schemeClr val="bg1"/>
                </a:solidFill>
              </a:rPr>
              <a:t>user_id</a:t>
            </a:r>
            <a:r>
              <a:rPr lang="zh-CN" altLang="en-US" dirty="0">
                <a:solidFill>
                  <a:schemeClr val="bg1"/>
                </a:solidFill>
              </a:rPr>
              <a:t>字符串。</a:t>
            </a:r>
          </a:p>
        </p:txBody>
      </p:sp>
      <p:pic>
        <p:nvPicPr>
          <p:cNvPr id="7" name="图片 6"/>
          <p:cNvPicPr>
            <a:picLocks noChangeAspect="1"/>
          </p:cNvPicPr>
          <p:nvPr/>
        </p:nvPicPr>
        <p:blipFill>
          <a:blip r:embed="rId2"/>
          <a:stretch>
            <a:fillRect/>
          </a:stretch>
        </p:blipFill>
        <p:spPr>
          <a:xfrm>
            <a:off x="796374" y="1258939"/>
            <a:ext cx="7019048" cy="2966772"/>
          </a:xfrm>
          <a:prstGeom prst="rect">
            <a:avLst/>
          </a:prstGeom>
        </p:spPr>
      </p:pic>
      <p:sp>
        <p:nvSpPr>
          <p:cNvPr id="9" name="矩形 8"/>
          <p:cNvSpPr/>
          <p:nvPr/>
        </p:nvSpPr>
        <p:spPr>
          <a:xfrm>
            <a:off x="676399" y="4225711"/>
            <a:ext cx="6934018" cy="1169551"/>
          </a:xfrm>
          <a:prstGeom prst="rect">
            <a:avLst/>
          </a:prstGeom>
        </p:spPr>
        <p:txBody>
          <a:bodyPr wrap="square">
            <a:spAutoFit/>
          </a:bodyPr>
          <a:lstStyle/>
          <a:p>
            <a:r>
              <a:rPr lang="zh-CN" altLang="en-US" sz="1400">
                <a:solidFill>
                  <a:schemeClr val="bg1"/>
                </a:solidFill>
              </a:rPr>
              <a:t>您可以</a:t>
            </a:r>
            <a:r>
              <a:rPr lang="zh-CN" altLang="en-US" sz="1400" dirty="0">
                <a:solidFill>
                  <a:schemeClr val="bg1"/>
                </a:solidFill>
              </a:rPr>
              <a:t>根据需要添加任意数量的密钥，</a:t>
            </a:r>
            <a:r>
              <a:rPr lang="zh-CN" altLang="en-US" sz="1400">
                <a:solidFill>
                  <a:schemeClr val="bg1"/>
                </a:solidFill>
              </a:rPr>
              <a:t>具体取决于您要</a:t>
            </a:r>
            <a:r>
              <a:rPr lang="zh-CN" altLang="en-US" sz="1400" dirty="0">
                <a:solidFill>
                  <a:schemeClr val="bg1"/>
                </a:solidFill>
              </a:rPr>
              <a:t>测试的内容。查看一些</a:t>
            </a:r>
            <a:r>
              <a:rPr lang="en-US" altLang="zh-CN" sz="1400" dirty="0">
                <a:solidFill>
                  <a:schemeClr val="bg1"/>
                </a:solidFill>
              </a:rPr>
              <a:t>Postman</a:t>
            </a:r>
            <a:r>
              <a:rPr lang="zh-CN" altLang="en-US" sz="1400" dirty="0">
                <a:solidFill>
                  <a:schemeClr val="bg1"/>
                </a:solidFill>
              </a:rPr>
              <a:t>测试的例子。</a:t>
            </a:r>
          </a:p>
          <a:p>
            <a:endParaRPr lang="zh-CN" altLang="en-US" sz="1400" dirty="0">
              <a:solidFill>
                <a:schemeClr val="bg1"/>
              </a:solidFill>
            </a:endParaRPr>
          </a:p>
          <a:p>
            <a:r>
              <a:rPr lang="zh-CN" altLang="en-US" sz="1400" dirty="0">
                <a:solidFill>
                  <a:schemeClr val="bg1"/>
                </a:solidFill>
              </a:rPr>
              <a:t>测试作为收集请求的一部分被保存。这对于后端和前端开发人员都是完美的，以确保一切都能正常运行。 </a:t>
            </a:r>
          </a:p>
        </p:txBody>
      </p:sp>
    </p:spTree>
    <p:extLst>
      <p:ext uri="{BB962C8B-B14F-4D97-AF65-F5344CB8AC3E}">
        <p14:creationId xmlns:p14="http://schemas.microsoft.com/office/powerpoint/2010/main" val="3121401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267131" y="1172015"/>
            <a:ext cx="4038494" cy="1447762"/>
          </a:xfrm>
          <a:ln/>
        </p:spPr>
        <p:style>
          <a:lnRef idx="0">
            <a:schemeClr val="accent2"/>
          </a:lnRef>
          <a:fillRef idx="3">
            <a:schemeClr val="accent2"/>
          </a:fillRef>
          <a:effectRef idx="3">
            <a:schemeClr val="accent2"/>
          </a:effectRef>
          <a:fontRef idx="minor">
            <a:schemeClr val="lt1"/>
          </a:fontRef>
        </p:style>
        <p:txBody>
          <a:bodyPr/>
          <a:lstStyle/>
          <a:p>
            <a:r>
              <a:rPr lang="zh-CN" altLang="en-US" sz="4000" dirty="0"/>
              <a:t>发送</a:t>
            </a:r>
            <a:r>
              <a:rPr lang="en-US" altLang="zh-CN" sz="4000" dirty="0" err="1"/>
              <a:t>Api</a:t>
            </a:r>
            <a:r>
              <a:rPr lang="zh-CN" altLang="en-US" sz="4000" dirty="0"/>
              <a:t>请求</a:t>
            </a:r>
          </a:p>
        </p:txBody>
      </p:sp>
      <p:sp>
        <p:nvSpPr>
          <p:cNvPr id="5" name="文本框 4"/>
          <p:cNvSpPr txBox="1"/>
          <p:nvPr/>
        </p:nvSpPr>
        <p:spPr>
          <a:xfrm>
            <a:off x="1952781" y="324008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request</a:t>
            </a:r>
          </a:p>
        </p:txBody>
      </p:sp>
      <p:sp>
        <p:nvSpPr>
          <p:cNvPr id="9" name="文本框 8"/>
          <p:cNvSpPr txBox="1"/>
          <p:nvPr/>
        </p:nvSpPr>
        <p:spPr>
          <a:xfrm>
            <a:off x="1933703" y="3848572"/>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response</a:t>
            </a:r>
          </a:p>
        </p:txBody>
      </p:sp>
      <p:sp>
        <p:nvSpPr>
          <p:cNvPr id="10" name="文本框 9"/>
          <p:cNvSpPr txBox="1"/>
          <p:nvPr/>
        </p:nvSpPr>
        <p:spPr>
          <a:xfrm>
            <a:off x="1933703" y="453545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History</a:t>
            </a:r>
          </a:p>
        </p:txBody>
      </p:sp>
      <p:sp>
        <p:nvSpPr>
          <p:cNvPr id="11" name="文本框 10"/>
          <p:cNvSpPr txBox="1"/>
          <p:nvPr/>
        </p:nvSpPr>
        <p:spPr>
          <a:xfrm>
            <a:off x="5286415" y="324008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Debugging</a:t>
            </a:r>
            <a:r>
              <a:rPr lang="en-US" altLang="zh-CN" sz="2000" dirty="0"/>
              <a:t> </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and</a:t>
            </a:r>
            <a:r>
              <a:rPr lang="en-US" altLang="zh-CN" sz="2000" dirty="0"/>
              <a:t> </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logs</a:t>
            </a:r>
          </a:p>
        </p:txBody>
      </p:sp>
      <p:sp>
        <p:nvSpPr>
          <p:cNvPr id="12" name="文本框 11"/>
          <p:cNvSpPr txBox="1"/>
          <p:nvPr/>
        </p:nvSpPr>
        <p:spPr>
          <a:xfrm>
            <a:off x="5324477" y="453545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Cookies</a:t>
            </a:r>
          </a:p>
        </p:txBody>
      </p:sp>
      <p:sp>
        <p:nvSpPr>
          <p:cNvPr id="13" name="文本框 12"/>
          <p:cNvSpPr txBox="1"/>
          <p:nvPr/>
        </p:nvSpPr>
        <p:spPr>
          <a:xfrm>
            <a:off x="5286415" y="386810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Authorization</a:t>
            </a:r>
          </a:p>
        </p:txBody>
      </p:sp>
      <p:sp>
        <p:nvSpPr>
          <p:cNvPr id="14" name="文本框 13"/>
          <p:cNvSpPr txBox="1"/>
          <p:nvPr/>
        </p:nvSpPr>
        <p:spPr>
          <a:xfrm>
            <a:off x="3448123" y="5143938"/>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Generate</a:t>
            </a:r>
            <a:r>
              <a:rPr lang="en-US" altLang="zh-CN" sz="2000" dirty="0"/>
              <a:t> </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code</a:t>
            </a:r>
            <a:r>
              <a:rPr lang="en-US" altLang="zh-CN" sz="2000" dirty="0"/>
              <a:t> </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snippets</a:t>
            </a:r>
          </a:p>
        </p:txBody>
      </p:sp>
    </p:spTree>
    <p:extLst>
      <p:ext uri="{BB962C8B-B14F-4D97-AF65-F5344CB8AC3E}">
        <p14:creationId xmlns:p14="http://schemas.microsoft.com/office/powerpoint/2010/main" val="1423702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191" y="1258939"/>
            <a:ext cx="9524750" cy="369332"/>
          </a:xfrm>
          <a:prstGeom prst="rect">
            <a:avLst/>
          </a:prstGeom>
        </p:spPr>
        <p:txBody>
          <a:bodyPr wrap="square">
            <a:spAutoFit/>
          </a:bodyPr>
          <a:lstStyle/>
          <a:p>
            <a:r>
              <a:rPr lang="en-US" altLang="zh-CN" dirty="0" err="1">
                <a:solidFill>
                  <a:schemeClr val="bg1"/>
                </a:solidFill>
                <a:latin typeface="Open Sans"/>
              </a:rPr>
              <a:t>PostMan</a:t>
            </a:r>
            <a:r>
              <a:rPr lang="zh-CN" altLang="en-US" dirty="0">
                <a:solidFill>
                  <a:schemeClr val="bg1"/>
                </a:solidFill>
                <a:latin typeface="Open Sans"/>
              </a:rPr>
              <a:t>测试在沙盒环境中运行，这与应用程序的执行环境是分开的。</a:t>
            </a:r>
            <a:endParaRPr lang="zh-CN" altLang="en-US" b="0" i="0" dirty="0">
              <a:solidFill>
                <a:schemeClr val="bg1"/>
              </a:solidFill>
              <a:effectLst/>
              <a:latin typeface="Open Sans"/>
            </a:endParaRPr>
          </a:p>
        </p:txBody>
      </p:sp>
      <p:sp>
        <p:nvSpPr>
          <p:cNvPr id="4" name="文本框 3"/>
          <p:cNvSpPr txBox="1"/>
          <p:nvPr/>
        </p:nvSpPr>
        <p:spPr>
          <a:xfrm>
            <a:off x="600201" y="649355"/>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2000" b="1" dirty="0">
                <a:solidFill>
                  <a:schemeClr val="bg1"/>
                </a:solidFill>
                <a:latin typeface="Open Sans"/>
              </a:rPr>
              <a:t>Sandbox</a:t>
            </a:r>
            <a:endParaRPr lang="zh-CN" altLang="en-US" sz="2000" b="1" dirty="0">
              <a:solidFill>
                <a:schemeClr val="bg1"/>
              </a:solidFill>
            </a:endParaRPr>
          </a:p>
        </p:txBody>
      </p:sp>
      <p:sp>
        <p:nvSpPr>
          <p:cNvPr id="5" name="文本框 4"/>
          <p:cNvSpPr txBox="1"/>
          <p:nvPr/>
        </p:nvSpPr>
        <p:spPr>
          <a:xfrm>
            <a:off x="600201" y="2249513"/>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solidFill>
                  <a:schemeClr val="bg1"/>
                </a:solidFill>
              </a:rPr>
              <a:t>代码段</a:t>
            </a:r>
          </a:p>
        </p:txBody>
      </p:sp>
      <p:sp>
        <p:nvSpPr>
          <p:cNvPr id="6" name="矩形 5"/>
          <p:cNvSpPr/>
          <p:nvPr/>
        </p:nvSpPr>
        <p:spPr>
          <a:xfrm>
            <a:off x="8143803" y="2804612"/>
            <a:ext cx="2590733" cy="2862322"/>
          </a:xfrm>
          <a:prstGeom prst="rect">
            <a:avLst/>
          </a:prstGeom>
        </p:spPr>
        <p:txBody>
          <a:bodyPr wrap="square">
            <a:spAutoFit/>
          </a:bodyPr>
          <a:lstStyle/>
          <a:p>
            <a:r>
              <a:rPr lang="zh-CN" altLang="en-US" dirty="0">
                <a:solidFill>
                  <a:schemeClr val="bg1"/>
                </a:solidFill>
                <a:latin typeface="Open Sans"/>
              </a:rPr>
              <a:t>虽然在编写测试时，</a:t>
            </a:r>
            <a:r>
              <a:rPr lang="zh-CN" altLang="en-US" dirty="0">
                <a:solidFill>
                  <a:schemeClr val="bg1"/>
                </a:solidFill>
              </a:rPr>
              <a:t>几乎没有什么需要记住的东西</a:t>
            </a:r>
            <a:r>
              <a:rPr lang="zh-CN" altLang="en-US" dirty="0">
                <a:solidFill>
                  <a:schemeClr val="bg1"/>
                </a:solidFill>
                <a:latin typeface="Open Sans"/>
              </a:rPr>
              <a:t>，但</a:t>
            </a:r>
            <a:r>
              <a:rPr lang="en-US" altLang="zh-CN" dirty="0">
                <a:solidFill>
                  <a:schemeClr val="bg1"/>
                </a:solidFill>
                <a:latin typeface="Open Sans"/>
              </a:rPr>
              <a:t>Postman</a:t>
            </a:r>
            <a:r>
              <a:rPr lang="zh-CN" altLang="en-US" dirty="0">
                <a:solidFill>
                  <a:schemeClr val="bg1"/>
                </a:solidFill>
                <a:latin typeface="Open Sans"/>
              </a:rPr>
              <a:t>会尝试通过在编辑器旁边列出常用的代码段来简化此</a:t>
            </a:r>
            <a:r>
              <a:rPr lang="zh-CN" altLang="en-US">
                <a:solidFill>
                  <a:schemeClr val="bg1"/>
                </a:solidFill>
                <a:latin typeface="Open Sans"/>
              </a:rPr>
              <a:t>过程。您可以</a:t>
            </a:r>
            <a:r>
              <a:rPr lang="zh-CN" altLang="en-US" dirty="0">
                <a:solidFill>
                  <a:schemeClr val="bg1"/>
                </a:solidFill>
                <a:latin typeface="Open Sans"/>
              </a:rPr>
              <a:t>选择要添加的代码段，并将相应的代码添加到测试编辑器中。这是快速构建测试用例的好方法。</a:t>
            </a:r>
            <a:endParaRPr lang="zh-CN" altLang="en-US" dirty="0">
              <a:solidFill>
                <a:schemeClr val="bg1"/>
              </a:solidFill>
            </a:endParaRPr>
          </a:p>
        </p:txBody>
      </p:sp>
      <p:pic>
        <p:nvPicPr>
          <p:cNvPr id="8" name="图片 7"/>
          <p:cNvPicPr>
            <a:picLocks noChangeAspect="1"/>
          </p:cNvPicPr>
          <p:nvPr/>
        </p:nvPicPr>
        <p:blipFill>
          <a:blip r:embed="rId2"/>
          <a:stretch>
            <a:fillRect/>
          </a:stretch>
        </p:blipFill>
        <p:spPr>
          <a:xfrm>
            <a:off x="981191" y="2812544"/>
            <a:ext cx="6934018" cy="2408691"/>
          </a:xfrm>
          <a:prstGeom prst="rect">
            <a:avLst/>
          </a:prstGeom>
        </p:spPr>
      </p:pic>
    </p:spTree>
    <p:extLst>
      <p:ext uri="{BB962C8B-B14F-4D97-AF65-F5344CB8AC3E}">
        <p14:creationId xmlns:p14="http://schemas.microsoft.com/office/powerpoint/2010/main" val="2371465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8795" y="87794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solidFill>
                  <a:schemeClr val="bg1"/>
                </a:solidFill>
              </a:rPr>
              <a:t>查看结果</a:t>
            </a:r>
          </a:p>
        </p:txBody>
      </p:sp>
      <p:pic>
        <p:nvPicPr>
          <p:cNvPr id="3" name="图片 2"/>
          <p:cNvPicPr>
            <a:picLocks noChangeAspect="1"/>
          </p:cNvPicPr>
          <p:nvPr/>
        </p:nvPicPr>
        <p:blipFill>
          <a:blip r:embed="rId2"/>
          <a:stretch>
            <a:fillRect/>
          </a:stretch>
        </p:blipFill>
        <p:spPr>
          <a:xfrm>
            <a:off x="828795" y="1487533"/>
            <a:ext cx="6628571" cy="1828571"/>
          </a:xfrm>
          <a:prstGeom prst="rect">
            <a:avLst/>
          </a:prstGeom>
        </p:spPr>
      </p:pic>
      <p:sp>
        <p:nvSpPr>
          <p:cNvPr id="4" name="矩形 3"/>
          <p:cNvSpPr/>
          <p:nvPr/>
        </p:nvSpPr>
        <p:spPr>
          <a:xfrm>
            <a:off x="828795" y="3697275"/>
            <a:ext cx="6705424" cy="1477328"/>
          </a:xfrm>
          <a:prstGeom prst="rect">
            <a:avLst/>
          </a:prstGeom>
        </p:spPr>
        <p:txBody>
          <a:bodyPr wrap="square">
            <a:spAutoFit/>
          </a:bodyPr>
          <a:lstStyle/>
          <a:p>
            <a:r>
              <a:rPr lang="en-US" altLang="zh-CN" dirty="0" err="1">
                <a:solidFill>
                  <a:schemeClr val="bg1"/>
                </a:solidFill>
                <a:latin typeface="Open Sans"/>
              </a:rPr>
              <a:t>PostMan</a:t>
            </a:r>
            <a:r>
              <a:rPr lang="zh-CN" altLang="en-US" dirty="0">
                <a:solidFill>
                  <a:schemeClr val="bg1"/>
                </a:solidFill>
                <a:latin typeface="Open Sans"/>
              </a:rPr>
              <a:t>每次运行请求时都会运行测试。</a:t>
            </a:r>
            <a:r>
              <a:rPr lang="zh-CN" altLang="en-US">
                <a:solidFill>
                  <a:schemeClr val="bg1"/>
                </a:solidFill>
                <a:latin typeface="Open Sans"/>
              </a:rPr>
              <a:t>当然，您可以</a:t>
            </a:r>
            <a:r>
              <a:rPr lang="zh-CN" altLang="en-US" dirty="0">
                <a:solidFill>
                  <a:schemeClr val="bg1"/>
                </a:solidFill>
                <a:latin typeface="Open Sans"/>
              </a:rPr>
              <a:t>选择不查看测试结果！</a:t>
            </a:r>
          </a:p>
          <a:p>
            <a:r>
              <a:rPr lang="zh-CN" altLang="en-US" dirty="0">
                <a:solidFill>
                  <a:schemeClr val="bg1"/>
                </a:solidFill>
                <a:latin typeface="Open Sans"/>
              </a:rPr>
              <a:t>结果显示在响应查看器下的“</a:t>
            </a:r>
            <a:r>
              <a:rPr lang="en-US" altLang="zh-CN" dirty="0">
                <a:solidFill>
                  <a:schemeClr val="bg1"/>
                </a:solidFill>
                <a:latin typeface="Open Sans"/>
              </a:rPr>
              <a:t>Tests</a:t>
            </a:r>
            <a:r>
              <a:rPr lang="zh-CN" altLang="en-US" b="1" dirty="0">
                <a:solidFill>
                  <a:schemeClr val="bg1"/>
                </a:solidFill>
                <a:latin typeface="Open Sans"/>
              </a:rPr>
              <a:t>”</a:t>
            </a:r>
            <a:r>
              <a:rPr lang="zh-CN" altLang="en-US" dirty="0">
                <a:solidFill>
                  <a:schemeClr val="bg1"/>
                </a:solidFill>
                <a:latin typeface="Open Sans"/>
              </a:rPr>
              <a:t>选项卡中。该选项卡标题显示了传递了多少测试，并在此列出了在测试变量中设置的键。如果值为</a:t>
            </a:r>
            <a:r>
              <a:rPr lang="en-US" altLang="zh-CN" dirty="0">
                <a:solidFill>
                  <a:schemeClr val="bg1"/>
                </a:solidFill>
                <a:latin typeface="Open Sans"/>
              </a:rPr>
              <a:t>true</a:t>
            </a:r>
            <a:r>
              <a:rPr lang="zh-CN" altLang="en-US" dirty="0">
                <a:solidFill>
                  <a:schemeClr val="bg1"/>
                </a:solidFill>
                <a:latin typeface="Open Sans"/>
              </a:rPr>
              <a:t>，则测试通过。</a:t>
            </a:r>
            <a:endParaRPr lang="zh-CN" altLang="en-US" b="0" i="0" dirty="0">
              <a:solidFill>
                <a:schemeClr val="bg1"/>
              </a:solidFill>
              <a:effectLst/>
              <a:latin typeface="Open Sans"/>
            </a:endParaRPr>
          </a:p>
        </p:txBody>
      </p:sp>
    </p:spTree>
    <p:extLst>
      <p:ext uri="{BB962C8B-B14F-4D97-AF65-F5344CB8AC3E}">
        <p14:creationId xmlns:p14="http://schemas.microsoft.com/office/powerpoint/2010/main" val="3033842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09785" y="1411335"/>
            <a:ext cx="7543602" cy="1477328"/>
          </a:xfrm>
          <a:prstGeom prst="rect">
            <a:avLst/>
          </a:prstGeom>
        </p:spPr>
        <p:txBody>
          <a:bodyPr wrap="square">
            <a:spAutoFit/>
          </a:bodyPr>
          <a:lstStyle/>
          <a:p>
            <a:r>
              <a:rPr lang="zh-CN" altLang="en-US" dirty="0">
                <a:solidFill>
                  <a:schemeClr val="bg1"/>
                </a:solidFill>
              </a:rPr>
              <a:t>测试脚本在发送请求并从服务器收到响应后运行。</a:t>
            </a:r>
          </a:p>
          <a:p>
            <a:endParaRPr lang="zh-CN" altLang="en-US" dirty="0">
              <a:solidFill>
                <a:schemeClr val="bg1"/>
              </a:solidFill>
            </a:endParaRPr>
          </a:p>
          <a:p>
            <a:r>
              <a:rPr lang="zh-CN" altLang="en-US" dirty="0">
                <a:solidFill>
                  <a:schemeClr val="bg1"/>
                </a:solidFill>
              </a:rPr>
              <a:t>我们来看一些</a:t>
            </a:r>
            <a:r>
              <a:rPr lang="en-US" altLang="zh-CN" dirty="0">
                <a:solidFill>
                  <a:schemeClr val="bg1"/>
                </a:solidFill>
              </a:rPr>
              <a:t>Postman</a:t>
            </a:r>
            <a:r>
              <a:rPr lang="zh-CN" altLang="en-US" dirty="0">
                <a:solidFill>
                  <a:schemeClr val="bg1"/>
                </a:solidFill>
              </a:rPr>
              <a:t>测试的例子。大多数这些在</a:t>
            </a:r>
            <a:r>
              <a:rPr lang="en-US" altLang="zh-CN" dirty="0">
                <a:solidFill>
                  <a:schemeClr val="bg1"/>
                </a:solidFill>
              </a:rPr>
              <a:t>Postman</a:t>
            </a:r>
            <a:r>
              <a:rPr lang="zh-CN" altLang="en-US" dirty="0">
                <a:solidFill>
                  <a:schemeClr val="bg1"/>
                </a:solidFill>
              </a:rPr>
              <a:t>中可以作为片段。大多数测试与单行</a:t>
            </a:r>
            <a:r>
              <a:rPr lang="en-US" altLang="zh-CN" dirty="0">
                <a:solidFill>
                  <a:schemeClr val="bg1"/>
                </a:solidFill>
              </a:rPr>
              <a:t>JavaScript</a:t>
            </a:r>
            <a:r>
              <a:rPr lang="zh-CN" altLang="en-US" dirty="0">
                <a:solidFill>
                  <a:schemeClr val="bg1"/>
                </a:solidFill>
              </a:rPr>
              <a:t>语句一样</a:t>
            </a:r>
            <a:r>
              <a:rPr lang="zh-CN" altLang="en-US">
                <a:solidFill>
                  <a:schemeClr val="bg1"/>
                </a:solidFill>
              </a:rPr>
              <a:t>简单。您可以</a:t>
            </a:r>
            <a:r>
              <a:rPr lang="zh-CN" altLang="en-US" dirty="0">
                <a:solidFill>
                  <a:schemeClr val="bg1"/>
                </a:solidFill>
              </a:rPr>
              <a:t>按要求提供许多测试。</a:t>
            </a:r>
          </a:p>
        </p:txBody>
      </p:sp>
      <p:sp>
        <p:nvSpPr>
          <p:cNvPr id="7" name="Rectangle 1"/>
          <p:cNvSpPr>
            <a:spLocks noChangeArrowheads="1"/>
          </p:cNvSpPr>
          <p:nvPr/>
        </p:nvSpPr>
        <p:spPr bwMode="auto">
          <a:xfrm>
            <a:off x="1743171" y="3087691"/>
            <a:ext cx="7467404" cy="201110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1415"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effectLst/>
                <a:ea typeface="Open Sans"/>
              </a:rPr>
              <a:t>1.</a:t>
            </a:r>
            <a:r>
              <a:rPr kumimoji="0" lang="zh-CN" altLang="zh-CN" sz="1400" b="1" i="0" u="none" strike="noStrike" cap="none" normalizeH="0" baseline="0" dirty="0">
                <a:ln>
                  <a:noFill/>
                </a:ln>
                <a:effectLst/>
                <a:ea typeface="Open Sans"/>
              </a:rPr>
              <a:t>设置环境变量</a:t>
            </a:r>
            <a:endParaRPr kumimoji="0" lang="zh-CN" altLang="zh-CN" sz="14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effectLst/>
                <a:latin typeface="Arial Unicode MS"/>
                <a:ea typeface="Menlo"/>
              </a:rPr>
              <a:t>postman.setEnvironmentVariable("key", "value"); </a:t>
            </a:r>
            <a:endParaRPr kumimoji="0" lang="zh-CN" altLang="zh-CN" sz="14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effectLst/>
                <a:ea typeface="Open Sans"/>
              </a:rPr>
              <a:t>2.</a:t>
            </a:r>
            <a:r>
              <a:rPr kumimoji="0" lang="zh-CN" altLang="zh-CN" sz="1400" b="1" i="0" u="none" strike="noStrike" cap="none" normalizeH="0" baseline="0" dirty="0">
                <a:ln>
                  <a:noFill/>
                </a:ln>
                <a:effectLst/>
                <a:ea typeface="Open Sans"/>
              </a:rPr>
              <a:t>将嵌套对象设置为环境变量</a:t>
            </a:r>
            <a:endParaRPr kumimoji="0" lang="zh-CN" altLang="zh-CN" sz="14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effectLst/>
                <a:latin typeface="Arial Unicode MS"/>
                <a:ea typeface="Menlo"/>
              </a:rPr>
              <a:t>var array </a:t>
            </a:r>
            <a:r>
              <a:rPr kumimoji="0" lang="zh-CN" altLang="zh-CN" sz="1400" b="1" i="0" u="none" strike="noStrike" cap="none" normalizeH="0" baseline="0" dirty="0">
                <a:ln>
                  <a:noFill/>
                </a:ln>
                <a:effectLst/>
              </a:rPr>
              <a:t>=</a:t>
            </a:r>
            <a:r>
              <a:rPr kumimoji="0" lang="zh-CN" altLang="zh-CN" sz="1400" b="1" i="0" u="none" strike="noStrike" cap="none" normalizeH="0" baseline="0" dirty="0">
                <a:ln>
                  <a:noFill/>
                </a:ln>
                <a:effectLst/>
                <a:latin typeface="Arial Unicode MS"/>
                <a:ea typeface="Menlo"/>
              </a:rPr>
              <a:t> [1, 2, 3, 4]; postman.setEnvironmentVariable("array", JSON.stringify(array, null, 2)); var obj </a:t>
            </a:r>
            <a:r>
              <a:rPr kumimoji="0" lang="zh-CN" altLang="zh-CN" sz="1400" b="1" i="0" u="none" strike="noStrike" cap="none" normalizeH="0" baseline="0" dirty="0">
                <a:ln>
                  <a:noFill/>
                </a:ln>
                <a:effectLst/>
              </a:rPr>
              <a:t>=</a:t>
            </a:r>
            <a:r>
              <a:rPr kumimoji="0" lang="zh-CN" altLang="zh-CN" sz="1400" b="1" i="0" u="none" strike="noStrike" cap="none" normalizeH="0" baseline="0" dirty="0">
                <a:ln>
                  <a:noFill/>
                </a:ln>
                <a:effectLst/>
                <a:latin typeface="Arial Unicode MS"/>
                <a:ea typeface="Menlo"/>
              </a:rPr>
              <a:t> { a: [1, 2, 3, 4], b: { c: 'val' } }; postman.setEnvironmentVariable("obj", JSON.stringify(obj));</a:t>
            </a:r>
            <a:endParaRPr kumimoji="0" lang="en-US" altLang="zh-CN" sz="1400" b="1" i="0" u="none" strike="noStrike" cap="none" normalizeH="0" baseline="0" dirty="0">
              <a:ln>
                <a:noFill/>
              </a:ln>
              <a:effectLst/>
              <a:latin typeface="Arial Unicode MS"/>
              <a:ea typeface="Menlo"/>
            </a:endParaRPr>
          </a:p>
          <a:p>
            <a:pPr lvl="0"/>
            <a:r>
              <a:rPr lang="en-US" altLang="zh-CN" sz="1400" b="1" dirty="0">
                <a:ea typeface="Open Sans"/>
              </a:rPr>
              <a:t>3.</a:t>
            </a:r>
            <a:r>
              <a:rPr lang="zh-CN" altLang="zh-CN" sz="1400" b="1" dirty="0">
                <a:ea typeface="Open Sans"/>
              </a:rPr>
              <a:t>获取环境变量</a:t>
            </a:r>
            <a:endParaRPr lang="zh-CN" altLang="zh-CN" sz="1400" b="1" dirty="0"/>
          </a:p>
          <a:p>
            <a:pPr lvl="0"/>
            <a:r>
              <a:rPr lang="zh-CN" altLang="zh-CN" sz="1400" b="1" dirty="0">
                <a:latin typeface="Arial Unicode MS"/>
                <a:ea typeface="Menlo"/>
              </a:rPr>
              <a:t>postman.getEnvironmentVariable("key"); </a:t>
            </a:r>
            <a:endParaRPr lang="zh-CN" altLang="zh-CN" sz="14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1" i="0" u="none" strike="noStrike" cap="none" normalizeH="0" baseline="0" dirty="0">
              <a:ln>
                <a:noFill/>
              </a:ln>
              <a:effectLst/>
            </a:endParaRPr>
          </a:p>
        </p:txBody>
      </p:sp>
      <p:sp>
        <p:nvSpPr>
          <p:cNvPr id="10" name="标题 1"/>
          <p:cNvSpPr txBox="1">
            <a:spLocks/>
          </p:cNvSpPr>
          <p:nvPr/>
        </p:nvSpPr>
        <p:spPr>
          <a:xfrm>
            <a:off x="1362182" y="385532"/>
            <a:ext cx="1981148" cy="568615"/>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10067"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sz="2400" dirty="0">
                <a:solidFill>
                  <a:schemeClr val="bg1"/>
                </a:solidFill>
              </a:rPr>
              <a:t>测试示例</a:t>
            </a:r>
          </a:p>
        </p:txBody>
      </p:sp>
    </p:spTree>
    <p:extLst>
      <p:ext uri="{BB962C8B-B14F-4D97-AF65-F5344CB8AC3E}">
        <p14:creationId xmlns:p14="http://schemas.microsoft.com/office/powerpoint/2010/main" val="17861269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28795" y="344563"/>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a:solidFill>
                  <a:schemeClr val="bg1"/>
                </a:solidFill>
              </a:rPr>
              <a:t>测试示例</a:t>
            </a:r>
            <a:endParaRPr lang="zh-CN" altLang="en-US" sz="2000" b="1" dirty="0">
              <a:solidFill>
                <a:schemeClr val="bg1"/>
              </a:solidFill>
            </a:endParaRPr>
          </a:p>
        </p:txBody>
      </p:sp>
      <p:sp>
        <p:nvSpPr>
          <p:cNvPr id="12" name="Rectangle 6"/>
          <p:cNvSpPr>
            <a:spLocks noChangeArrowheads="1"/>
          </p:cNvSpPr>
          <p:nvPr/>
        </p:nvSpPr>
        <p:spPr bwMode="auto">
          <a:xfrm>
            <a:off x="828795" y="788181"/>
            <a:ext cx="4038494" cy="509913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1415"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ts val="1440"/>
              </a:lnSpc>
              <a:spcBef>
                <a:spcPts val="1000"/>
              </a:spcBef>
              <a:spcAft>
                <a:spcPct val="0"/>
              </a:spcAft>
              <a:buClrTx/>
              <a:buSzTx/>
              <a:buFontTx/>
              <a:buNone/>
              <a:tabLst/>
            </a:pPr>
            <a:r>
              <a:rPr kumimoji="0" lang="en-US" altLang="zh-CN" sz="1200" b="1" i="0" u="none" strike="noStrike" cap="none" normalizeH="0" baseline="0" dirty="0">
                <a:ln>
                  <a:noFill/>
                </a:ln>
                <a:effectLst/>
                <a:ea typeface="Open Sans"/>
              </a:rPr>
              <a:t>4.</a:t>
            </a:r>
            <a:r>
              <a:rPr kumimoji="0" lang="zh-CN" altLang="zh-CN" sz="1200" b="1" i="0" u="none" strike="noStrike" cap="none" normalizeH="0" baseline="0" dirty="0">
                <a:ln>
                  <a:noFill/>
                </a:ln>
                <a:effectLst/>
                <a:ea typeface="Open Sans"/>
              </a:rPr>
              <a:t>获取一个环境变量（其值是一个字符串对象）</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 These statements should be wrapped in a try-catch block if the data is coming from an unknown source. </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var array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JSON.parse(postman.getEnvironmentVariable("array"));</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 var obj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JSON.parse(postman.getEnvironmentVariable("obj"));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5.</a:t>
            </a:r>
            <a:r>
              <a:rPr kumimoji="0" lang="zh-CN" altLang="zh-CN" sz="1200" b="1" i="0" u="none" strike="noStrike" cap="none" normalizeH="0" baseline="0" dirty="0">
                <a:ln>
                  <a:noFill/>
                </a:ln>
                <a:effectLst/>
                <a:ea typeface="Open Sans"/>
              </a:rPr>
              <a:t>清除环境变量</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postman.clearEnvironmentVariable("key");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6.</a:t>
            </a:r>
            <a:r>
              <a:rPr kumimoji="0" lang="zh-CN" altLang="zh-CN" sz="1200" b="1" i="0" u="none" strike="noStrike" cap="none" normalizeH="0" baseline="0" dirty="0">
                <a:ln>
                  <a:noFill/>
                </a:ln>
                <a:effectLst/>
                <a:ea typeface="Open Sans"/>
              </a:rPr>
              <a:t>设置一个全局变量</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postman.setGlobalVariable("key", "value");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7.</a:t>
            </a:r>
            <a:r>
              <a:rPr kumimoji="0" lang="zh-CN" altLang="zh-CN" sz="1200" b="1" i="0" u="none" strike="noStrike" cap="none" normalizeH="0" baseline="0" dirty="0">
                <a:ln>
                  <a:noFill/>
                </a:ln>
                <a:effectLst/>
                <a:ea typeface="Open Sans"/>
              </a:rPr>
              <a:t>获取全局变量</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postman.getGlobalVariable("key");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8.</a:t>
            </a:r>
            <a:r>
              <a:rPr kumimoji="0" lang="zh-CN" altLang="zh-CN" sz="1200" b="1" i="0" u="none" strike="noStrike" cap="none" normalizeH="0" baseline="0" dirty="0">
                <a:ln>
                  <a:noFill/>
                </a:ln>
                <a:effectLst/>
                <a:ea typeface="Open Sans"/>
              </a:rPr>
              <a:t>清除全局变量</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postman.clearGlobalVariable("key");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9.</a:t>
            </a:r>
            <a:r>
              <a:rPr kumimoji="0" lang="zh-CN" altLang="zh-CN" sz="1200" b="1" i="0" u="none" strike="noStrike" cap="none" normalizeH="0" baseline="0" dirty="0">
                <a:ln>
                  <a:noFill/>
                </a:ln>
                <a:effectLst/>
                <a:ea typeface="Open Sans"/>
              </a:rPr>
              <a:t>检查响应体是否包含一个字符串</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tests["Body matches string"]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responseBody.has("string_you_want_to_search");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10.</a:t>
            </a:r>
            <a:r>
              <a:rPr kumimoji="0" lang="zh-CN" altLang="zh-CN" sz="1200" b="1" i="0" u="none" strike="noStrike" cap="none" normalizeH="0" baseline="0" dirty="0">
                <a:ln>
                  <a:noFill/>
                </a:ln>
                <a:effectLst/>
                <a:ea typeface="Open Sans"/>
              </a:rPr>
              <a:t>将XML体转换为JSON对象</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var jsonObject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xml2Json(responseBody);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11.</a:t>
            </a:r>
            <a:r>
              <a:rPr kumimoji="0" lang="zh-CN" altLang="zh-CN" sz="1200" b="1" i="0" u="none" strike="noStrike" cap="none" normalizeH="0" baseline="0" dirty="0">
                <a:ln>
                  <a:noFill/>
                </a:ln>
                <a:effectLst/>
                <a:ea typeface="Open Sans"/>
              </a:rPr>
              <a:t>检查响应体是否等于一个字符串</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tests["Body is correct"]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responseBody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"response_body_string";</a:t>
            </a:r>
            <a:endParaRPr kumimoji="0" lang="en-US" altLang="zh-CN" sz="1200" b="1" i="0" u="none" strike="noStrike" cap="none" normalizeH="0" baseline="0" dirty="0">
              <a:ln>
                <a:noFill/>
              </a:ln>
              <a:effectLst/>
              <a:latin typeface="Arial Unicode MS"/>
              <a:ea typeface="Menlo"/>
            </a:endParaRPr>
          </a:p>
          <a:p>
            <a:pPr lvl="0">
              <a:lnSpc>
                <a:spcPts val="1440"/>
              </a:lnSpc>
            </a:pPr>
            <a:r>
              <a:rPr lang="en-US" altLang="zh-CN" sz="1200" b="1" dirty="0">
                <a:ea typeface="Open Sans"/>
              </a:rPr>
              <a:t>12.</a:t>
            </a:r>
            <a:r>
              <a:rPr lang="zh-CN" altLang="zh-CN" sz="1200" b="1" dirty="0">
                <a:ea typeface="Open Sans"/>
              </a:rPr>
              <a:t>检查JSON值</a:t>
            </a:r>
            <a:endParaRPr lang="zh-CN" altLang="zh-CN" sz="1200" b="1" dirty="0"/>
          </a:p>
          <a:p>
            <a:pPr lvl="0">
              <a:lnSpc>
                <a:spcPts val="1440"/>
              </a:lnSpc>
            </a:pPr>
            <a:r>
              <a:rPr lang="zh-CN" altLang="zh-CN" sz="1200" b="1" dirty="0">
                <a:latin typeface="Arial Unicode MS"/>
                <a:ea typeface="Menlo"/>
              </a:rPr>
              <a:t>var data </a:t>
            </a:r>
            <a:r>
              <a:rPr lang="zh-CN" altLang="zh-CN" sz="1200" b="1" dirty="0"/>
              <a:t>=</a:t>
            </a:r>
            <a:r>
              <a:rPr lang="zh-CN" altLang="zh-CN" sz="1200" b="1" dirty="0">
                <a:latin typeface="Arial Unicode MS"/>
                <a:ea typeface="Menlo"/>
              </a:rPr>
              <a:t> JSON.parse(responseBody); </a:t>
            </a:r>
            <a:endParaRPr lang="en-US" altLang="zh-CN" sz="1200" b="1" dirty="0">
              <a:latin typeface="Arial Unicode MS"/>
              <a:ea typeface="Menlo"/>
            </a:endParaRPr>
          </a:p>
          <a:p>
            <a:pPr lvl="0">
              <a:lnSpc>
                <a:spcPts val="1440"/>
              </a:lnSpc>
            </a:pPr>
            <a:r>
              <a:rPr lang="zh-CN" altLang="zh-CN" sz="1200" b="1" dirty="0">
                <a:latin typeface="Arial Unicode MS"/>
                <a:ea typeface="Menlo"/>
              </a:rPr>
              <a:t>tests["Your test name"] </a:t>
            </a:r>
            <a:r>
              <a:rPr lang="zh-CN" altLang="zh-CN" sz="1200" b="1" dirty="0"/>
              <a:t>=</a:t>
            </a:r>
            <a:r>
              <a:rPr lang="zh-CN" altLang="zh-CN" sz="1200" b="1" dirty="0">
                <a:latin typeface="Arial Unicode MS"/>
                <a:ea typeface="Menlo"/>
              </a:rPr>
              <a:t> data.value </a:t>
            </a:r>
            <a:r>
              <a:rPr lang="zh-CN" altLang="zh-CN" sz="1200" b="1" dirty="0"/>
              <a:t>===</a:t>
            </a:r>
            <a:r>
              <a:rPr lang="zh-CN" altLang="zh-CN" sz="1200" b="1" dirty="0">
                <a:latin typeface="Arial Unicode MS"/>
                <a:ea typeface="Menlo"/>
              </a:rPr>
              <a:t> 100; </a:t>
            </a:r>
            <a:endParaRPr lang="zh-CN" altLang="zh-CN" sz="1200" b="1" dirty="0"/>
          </a:p>
          <a:p>
            <a:pPr marL="0" marR="0" lvl="0" indent="0" algn="l" defTabSz="914400" rtl="0" eaLnBrk="0" fontAlgn="base" latinLnBrk="0" hangingPunct="0">
              <a:lnSpc>
                <a:spcPts val="1440"/>
              </a:lnSpc>
              <a:spcBef>
                <a:spcPct val="0"/>
              </a:spcBef>
              <a:spcAft>
                <a:spcPct val="0"/>
              </a:spcAft>
              <a:buClrTx/>
              <a:buSzTx/>
              <a:buFontTx/>
              <a:buNone/>
              <a:tabLst/>
            </a:pPr>
            <a:endParaRPr kumimoji="0" lang="zh-CN" altLang="zh-CN" sz="1200" b="1" i="0" u="none" strike="noStrike" cap="none" normalizeH="0" baseline="0" dirty="0">
              <a:ln>
                <a:noFill/>
              </a:ln>
              <a:effectLst/>
            </a:endParaRPr>
          </a:p>
        </p:txBody>
      </p:sp>
      <p:sp>
        <p:nvSpPr>
          <p:cNvPr id="13" name="Rectangle 7"/>
          <p:cNvSpPr>
            <a:spLocks noChangeArrowheads="1"/>
          </p:cNvSpPr>
          <p:nvPr/>
        </p:nvSpPr>
        <p:spPr bwMode="auto">
          <a:xfrm>
            <a:off x="5781665" y="788181"/>
            <a:ext cx="3962296" cy="497601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1415"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13.</a:t>
            </a:r>
            <a:r>
              <a:rPr kumimoji="0" lang="zh-CN" altLang="zh-CN" sz="1200" b="1" i="0" u="none" strike="noStrike" cap="none" normalizeH="0" baseline="0" dirty="0">
                <a:ln>
                  <a:noFill/>
                </a:ln>
                <a:effectLst/>
                <a:ea typeface="Open Sans"/>
              </a:rPr>
              <a:t>内容类型存在（不区分大小写的检查）</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tests["Content-Type is present"]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postman.getResponseHeader("Content-Type");</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 //Note: the getResponseHeader() method returns the header value, if it exists.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14.</a:t>
            </a:r>
            <a:r>
              <a:rPr kumimoji="0" lang="zh-CN" altLang="zh-CN" sz="1200" b="1" i="0" u="none" strike="noStrike" cap="none" normalizeH="0" baseline="0" dirty="0">
                <a:ln>
                  <a:noFill/>
                </a:ln>
                <a:effectLst/>
                <a:ea typeface="Open Sans"/>
              </a:rPr>
              <a:t>内容类型存在（区分大小写）</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tests["Content-Type is present"]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responseHeaders.hasOwnProperty("Content-Type");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15.</a:t>
            </a:r>
            <a:r>
              <a:rPr kumimoji="0" lang="zh-CN" altLang="zh-CN" sz="1200" b="1" i="0" u="none" strike="noStrike" cap="none" normalizeH="0" baseline="0" dirty="0">
                <a:ln>
                  <a:noFill/>
                </a:ln>
                <a:effectLst/>
                <a:ea typeface="Open Sans"/>
              </a:rPr>
              <a:t>响应时间小于200ms</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tests["Response time is less than 200ms"]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responseTime </a:t>
            </a:r>
            <a:r>
              <a:rPr kumimoji="0" lang="zh-CN" altLang="zh-CN" sz="1200" b="1" i="0" u="none" strike="noStrike" cap="none" normalizeH="0" baseline="0" dirty="0">
                <a:ln>
                  <a:noFill/>
                </a:ln>
                <a:effectLst/>
              </a:rPr>
              <a:t>&lt;</a:t>
            </a:r>
            <a:r>
              <a:rPr kumimoji="0" lang="zh-CN" altLang="zh-CN" sz="1200" b="1" i="0" u="none" strike="noStrike" cap="none" normalizeH="0" baseline="0" dirty="0">
                <a:ln>
                  <a:noFill/>
                </a:ln>
                <a:effectLst/>
                <a:latin typeface="Arial Unicode MS"/>
                <a:ea typeface="Menlo"/>
              </a:rPr>
              <a:t> 200;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16.</a:t>
            </a:r>
            <a:r>
              <a:rPr kumimoji="0" lang="zh-CN" altLang="zh-CN" sz="1200" b="1" i="0" u="none" strike="noStrike" cap="none" normalizeH="0" baseline="0" dirty="0">
                <a:ln>
                  <a:noFill/>
                </a:ln>
                <a:effectLst/>
                <a:ea typeface="Open Sans"/>
              </a:rPr>
              <a:t>响应时间在一个特定的范围内（包括下限，上限排除）</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tests["Response time is acceptable"]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_.inRange(responseTime, 100, 1001); </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 _ is the inbuilt Lodash v3.10.1 object, documented at https://lodash.com/docs/3.10.1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17.</a:t>
            </a:r>
            <a:r>
              <a:rPr kumimoji="0" lang="zh-CN" altLang="zh-CN" sz="1200" b="1" i="0" u="none" strike="noStrike" cap="none" normalizeH="0" baseline="0" dirty="0">
                <a:ln>
                  <a:noFill/>
                </a:ln>
                <a:effectLst/>
                <a:ea typeface="Open Sans"/>
              </a:rPr>
              <a:t>状态码是200</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tests["Status code is 200"]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responseCode.code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200;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18.</a:t>
            </a:r>
            <a:r>
              <a:rPr kumimoji="0" lang="zh-CN" altLang="zh-CN" sz="1200" b="1" i="0" u="none" strike="noStrike" cap="none" normalizeH="0" baseline="0" dirty="0">
                <a:ln>
                  <a:noFill/>
                </a:ln>
                <a:effectLst/>
                <a:ea typeface="Open Sans"/>
              </a:rPr>
              <a:t>代码名称包含一个字符串</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tests["Status code name has string"]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responseCode.name.has("Created");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19.</a:t>
            </a:r>
            <a:r>
              <a:rPr kumimoji="0" lang="zh-CN" altLang="zh-CN" sz="1200" b="1" i="0" u="none" strike="noStrike" cap="none" normalizeH="0" baseline="0" dirty="0">
                <a:ln>
                  <a:noFill/>
                </a:ln>
                <a:effectLst/>
                <a:ea typeface="Open Sans"/>
              </a:rPr>
              <a:t>POST请求状态代码成功</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tests["Successful POST request"]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responseCode.code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201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responseCode.code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202;</a:t>
            </a:r>
            <a:endParaRPr kumimoji="0" lang="zh-CN" altLang="zh-CN" sz="1200" b="1" i="0" u="none" strike="noStrike" cap="none" normalizeH="0" baseline="0" dirty="0">
              <a:ln>
                <a:noFill/>
              </a:ln>
              <a:effectLst/>
            </a:endParaRPr>
          </a:p>
        </p:txBody>
      </p:sp>
    </p:spTree>
    <p:extLst>
      <p:ext uri="{BB962C8B-B14F-4D97-AF65-F5344CB8AC3E}">
        <p14:creationId xmlns:p14="http://schemas.microsoft.com/office/powerpoint/2010/main" val="1513823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28795" y="1290462"/>
            <a:ext cx="6172038" cy="32058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15832" rIns="0" bIns="215832"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20.</a:t>
            </a:r>
            <a:r>
              <a:rPr kumimoji="0" lang="zh-CN" altLang="zh-CN" sz="1200" b="1" i="0" u="none" strike="noStrike" cap="none" normalizeH="0" baseline="0" dirty="0">
                <a:ln>
                  <a:noFill/>
                </a:ln>
                <a:effectLst/>
                <a:ea typeface="Open Sans"/>
              </a:rPr>
              <a:t>将TinyValidator用于JSON数据</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var schema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 "items": { "type": "boolean" } }; var data1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[true, false]; </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var data2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[true, 123];</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 tests["Valid Data1"]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tv4.validate(data1, schema);</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 tests["Valid Data2"]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tv4.validate(data2, schema); </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console.log("Validation failed: ", tv4.error);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effectLst/>
                <a:ea typeface="Open Sans"/>
              </a:rPr>
              <a:t>21.</a:t>
            </a:r>
            <a:r>
              <a:rPr kumimoji="0" lang="zh-CN" altLang="zh-CN" sz="1200" b="1" i="0" u="none" strike="noStrike" cap="none" normalizeH="0" baseline="0" dirty="0">
                <a:ln>
                  <a:noFill/>
                </a:ln>
                <a:effectLst/>
                <a:ea typeface="Open Sans"/>
              </a:rPr>
              <a:t>解码base64编码数据</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effectLst/>
                <a:latin typeface="Arial Unicode MS"/>
                <a:ea typeface="Menlo"/>
              </a:rPr>
              <a:t>var intermediate, base64Content, // assume this has a base64 encoded value rawContent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base64Content.slice('data:application/octet-stream;base64,'.length); intermediate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CryptoJS.enc.Base64.parse(base64content); // CryptoJS is an inbuilt object, documented here: https://www.npmjs.com/package/crypto-js tests["Contents are valid"]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CryptoJS.enc.Utf8.stringify(intermediate); // a check for non-emptiness </a:t>
            </a:r>
            <a:endParaRPr kumimoji="0" lang="zh-CN" altLang="zh-CN" sz="1200" b="1" i="0" u="none" strike="noStrike" cap="none" normalizeH="0" baseline="0" dirty="0">
              <a:ln>
                <a:noFill/>
              </a:ln>
              <a:effectLst/>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1" i="0" u="none" strike="noStrike" cap="none" normalizeH="0" baseline="0" dirty="0">
              <a:ln>
                <a:noFill/>
              </a:ln>
              <a:effectLst/>
            </a:endParaRPr>
          </a:p>
        </p:txBody>
      </p:sp>
      <p:sp>
        <p:nvSpPr>
          <p:cNvPr id="8" name="文本框 7"/>
          <p:cNvSpPr txBox="1"/>
          <p:nvPr/>
        </p:nvSpPr>
        <p:spPr>
          <a:xfrm>
            <a:off x="828795" y="47783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a:solidFill>
                  <a:schemeClr val="bg1"/>
                </a:solidFill>
              </a:rPr>
              <a:t>测试示例</a:t>
            </a:r>
            <a:endParaRPr lang="zh-CN" altLang="en-US" sz="2000" b="1" dirty="0">
              <a:solidFill>
                <a:schemeClr val="bg1"/>
              </a:solidFill>
            </a:endParaRPr>
          </a:p>
        </p:txBody>
      </p:sp>
      <p:sp>
        <p:nvSpPr>
          <p:cNvPr id="9" name="矩形 8"/>
          <p:cNvSpPr/>
          <p:nvPr/>
        </p:nvSpPr>
        <p:spPr>
          <a:xfrm>
            <a:off x="7381823" y="1182741"/>
            <a:ext cx="2666930" cy="2031325"/>
          </a:xfrm>
          <a:prstGeom prst="rect">
            <a:avLst/>
          </a:prstGeom>
        </p:spPr>
        <p:txBody>
          <a:bodyPr wrap="square">
            <a:spAutoFit/>
          </a:bodyPr>
          <a:lstStyle/>
          <a:p>
            <a:r>
              <a:rPr lang="zh-CN" altLang="en-US" dirty="0">
                <a:solidFill>
                  <a:schemeClr val="bg1"/>
                </a:solidFill>
                <a:latin typeface="Open Sans"/>
              </a:rPr>
              <a:t>示例数据文件</a:t>
            </a:r>
          </a:p>
          <a:p>
            <a:r>
              <a:rPr lang="en-US" altLang="zh-CN" dirty="0">
                <a:solidFill>
                  <a:schemeClr val="bg1"/>
                </a:solidFill>
                <a:latin typeface="Open Sans"/>
              </a:rPr>
              <a:t>JSON</a:t>
            </a:r>
            <a:r>
              <a:rPr lang="zh-CN" altLang="en-US" dirty="0">
                <a:solidFill>
                  <a:schemeClr val="bg1"/>
                </a:solidFill>
                <a:latin typeface="Open Sans"/>
              </a:rPr>
              <a:t>文件由键</a:t>
            </a:r>
            <a:r>
              <a:rPr lang="en-US" altLang="zh-CN" dirty="0">
                <a:solidFill>
                  <a:schemeClr val="bg1"/>
                </a:solidFill>
                <a:latin typeface="Open Sans"/>
              </a:rPr>
              <a:t>/</a:t>
            </a:r>
            <a:r>
              <a:rPr lang="zh-CN" altLang="en-US" dirty="0">
                <a:solidFill>
                  <a:schemeClr val="bg1"/>
                </a:solidFill>
                <a:latin typeface="Open Sans"/>
              </a:rPr>
              <a:t>值对组成。</a:t>
            </a:r>
          </a:p>
          <a:p>
            <a:r>
              <a:rPr lang="zh-CN" altLang="en-US" u="sng" dirty="0">
                <a:solidFill>
                  <a:schemeClr val="bg1"/>
                </a:solidFill>
                <a:latin typeface="Open Sans"/>
                <a:hlinkClick r:id="rId2"/>
              </a:rPr>
              <a:t>下载</a:t>
            </a:r>
            <a:r>
              <a:rPr lang="en-US" altLang="zh-CN" u="sng" dirty="0">
                <a:solidFill>
                  <a:schemeClr val="bg1"/>
                </a:solidFill>
                <a:latin typeface="Open Sans"/>
                <a:hlinkClick r:id="rId2"/>
              </a:rPr>
              <a:t>JSON</a:t>
            </a:r>
            <a:r>
              <a:rPr lang="zh-CN" altLang="en-US" u="sng" dirty="0">
                <a:solidFill>
                  <a:schemeClr val="bg1"/>
                </a:solidFill>
                <a:latin typeface="Open Sans"/>
                <a:hlinkClick r:id="rId2"/>
              </a:rPr>
              <a:t>文件</a:t>
            </a:r>
            <a:endParaRPr lang="zh-CN" altLang="en-US" dirty="0">
              <a:solidFill>
                <a:schemeClr val="bg1"/>
              </a:solidFill>
              <a:latin typeface="Open Sans"/>
            </a:endParaRPr>
          </a:p>
          <a:p>
            <a:r>
              <a:rPr lang="zh-CN" altLang="en-US" dirty="0">
                <a:solidFill>
                  <a:schemeClr val="bg1"/>
                </a:solidFill>
                <a:latin typeface="Open Sans"/>
              </a:rPr>
              <a:t>对于</a:t>
            </a:r>
            <a:r>
              <a:rPr lang="en-US" altLang="zh-CN" dirty="0">
                <a:solidFill>
                  <a:schemeClr val="bg1"/>
                </a:solidFill>
                <a:latin typeface="Open Sans"/>
              </a:rPr>
              <a:t>CSV</a:t>
            </a:r>
            <a:r>
              <a:rPr lang="zh-CN" altLang="en-US" dirty="0">
                <a:solidFill>
                  <a:schemeClr val="bg1"/>
                </a:solidFill>
                <a:latin typeface="Open Sans"/>
              </a:rPr>
              <a:t>文件，顶行需要包含变量名。</a:t>
            </a:r>
          </a:p>
          <a:p>
            <a:r>
              <a:rPr lang="zh-CN" altLang="en-US" u="sng" dirty="0">
                <a:solidFill>
                  <a:schemeClr val="bg1"/>
                </a:solidFill>
                <a:latin typeface="Open Sans"/>
                <a:hlinkClick r:id="rId3"/>
              </a:rPr>
              <a:t>下载</a:t>
            </a:r>
            <a:r>
              <a:rPr lang="en-US" altLang="zh-CN" u="sng" dirty="0">
                <a:solidFill>
                  <a:schemeClr val="bg1"/>
                </a:solidFill>
                <a:latin typeface="Open Sans"/>
                <a:hlinkClick r:id="rId3"/>
              </a:rPr>
              <a:t>CSV</a:t>
            </a:r>
            <a:r>
              <a:rPr lang="zh-CN" altLang="en-US" u="sng" dirty="0">
                <a:solidFill>
                  <a:schemeClr val="bg1"/>
                </a:solidFill>
                <a:latin typeface="Open Sans"/>
                <a:hlinkClick r:id="rId3"/>
              </a:rPr>
              <a:t>文件</a:t>
            </a:r>
            <a:endParaRPr lang="zh-CN" altLang="en-US" b="0" i="0" dirty="0">
              <a:solidFill>
                <a:schemeClr val="bg1"/>
              </a:solidFill>
              <a:effectLst/>
              <a:latin typeface="Open Sans"/>
            </a:endParaRPr>
          </a:p>
        </p:txBody>
      </p:sp>
    </p:spTree>
    <p:extLst>
      <p:ext uri="{BB962C8B-B14F-4D97-AF65-F5344CB8AC3E}">
        <p14:creationId xmlns:p14="http://schemas.microsoft.com/office/powerpoint/2010/main" val="8119451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0721" y="1106543"/>
            <a:ext cx="8419854" cy="584775"/>
          </a:xfrm>
          <a:prstGeom prst="rect">
            <a:avLst/>
          </a:prstGeom>
        </p:spPr>
        <p:txBody>
          <a:bodyPr wrap="square">
            <a:spAutoFit/>
          </a:bodyPr>
          <a:lstStyle/>
          <a:p>
            <a:r>
              <a:rPr lang="zh-CN" altLang="en-US" sz="1600" dirty="0">
                <a:solidFill>
                  <a:schemeClr val="bg1"/>
                </a:solidFill>
              </a:rPr>
              <a:t>运行集合</a:t>
            </a:r>
            <a:r>
              <a:rPr lang="zh-CN" altLang="en-US" sz="1600">
                <a:solidFill>
                  <a:schemeClr val="bg1"/>
                </a:solidFill>
              </a:rPr>
              <a:t>时，您可以</a:t>
            </a:r>
            <a:r>
              <a:rPr lang="zh-CN" altLang="en-US" sz="1600" dirty="0">
                <a:solidFill>
                  <a:schemeClr val="bg1"/>
                </a:solidFill>
              </a:rPr>
              <a:t>使用该</a:t>
            </a:r>
            <a:r>
              <a:rPr lang="en-US" altLang="zh-CN" sz="1600" dirty="0" err="1">
                <a:solidFill>
                  <a:schemeClr val="bg1"/>
                </a:solidFill>
              </a:rPr>
              <a:t>postman.setNextRequest</a:t>
            </a:r>
            <a:r>
              <a:rPr lang="en-US" altLang="zh-CN" sz="1600" dirty="0">
                <a:solidFill>
                  <a:schemeClr val="bg1"/>
                </a:solidFill>
              </a:rPr>
              <a:t>("</a:t>
            </a:r>
            <a:r>
              <a:rPr lang="en-US" altLang="zh-CN" sz="1600" dirty="0" err="1">
                <a:solidFill>
                  <a:schemeClr val="bg1"/>
                </a:solidFill>
              </a:rPr>
              <a:t>request_name</a:t>
            </a:r>
            <a:r>
              <a:rPr lang="en-US" altLang="zh-CN" sz="1600" dirty="0">
                <a:solidFill>
                  <a:schemeClr val="bg1"/>
                </a:solidFill>
              </a:rPr>
              <a:t>"); </a:t>
            </a:r>
            <a:r>
              <a:rPr lang="zh-CN" altLang="en-US" sz="1600" dirty="0">
                <a:solidFill>
                  <a:schemeClr val="bg1"/>
                </a:solidFill>
              </a:rPr>
              <a:t>功能在</a:t>
            </a:r>
            <a:r>
              <a:rPr lang="en-US" altLang="zh-CN" sz="1600" dirty="0">
                <a:solidFill>
                  <a:schemeClr val="bg1"/>
                </a:solidFill>
              </a:rPr>
              <a:t>Postman</a:t>
            </a:r>
            <a:r>
              <a:rPr lang="zh-CN" altLang="en-US" sz="1600" dirty="0">
                <a:solidFill>
                  <a:schemeClr val="bg1"/>
                </a:solidFill>
              </a:rPr>
              <a:t>中分支和循环使用</a:t>
            </a:r>
            <a:r>
              <a:rPr lang="en-US" altLang="zh-CN" sz="1600" dirty="0">
                <a:solidFill>
                  <a:schemeClr val="bg1"/>
                </a:solidFill>
              </a:rPr>
              <a:t>API​​</a:t>
            </a:r>
            <a:r>
              <a:rPr lang="zh-CN" altLang="en-US" sz="1600" dirty="0">
                <a:solidFill>
                  <a:schemeClr val="bg1"/>
                </a:solidFill>
              </a:rPr>
              <a:t>请求  。</a:t>
            </a:r>
          </a:p>
        </p:txBody>
      </p:sp>
      <p:graphicFrame>
        <p:nvGraphicFramePr>
          <p:cNvPr id="4" name="表格 3"/>
          <p:cNvGraphicFramePr>
            <a:graphicFrameLocks noGrp="1"/>
          </p:cNvGraphicFramePr>
          <p:nvPr>
            <p:extLst>
              <p:ext uri="{D42A27DB-BD31-4B8C-83A1-F6EECF244321}">
                <p14:modId xmlns:p14="http://schemas.microsoft.com/office/powerpoint/2010/main" val="3646233604"/>
              </p:ext>
            </p:extLst>
          </p:nvPr>
        </p:nvGraphicFramePr>
        <p:xfrm>
          <a:off x="981191" y="2173315"/>
          <a:ext cx="7200900" cy="741680"/>
        </p:xfrm>
        <a:graphic>
          <a:graphicData uri="http://schemas.openxmlformats.org/drawingml/2006/table">
            <a:tbl>
              <a:tblPr firstRow="1" bandRow="1">
                <a:tableStyleId>{5C22544A-7EE6-4342-B048-85BDC9FD1C3A}</a:tableStyleId>
              </a:tblPr>
              <a:tblGrid>
                <a:gridCol w="3600450">
                  <a:extLst>
                    <a:ext uri="{9D8B030D-6E8A-4147-A177-3AD203B41FA5}">
                      <a16:colId xmlns:a16="http://schemas.microsoft.com/office/drawing/2014/main" val="1883994105"/>
                    </a:ext>
                  </a:extLst>
                </a:gridCol>
                <a:gridCol w="3600450">
                  <a:extLst>
                    <a:ext uri="{9D8B030D-6E8A-4147-A177-3AD203B41FA5}">
                      <a16:colId xmlns:a16="http://schemas.microsoft.com/office/drawing/2014/main" val="1062027621"/>
                    </a:ext>
                  </a:extLst>
                </a:gridCol>
              </a:tblGrid>
              <a:tr h="370840">
                <a:tc>
                  <a:txBody>
                    <a:bodyPr/>
                    <a:lstStyle/>
                    <a:p>
                      <a:r>
                        <a:rPr lang="zh-CN" altLang="en-US" sz="1595" b="1" i="0" kern="1200" dirty="0">
                          <a:solidFill>
                            <a:schemeClr val="lt1"/>
                          </a:solidFill>
                          <a:effectLst/>
                          <a:latin typeface="+mn-lt"/>
                          <a:ea typeface="+mn-ea"/>
                          <a:cs typeface="+mn-cs"/>
                        </a:rPr>
                        <a:t>设置要执行的请求</a:t>
                      </a:r>
                      <a:endParaRPr lang="zh-CN" altLang="en-US" dirty="0"/>
                    </a:p>
                  </a:txBody>
                  <a:tcPr/>
                </a:tc>
                <a:tc>
                  <a:txBody>
                    <a:bodyPr/>
                    <a:lstStyle/>
                    <a:p>
                      <a:r>
                        <a:rPr lang="zh-CN" altLang="en-US" sz="1595" b="1" i="0" kern="1200" dirty="0">
                          <a:solidFill>
                            <a:schemeClr val="lt1"/>
                          </a:solidFill>
                          <a:effectLst/>
                          <a:latin typeface="+mn-lt"/>
                          <a:ea typeface="+mn-ea"/>
                          <a:cs typeface="+mn-cs"/>
                        </a:rPr>
                        <a:t>停止工作流执行</a:t>
                      </a:r>
                      <a:endParaRPr lang="zh-CN" altLang="en-US" dirty="0"/>
                    </a:p>
                  </a:txBody>
                  <a:tcPr/>
                </a:tc>
                <a:extLst>
                  <a:ext uri="{0D108BD9-81ED-4DB2-BD59-A6C34878D82A}">
                    <a16:rowId xmlns:a16="http://schemas.microsoft.com/office/drawing/2014/main" val="1686524265"/>
                  </a:ext>
                </a:extLst>
              </a:tr>
              <a:tr h="370840">
                <a:tc>
                  <a:txBody>
                    <a:bodyPr/>
                    <a:lstStyle/>
                    <a:p>
                      <a:r>
                        <a:rPr lang="en-US" altLang="zh-CN" dirty="0" err="1">
                          <a:effectLst/>
                        </a:rPr>
                        <a:t>postman.setNextRequest</a:t>
                      </a:r>
                      <a:r>
                        <a:rPr lang="en-US" altLang="zh-CN" dirty="0">
                          <a:effectLst/>
                        </a:rPr>
                        <a:t>("</a:t>
                      </a:r>
                      <a:r>
                        <a:rPr lang="en-US" altLang="zh-CN" dirty="0" err="1">
                          <a:effectLst/>
                        </a:rPr>
                        <a:t>request_name</a:t>
                      </a:r>
                      <a:r>
                        <a:rPr lang="en-US" altLang="zh-CN" dirty="0">
                          <a:effectLst/>
                        </a:rPr>
                        <a:t>");</a:t>
                      </a:r>
                      <a:endParaRPr lang="zh-CN" altLang="en-US" dirty="0"/>
                    </a:p>
                  </a:txBody>
                  <a:tcPr/>
                </a:tc>
                <a:tc>
                  <a:txBody>
                    <a:bodyPr/>
                    <a:lstStyle/>
                    <a:p>
                      <a:r>
                        <a:rPr lang="en-US" altLang="zh-CN" dirty="0" err="1">
                          <a:effectLst/>
                        </a:rPr>
                        <a:t>postman.setNextRequest</a:t>
                      </a:r>
                      <a:r>
                        <a:rPr lang="en-US" altLang="zh-CN" dirty="0">
                          <a:effectLst/>
                        </a:rPr>
                        <a:t>(null);</a:t>
                      </a:r>
                      <a:endParaRPr lang="zh-CN" altLang="en-US" dirty="0"/>
                    </a:p>
                  </a:txBody>
                  <a:tcPr/>
                </a:tc>
                <a:extLst>
                  <a:ext uri="{0D108BD9-81ED-4DB2-BD59-A6C34878D82A}">
                    <a16:rowId xmlns:a16="http://schemas.microsoft.com/office/drawing/2014/main" val="141616428"/>
                  </a:ext>
                </a:extLst>
              </a:tr>
            </a:tbl>
          </a:graphicData>
        </a:graphic>
      </p:graphicFrame>
      <p:sp>
        <p:nvSpPr>
          <p:cNvPr id="10" name="标题 1"/>
          <p:cNvSpPr txBox="1">
            <a:spLocks/>
          </p:cNvSpPr>
          <p:nvPr/>
        </p:nvSpPr>
        <p:spPr>
          <a:xfrm>
            <a:off x="981263" y="327707"/>
            <a:ext cx="1981148" cy="568615"/>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10067"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sz="2400" dirty="0"/>
              <a:t>分支和循环</a:t>
            </a:r>
          </a:p>
        </p:txBody>
      </p:sp>
      <p:sp>
        <p:nvSpPr>
          <p:cNvPr id="6" name="矩形 5"/>
          <p:cNvSpPr/>
          <p:nvPr/>
        </p:nvSpPr>
        <p:spPr>
          <a:xfrm>
            <a:off x="904993" y="3240087"/>
            <a:ext cx="8419854" cy="1600438"/>
          </a:xfrm>
          <a:prstGeom prst="rect">
            <a:avLst/>
          </a:prstGeom>
        </p:spPr>
        <p:txBody>
          <a:bodyPr wrap="square">
            <a:spAutoFit/>
          </a:bodyPr>
          <a:lstStyle/>
          <a:p>
            <a:r>
              <a:rPr lang="zh-CN" altLang="en-US" sz="1600" b="1" dirty="0">
                <a:solidFill>
                  <a:schemeClr val="bg1"/>
                </a:solidFill>
              </a:rPr>
              <a:t>一些关键点</a:t>
            </a:r>
            <a:r>
              <a:rPr lang="en-US" altLang="zh-CN" sz="1600" b="1" dirty="0" err="1">
                <a:solidFill>
                  <a:schemeClr val="bg1"/>
                </a:solidFill>
              </a:rPr>
              <a:t>postman.setNextRequest</a:t>
            </a:r>
            <a:r>
              <a:rPr lang="en-US" altLang="zh-CN" sz="1600" b="1" dirty="0">
                <a:solidFill>
                  <a:schemeClr val="bg1"/>
                </a:solidFill>
              </a:rPr>
              <a:t>()</a:t>
            </a:r>
            <a:r>
              <a:rPr lang="zh-CN" altLang="en-US" sz="1600" b="1" dirty="0">
                <a:solidFill>
                  <a:schemeClr val="bg1"/>
                </a:solidFill>
              </a:rPr>
              <a:t>：</a:t>
            </a:r>
          </a:p>
          <a:p>
            <a:pPr marL="342900" indent="-342900">
              <a:buFont typeface="+mj-lt"/>
              <a:buAutoNum type="arabicPeriod"/>
            </a:pPr>
            <a:endParaRPr lang="zh-CN" altLang="en-US" sz="1600" dirty="0">
              <a:solidFill>
                <a:schemeClr val="bg1"/>
              </a:solidFill>
            </a:endParaRPr>
          </a:p>
          <a:p>
            <a:pPr marL="342900" indent="-342900">
              <a:buFont typeface="+mj-lt"/>
              <a:buAutoNum type="arabicPeriod"/>
            </a:pPr>
            <a:r>
              <a:rPr lang="zh-CN" altLang="en-US" sz="1600" dirty="0">
                <a:solidFill>
                  <a:schemeClr val="bg1"/>
                </a:solidFill>
              </a:rPr>
              <a:t>指定后续请求的名称或</a:t>
            </a:r>
            <a:r>
              <a:rPr lang="en-US" altLang="zh-CN" sz="1600" dirty="0">
                <a:solidFill>
                  <a:schemeClr val="bg1"/>
                </a:solidFill>
              </a:rPr>
              <a:t>ID</a:t>
            </a:r>
            <a:r>
              <a:rPr lang="zh-CN" altLang="en-US" sz="1600" dirty="0">
                <a:solidFill>
                  <a:schemeClr val="bg1"/>
                </a:solidFill>
              </a:rPr>
              <a:t>，集合运行者将处理其余请求。</a:t>
            </a:r>
          </a:p>
          <a:p>
            <a:pPr marL="342900" indent="-342900">
              <a:buFont typeface="+mj-lt"/>
              <a:buAutoNum type="arabicPeriod"/>
            </a:pPr>
            <a:r>
              <a:rPr lang="zh-CN" altLang="en-US" sz="1600" dirty="0">
                <a:solidFill>
                  <a:schemeClr val="bg1"/>
                </a:solidFill>
              </a:rPr>
              <a:t>它可以在预请求或测试脚本中使用。在多于一个作业的情况下，考虑最后一个设定值。</a:t>
            </a:r>
          </a:p>
          <a:p>
            <a:pPr marL="342900" indent="-342900">
              <a:buFont typeface="+mj-lt"/>
              <a:buAutoNum type="arabicPeriod"/>
            </a:pPr>
            <a:r>
              <a:rPr lang="zh-CN" altLang="en-US" sz="1600" dirty="0">
                <a:solidFill>
                  <a:schemeClr val="bg1"/>
                </a:solidFill>
              </a:rPr>
              <a:t>如果</a:t>
            </a:r>
            <a:r>
              <a:rPr lang="en-US" altLang="zh-CN" sz="1600" dirty="0" err="1">
                <a:solidFill>
                  <a:schemeClr val="bg1"/>
                </a:solidFill>
              </a:rPr>
              <a:t>postman.setNextRequest</a:t>
            </a:r>
            <a:r>
              <a:rPr lang="en-US" altLang="zh-CN" sz="1600" dirty="0">
                <a:solidFill>
                  <a:schemeClr val="bg1"/>
                </a:solidFill>
              </a:rPr>
              <a:t>()</a:t>
            </a:r>
            <a:r>
              <a:rPr lang="zh-CN" altLang="en-US" sz="1600" dirty="0">
                <a:solidFill>
                  <a:schemeClr val="bg1"/>
                </a:solidFill>
              </a:rPr>
              <a:t>在请求中不存在，则收集运行器默认为线性执行并移动到下一个请求</a:t>
            </a:r>
          </a:p>
        </p:txBody>
      </p:sp>
    </p:spTree>
    <p:extLst>
      <p:ext uri="{BB962C8B-B14F-4D97-AF65-F5344CB8AC3E}">
        <p14:creationId xmlns:p14="http://schemas.microsoft.com/office/powerpoint/2010/main" val="42371986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981263" y="327707"/>
            <a:ext cx="2895452" cy="568615"/>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10067"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anose="020B0503020204020204" pitchFamily="34" charset="-122"/>
                <a:ea typeface="微软雅黑" panose="020B0503020204020204"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sz="2400" dirty="0" err="1"/>
              <a:t>PostMan</a:t>
            </a:r>
            <a:r>
              <a:rPr lang="en-US" altLang="zh-CN" sz="2400" dirty="0"/>
              <a:t> </a:t>
            </a:r>
            <a:r>
              <a:rPr lang="zh-CN" altLang="en-US" sz="2400" dirty="0"/>
              <a:t>沙盒</a:t>
            </a:r>
          </a:p>
        </p:txBody>
      </p:sp>
      <p:sp>
        <p:nvSpPr>
          <p:cNvPr id="2" name="矩形 1"/>
          <p:cNvSpPr/>
          <p:nvPr/>
        </p:nvSpPr>
        <p:spPr>
          <a:xfrm>
            <a:off x="1362181" y="1106543"/>
            <a:ext cx="7772196" cy="923330"/>
          </a:xfrm>
          <a:prstGeom prst="rect">
            <a:avLst/>
          </a:prstGeom>
        </p:spPr>
        <p:txBody>
          <a:bodyPr wrap="square">
            <a:spAutoFit/>
          </a:bodyPr>
          <a:lstStyle/>
          <a:p>
            <a:r>
              <a:rPr lang="en-US" altLang="zh-CN" dirty="0">
                <a:solidFill>
                  <a:schemeClr val="bg1"/>
                </a:solidFill>
                <a:latin typeface="Open Sans"/>
              </a:rPr>
              <a:t>postman Sandbox</a:t>
            </a:r>
            <a:r>
              <a:rPr lang="zh-CN" altLang="en-US" dirty="0">
                <a:solidFill>
                  <a:schemeClr val="bg1"/>
                </a:solidFill>
                <a:latin typeface="Open Sans"/>
              </a:rPr>
              <a:t>是一个</a:t>
            </a:r>
            <a:r>
              <a:rPr lang="en-US" altLang="zh-CN" dirty="0">
                <a:solidFill>
                  <a:schemeClr val="bg1"/>
                </a:solidFill>
                <a:latin typeface="Open Sans"/>
              </a:rPr>
              <a:t>JavaScript</a:t>
            </a:r>
            <a:r>
              <a:rPr lang="zh-CN" altLang="en-US" dirty="0">
                <a:solidFill>
                  <a:schemeClr val="bg1"/>
                </a:solidFill>
                <a:latin typeface="Open Sans"/>
              </a:rPr>
              <a:t>执行</a:t>
            </a:r>
            <a:r>
              <a:rPr lang="zh-CN" altLang="en-US">
                <a:solidFill>
                  <a:schemeClr val="bg1"/>
                </a:solidFill>
                <a:latin typeface="Open Sans"/>
              </a:rPr>
              <a:t>环境，您可以</a:t>
            </a:r>
            <a:r>
              <a:rPr lang="zh-CN" altLang="en-US" dirty="0">
                <a:solidFill>
                  <a:schemeClr val="bg1"/>
                </a:solidFill>
                <a:latin typeface="Open Sans"/>
              </a:rPr>
              <a:t>在编写预请求脚本和测试脚本（在</a:t>
            </a:r>
            <a:r>
              <a:rPr lang="en-US" altLang="zh-CN" dirty="0">
                <a:solidFill>
                  <a:schemeClr val="bg1"/>
                </a:solidFill>
                <a:latin typeface="Open Sans"/>
              </a:rPr>
              <a:t>Postman</a:t>
            </a:r>
            <a:r>
              <a:rPr lang="zh-CN" altLang="en-US" dirty="0">
                <a:solidFill>
                  <a:schemeClr val="bg1"/>
                </a:solidFill>
                <a:latin typeface="Open Sans"/>
              </a:rPr>
              <a:t>和</a:t>
            </a:r>
            <a:r>
              <a:rPr lang="en-US" altLang="zh-CN" dirty="0">
                <a:solidFill>
                  <a:schemeClr val="bg1"/>
                </a:solidFill>
                <a:latin typeface="Open Sans"/>
              </a:rPr>
              <a:t>Newman</a:t>
            </a:r>
            <a:r>
              <a:rPr lang="zh-CN" altLang="en-US" dirty="0">
                <a:solidFill>
                  <a:schemeClr val="bg1"/>
                </a:solidFill>
                <a:latin typeface="Open Sans"/>
              </a:rPr>
              <a:t>中）时可用。在这个沙箱</a:t>
            </a:r>
            <a:r>
              <a:rPr lang="zh-CN" altLang="en-US">
                <a:solidFill>
                  <a:schemeClr val="bg1"/>
                </a:solidFill>
                <a:latin typeface="Open Sans"/>
              </a:rPr>
              <a:t>中执行您在</a:t>
            </a:r>
            <a:r>
              <a:rPr lang="zh-CN" altLang="en-US" dirty="0">
                <a:solidFill>
                  <a:schemeClr val="bg1"/>
                </a:solidFill>
                <a:latin typeface="Open Sans"/>
              </a:rPr>
              <a:t>预请求</a:t>
            </a:r>
            <a:r>
              <a:rPr lang="en-US" altLang="zh-CN" dirty="0">
                <a:solidFill>
                  <a:schemeClr val="bg1"/>
                </a:solidFill>
                <a:latin typeface="Open Sans"/>
              </a:rPr>
              <a:t>/</a:t>
            </a:r>
            <a:r>
              <a:rPr lang="zh-CN" altLang="en-US" dirty="0">
                <a:solidFill>
                  <a:schemeClr val="bg1"/>
                </a:solidFill>
                <a:latin typeface="Open Sans"/>
              </a:rPr>
              <a:t>测试脚本部分中写入的代码。</a:t>
            </a:r>
            <a:endParaRPr lang="zh-CN" altLang="en-US" dirty="0">
              <a:solidFill>
                <a:schemeClr val="bg1"/>
              </a:solidFill>
            </a:endParaRPr>
          </a:p>
        </p:txBody>
      </p:sp>
      <p:sp>
        <p:nvSpPr>
          <p:cNvPr id="5" name="Rectangle 1"/>
          <p:cNvSpPr>
            <a:spLocks noChangeArrowheads="1"/>
          </p:cNvSpPr>
          <p:nvPr/>
        </p:nvSpPr>
        <p:spPr bwMode="auto">
          <a:xfrm>
            <a:off x="1438379" y="2146063"/>
            <a:ext cx="6676795" cy="3303766"/>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1" i="0" u="sng" strike="noStrike" cap="none" normalizeH="0" baseline="0" dirty="0">
                <a:ln>
                  <a:noFill/>
                </a:ln>
                <a:effectLst/>
                <a:ea typeface="Open Sans"/>
                <a:hlinkClick r:id="rId2"/>
              </a:rPr>
              <a:t>Lodash</a:t>
            </a:r>
            <a:r>
              <a:rPr kumimoji="0" lang="zh-CN" altLang="zh-CN" sz="1200" b="1" i="0" u="none" strike="noStrike" cap="none" normalizeH="0" baseline="0" dirty="0">
                <a:ln>
                  <a:noFill/>
                </a:ln>
                <a:effectLst/>
                <a:ea typeface="Open Sans"/>
              </a:rPr>
              <a:t>：JS实用程序库</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1" i="0" u="sng" strike="noStrike" cap="none" normalizeH="0" baseline="0" dirty="0">
                <a:ln>
                  <a:noFill/>
                </a:ln>
                <a:effectLst/>
                <a:ea typeface="Open Sans"/>
                <a:hlinkClick r:id="rId3"/>
              </a:rPr>
              <a:t>cheerio</a:t>
            </a:r>
            <a:r>
              <a:rPr kumimoji="0" lang="zh-CN" altLang="zh-CN" sz="1200" b="1" i="0" u="none" strike="noStrike" cap="none" normalizeH="0" baseline="0" dirty="0">
                <a:ln>
                  <a:noFill/>
                </a:ln>
                <a:effectLst/>
                <a:ea typeface="Open Sans"/>
              </a:rPr>
              <a:t>：一个快速，精简的核心jQuery API实现（版本4.6.0及更高版本）</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1" i="0" u="sng" strike="noStrike" cap="none" normalizeH="0" baseline="0" dirty="0">
                <a:ln>
                  <a:noFill/>
                </a:ln>
                <a:effectLst/>
                <a:ea typeface="Open Sans"/>
                <a:hlinkClick r:id="rId4"/>
              </a:rPr>
              <a:t>BackboneJS </a:t>
            </a:r>
            <a:r>
              <a:rPr kumimoji="0" lang="zh-CN" altLang="zh-CN" sz="1200" b="1" i="0" u="none" strike="noStrike" cap="none" normalizeH="0" baseline="0" dirty="0">
                <a:ln>
                  <a:noFill/>
                </a:ln>
                <a:effectLst/>
                <a:ea typeface="Open Sans"/>
              </a:rPr>
              <a:t> 已弃用：提供简单的模型，视图和集合。这将在以后版本的沙箱中删除。</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1" i="0" u="sng" strike="noStrike" cap="none" normalizeH="0" baseline="0" dirty="0">
                <a:ln>
                  <a:noFill/>
                </a:ln>
                <a:effectLst/>
                <a:ea typeface="Open Sans"/>
                <a:hlinkClick r:id="rId5"/>
              </a:rPr>
              <a:t>SugarJS </a:t>
            </a:r>
            <a:r>
              <a:rPr kumimoji="0" lang="zh-CN" altLang="zh-CN" sz="1200" b="1" i="0" u="none" strike="noStrike" cap="none" normalizeH="0" baseline="0" dirty="0">
                <a:ln>
                  <a:noFill/>
                </a:ln>
                <a:effectLst/>
                <a:ea typeface="Open Sans"/>
              </a:rPr>
              <a:t> 已弃用：使用有用的方法扩展本机JS对象。这将在以后版本的沙箱中删除。</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1" i="0" u="sng" strike="noStrike" cap="none" normalizeH="0" baseline="0" dirty="0">
                <a:ln>
                  <a:noFill/>
                </a:ln>
                <a:effectLst/>
                <a:ea typeface="Open Sans"/>
                <a:hlinkClick r:id="rId6"/>
              </a:rPr>
              <a:t>tv4 JSON模式验证器</a:t>
            </a:r>
            <a:r>
              <a:rPr kumimoji="0" lang="zh-CN" altLang="zh-CN" sz="1200" b="1" i="0" u="none" strike="noStrike" cap="none" normalizeH="0" baseline="0" dirty="0">
                <a:ln>
                  <a:noFill/>
                </a:ln>
                <a:effectLst/>
                <a:ea typeface="Open Sans"/>
              </a:rPr>
              <a:t>：根据json-schema草案的v4验证JSON对象</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1" i="0" u="sng" strike="noStrike" cap="none" normalizeH="0" baseline="0" dirty="0">
                <a:ln>
                  <a:noFill/>
                </a:ln>
                <a:effectLst/>
                <a:ea typeface="Open Sans"/>
                <a:hlinkClick r:id="rId7"/>
              </a:rPr>
              <a:t>CryptoJS</a:t>
            </a:r>
            <a:r>
              <a:rPr kumimoji="0" lang="zh-CN" altLang="zh-CN" sz="1200" b="1" i="0" u="none" strike="noStrike" cap="none" normalizeH="0" baseline="0" dirty="0">
                <a:ln>
                  <a:noFill/>
                </a:ln>
                <a:effectLst/>
                <a:ea typeface="Open Sans"/>
              </a:rPr>
              <a:t>：标准和安全的加密算法。支持的算法：AES，DES，EvpKDF，HMAC-MD5，HMAC-SHA1 / 3/256/512，MD5，PBKDF2，Rabbit，SHA1 / 3/224/256/512，TripleDES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xml2Json(xmlString)</a:t>
            </a:r>
            <a:r>
              <a:rPr kumimoji="0" lang="zh-CN" altLang="zh-CN" sz="1200" b="1" i="0" u="none" strike="noStrike" cap="none" normalizeH="0" baseline="0" dirty="0">
                <a:ln>
                  <a:noFill/>
                </a:ln>
                <a:effectLst/>
                <a:ea typeface="Open Sans"/>
              </a:rPr>
              <a:t>：这个功能在Newman和Postman中是一样的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xmlToJson(xmlString)</a:t>
            </a:r>
            <a:r>
              <a:rPr kumimoji="0" lang="zh-CN" altLang="zh-CN" sz="1200" b="1" i="0" u="none" strike="noStrike" cap="none" normalizeH="0" baseline="0" dirty="0">
                <a:ln>
                  <a:noFill/>
                </a:ln>
                <a:effectLst/>
                <a:ea typeface="Open Sans"/>
              </a:rPr>
              <a:t> 已弃用：此功能在Newman和Postman中的行为不相同</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effectLst/>
                <a:latin typeface="Arial Unicode MS"/>
                <a:ea typeface="Menlo"/>
              </a:rPr>
              <a:t>postman.getResponseHeader(headerName)</a:t>
            </a:r>
            <a:r>
              <a:rPr kumimoji="0" lang="zh-CN" altLang="zh-CN" sz="1200" b="1" i="0" u="none" strike="noStrike" cap="none" normalizeH="0" baseline="0" dirty="0">
                <a:ln>
                  <a:noFill/>
                </a:ln>
                <a:effectLst/>
                <a:ea typeface="Open Sans"/>
              </a:rPr>
              <a:t> Test-only：返回名称为“headerName”的响应头（如果存在）。如果没有这样的头存在，则返回null。 注意：根据W3C规范，头名不区分大小写。这个方法是照顾这个。 </a:t>
            </a:r>
            <a:r>
              <a:rPr kumimoji="0" lang="zh-CN" altLang="zh-CN" sz="1200" b="1" i="0" u="none" strike="noStrike" cap="none" normalizeH="0" baseline="0" dirty="0">
                <a:ln>
                  <a:noFill/>
                </a:ln>
                <a:effectLst/>
                <a:latin typeface="Arial Unicode MS"/>
                <a:ea typeface="Menlo"/>
              </a:rPr>
              <a:t>postman.getResponseHeader("Content-type")</a:t>
            </a:r>
            <a:r>
              <a:rPr kumimoji="0" lang="zh-CN" altLang="zh-CN" sz="1200" b="1" i="0" u="none" strike="noStrike" cap="none" normalizeH="0" baseline="0" dirty="0">
                <a:ln>
                  <a:noFill/>
                </a:ln>
                <a:effectLst/>
                <a:ea typeface="Open Sans"/>
              </a:rPr>
              <a:t> 并  </a:t>
            </a:r>
            <a:r>
              <a:rPr kumimoji="0" lang="zh-CN" altLang="zh-CN" sz="1200" b="1" i="0" u="none" strike="noStrike" cap="none" normalizeH="0" baseline="0" dirty="0">
                <a:ln>
                  <a:noFill/>
                </a:ln>
                <a:effectLst/>
                <a:latin typeface="Arial Unicode MS"/>
                <a:ea typeface="Menlo"/>
              </a:rPr>
              <a:t>postman.getResponseHeader("content-Type")</a:t>
            </a:r>
            <a:r>
              <a:rPr kumimoji="0" lang="zh-CN" altLang="zh-CN" sz="1200" b="1" i="0" u="none" strike="noStrike" cap="none" normalizeH="0" baseline="0" dirty="0">
                <a:ln>
                  <a:noFill/>
                </a:ln>
                <a:effectLst/>
                <a:ea typeface="Open Sans"/>
              </a:rPr>
              <a:t> 返回相同的值。</a:t>
            </a:r>
            <a:endParaRPr kumimoji="0" lang="en-US" altLang="zh-CN" sz="1200" b="1" i="0" u="none" strike="noStrike" cap="none" normalizeH="0" baseline="0" dirty="0">
              <a:ln>
                <a:noFill/>
              </a:ln>
              <a:effectLst/>
              <a:ea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zh-CN" sz="1200" b="1" dirty="0">
              <a:solidFill>
                <a:srgbClr val="C00000"/>
              </a:solidFill>
              <a:ea typeface="Open Sans"/>
            </a:endParaRPr>
          </a:p>
          <a:p>
            <a:pPr lvl="0">
              <a:buFontTx/>
              <a:buChar char="•"/>
            </a:pPr>
            <a:r>
              <a:rPr lang="zh-CN" altLang="en-US" sz="1200" dirty="0">
                <a:solidFill>
                  <a:srgbClr val="C00000"/>
                </a:solidFill>
              </a:rPr>
              <a:t>注意：自</a:t>
            </a:r>
            <a:r>
              <a:rPr lang="en-US" altLang="zh-CN" sz="1200" dirty="0">
                <a:solidFill>
                  <a:srgbClr val="C00000"/>
                </a:solidFill>
              </a:rPr>
              <a:t>4.6.0</a:t>
            </a:r>
            <a:r>
              <a:rPr lang="zh-CN" altLang="en-US" sz="1200" dirty="0">
                <a:solidFill>
                  <a:srgbClr val="C00000"/>
                </a:solidFill>
              </a:rPr>
              <a:t>版本以来，</a:t>
            </a:r>
            <a:r>
              <a:rPr lang="en-US" altLang="zh-CN" sz="1200" dirty="0">
                <a:solidFill>
                  <a:srgbClr val="C00000"/>
                </a:solidFill>
              </a:rPr>
              <a:t>jQuery</a:t>
            </a:r>
            <a:r>
              <a:rPr lang="zh-CN" altLang="en-US" sz="1200" dirty="0">
                <a:solidFill>
                  <a:srgbClr val="C00000"/>
                </a:solidFill>
              </a:rPr>
              <a:t>支持已经停用</a:t>
            </a:r>
            <a:endParaRPr kumimoji="0" lang="zh-CN" altLang="zh-CN" sz="1200" b="1" i="0" u="none" strike="noStrike" cap="none" normalizeH="0" baseline="0" dirty="0">
              <a:ln>
                <a:noFill/>
              </a:ln>
              <a:solidFill>
                <a:srgbClr val="C00000"/>
              </a:solidFill>
              <a:effectLst/>
              <a:ea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1" i="0" u="none" strike="noStrike" cap="none" normalizeH="0" baseline="0" dirty="0">
              <a:ln>
                <a:noFill/>
              </a:ln>
              <a:effectLst/>
            </a:endParaRPr>
          </a:p>
        </p:txBody>
      </p:sp>
    </p:spTree>
    <p:extLst>
      <p:ext uri="{BB962C8B-B14F-4D97-AF65-F5344CB8AC3E}">
        <p14:creationId xmlns:p14="http://schemas.microsoft.com/office/powerpoint/2010/main" val="12845786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8795" y="47783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solidFill>
                  <a:schemeClr val="bg1"/>
                </a:solidFill>
                <a:latin typeface="Open Sans"/>
              </a:rPr>
              <a:t>环境和全局变量</a:t>
            </a:r>
          </a:p>
        </p:txBody>
      </p:sp>
      <p:sp>
        <p:nvSpPr>
          <p:cNvPr id="3" name="Rectangle 1"/>
          <p:cNvSpPr>
            <a:spLocks noChangeArrowheads="1"/>
          </p:cNvSpPr>
          <p:nvPr/>
        </p:nvSpPr>
        <p:spPr bwMode="auto">
          <a:xfrm>
            <a:off x="809805" y="1321986"/>
            <a:ext cx="9238948" cy="416554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effectLst/>
                <a:latin typeface="Arial Unicode MS"/>
                <a:ea typeface="Menlo"/>
              </a:rPr>
              <a:t>postman.setEnvironmentVariable(variableName, variableValue)</a:t>
            </a:r>
            <a:r>
              <a:rPr kumimoji="0" lang="zh-CN" altLang="zh-CN" sz="1400" b="1" i="0" u="none" strike="noStrike" cap="none" normalizeH="0" baseline="0" dirty="0">
                <a:ln>
                  <a:noFill/>
                </a:ln>
                <a:effectLst/>
                <a:ea typeface="Open Sans"/>
              </a:rPr>
              <a:t>：设置一个环境变量“variableName”，并为其分配字符串</a:t>
            </a:r>
            <a:r>
              <a:rPr kumimoji="0" lang="zh-CN" altLang="zh-CN" sz="1400" b="1" i="0" u="none" strike="noStrike" cap="none" normalizeH="0" baseline="0">
                <a:ln>
                  <a:noFill/>
                </a:ln>
                <a:effectLst/>
                <a:ea typeface="Open Sans"/>
              </a:rPr>
              <a:t>“variableValue”。您必须</a:t>
            </a:r>
            <a:r>
              <a:rPr kumimoji="0" lang="zh-CN" altLang="zh-CN" sz="1400" b="1" i="0" u="none" strike="noStrike" cap="none" normalizeH="0" baseline="0" dirty="0">
                <a:ln>
                  <a:noFill/>
                </a:ln>
                <a:effectLst/>
                <a:ea typeface="Open Sans"/>
              </a:rPr>
              <a:t>为此方法选择一个环境才能工作。 注意：只能存储字符串。存储其他类型的数据将导致意外的行为。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effectLst/>
                <a:latin typeface="Arial Unicode MS"/>
                <a:ea typeface="Menlo"/>
              </a:rPr>
              <a:t>postman.getEnvironmentVariable(variableName)</a:t>
            </a:r>
            <a:r>
              <a:rPr kumimoji="0" lang="zh-CN" altLang="zh-CN" sz="1400" b="1" i="0" u="none" strike="noStrike" cap="none" normalizeH="0" baseline="0" dirty="0">
                <a:ln>
                  <a:noFill/>
                </a:ln>
                <a:effectLst/>
                <a:ea typeface="Open Sans"/>
              </a:rPr>
              <a:t>：返回环境变量“variableName”的值，用于预先请求和测试</a:t>
            </a:r>
            <a:r>
              <a:rPr kumimoji="0" lang="zh-CN" altLang="zh-CN" sz="1400" b="1" i="0" u="none" strike="noStrike" cap="none" normalizeH="0" baseline="0">
                <a:ln>
                  <a:noFill/>
                </a:ln>
                <a:effectLst/>
                <a:ea typeface="Open Sans"/>
              </a:rPr>
              <a:t>脚本。您必须</a:t>
            </a:r>
            <a:r>
              <a:rPr kumimoji="0" lang="zh-CN" altLang="zh-CN" sz="1400" b="1" i="0" u="none" strike="noStrike" cap="none" normalizeH="0" baseline="0" dirty="0">
                <a:ln>
                  <a:noFill/>
                </a:ln>
                <a:effectLst/>
                <a:ea typeface="Open Sans"/>
              </a:rPr>
              <a:t>为此方法选择一个环境才能工作。</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effectLst/>
                <a:latin typeface="Arial Unicode MS"/>
                <a:ea typeface="Menlo"/>
              </a:rPr>
              <a:t>postman.setGlobalVariable(variableName, variableValue)</a:t>
            </a:r>
            <a:r>
              <a:rPr kumimoji="0" lang="zh-CN" altLang="zh-CN" sz="1400" b="1" i="0" u="none" strike="noStrike" cap="none" normalizeH="0" baseline="0" dirty="0">
                <a:ln>
                  <a:noFill/>
                </a:ln>
                <a:effectLst/>
                <a:ea typeface="Open Sans"/>
              </a:rPr>
              <a:t>：设置一个全局变量“variableName”，并为其分配字符串“variableValue”。 注意：只能存储字符串。存储其他类型的数据将导致意外的行为。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effectLst/>
                <a:latin typeface="Arial Unicode MS"/>
                <a:ea typeface="Menlo"/>
              </a:rPr>
              <a:t>postman.getGlobalVariable(variableName)</a:t>
            </a:r>
            <a:r>
              <a:rPr kumimoji="0" lang="zh-CN" altLang="zh-CN" sz="1400" b="1" i="0" u="none" strike="noStrike" cap="none" normalizeH="0" baseline="0" dirty="0">
                <a:ln>
                  <a:noFill/>
                </a:ln>
                <a:effectLst/>
                <a:ea typeface="Open Sans"/>
              </a:rPr>
              <a:t>：返回全局变量“variableName”的值，用于预请求和测试脚本。</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effectLst/>
                <a:latin typeface="Arial Unicode MS"/>
                <a:ea typeface="Menlo"/>
              </a:rPr>
              <a:t>postman.clearEnvironmentVariable(variableName)</a:t>
            </a:r>
            <a:r>
              <a:rPr kumimoji="0" lang="zh-CN" altLang="zh-CN" sz="1400" b="1" i="0" u="none" strike="noStrike" cap="none" normalizeH="0" baseline="0" dirty="0">
                <a:ln>
                  <a:noFill/>
                </a:ln>
                <a:effectLst/>
                <a:ea typeface="Open Sans"/>
              </a:rPr>
              <a:t>：清除名为“variableName”的环境</a:t>
            </a:r>
            <a:r>
              <a:rPr kumimoji="0" lang="zh-CN" altLang="zh-CN" sz="1400" b="1" i="0" u="none" strike="noStrike" cap="none" normalizeH="0" baseline="0">
                <a:ln>
                  <a:noFill/>
                </a:ln>
                <a:effectLst/>
                <a:ea typeface="Open Sans"/>
              </a:rPr>
              <a:t>变量。您必须</a:t>
            </a:r>
            <a:r>
              <a:rPr kumimoji="0" lang="zh-CN" altLang="zh-CN" sz="1400" b="1" i="0" u="none" strike="noStrike" cap="none" normalizeH="0" baseline="0" dirty="0">
                <a:ln>
                  <a:noFill/>
                </a:ln>
                <a:effectLst/>
                <a:ea typeface="Open Sans"/>
              </a:rPr>
              <a:t>为此方法选择一个环境才能工作。</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effectLst/>
                <a:latin typeface="Arial Unicode MS"/>
                <a:ea typeface="Menlo"/>
              </a:rPr>
              <a:t>postman.clearGlobalVariable(variableName)</a:t>
            </a:r>
            <a:r>
              <a:rPr kumimoji="0" lang="zh-CN" altLang="zh-CN" sz="1400" b="1" i="0" u="none" strike="noStrike" cap="none" normalizeH="0" baseline="0" dirty="0">
                <a:ln>
                  <a:noFill/>
                </a:ln>
                <a:effectLst/>
                <a:ea typeface="Open Sans"/>
              </a:rPr>
              <a:t>：清除名为“variableName”的全局变量。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effectLst/>
                <a:latin typeface="Arial Unicode MS"/>
                <a:ea typeface="Menlo"/>
              </a:rPr>
              <a:t>postman.clearEnvironmentVariables()</a:t>
            </a:r>
            <a:r>
              <a:rPr kumimoji="0" lang="zh-CN" altLang="zh-CN" sz="1400" b="1" i="0" u="none" strike="noStrike" cap="none" normalizeH="0" baseline="0" dirty="0">
                <a:ln>
                  <a:noFill/>
                </a:ln>
                <a:effectLst/>
                <a:ea typeface="Open Sans"/>
              </a:rPr>
              <a:t>：清除所有环境</a:t>
            </a:r>
            <a:r>
              <a:rPr kumimoji="0" lang="zh-CN" altLang="zh-CN" sz="1400" b="1" i="0" u="none" strike="noStrike" cap="none" normalizeH="0" baseline="0">
                <a:ln>
                  <a:noFill/>
                </a:ln>
                <a:effectLst/>
                <a:ea typeface="Open Sans"/>
              </a:rPr>
              <a:t>变量。您必须</a:t>
            </a:r>
            <a:r>
              <a:rPr kumimoji="0" lang="zh-CN" altLang="zh-CN" sz="1400" b="1" i="0" u="none" strike="noStrike" cap="none" normalizeH="0" baseline="0" dirty="0">
                <a:ln>
                  <a:noFill/>
                </a:ln>
                <a:effectLst/>
                <a:ea typeface="Open Sans"/>
              </a:rPr>
              <a:t>为此方法选择一个环境才能工作。</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effectLst/>
                <a:latin typeface="Arial Unicode MS"/>
                <a:ea typeface="Menlo"/>
              </a:rPr>
              <a:t>postman.clearGlobalVariables()</a:t>
            </a:r>
            <a:r>
              <a:rPr kumimoji="0" lang="zh-CN" altLang="zh-CN" sz="1400" b="1" i="0" u="none" strike="noStrike" cap="none" normalizeH="0" baseline="0" dirty="0">
                <a:ln>
                  <a:noFill/>
                </a:ln>
                <a:effectLst/>
                <a:ea typeface="Open Sans"/>
              </a:rPr>
              <a:t>：清除所有全局变量。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effectLst/>
                <a:latin typeface="Arial Unicode MS"/>
                <a:ea typeface="Menlo"/>
              </a:rPr>
              <a:t>environment</a:t>
            </a:r>
            <a:r>
              <a:rPr kumimoji="0" lang="zh-CN" altLang="zh-CN" sz="1400" b="1" i="0" u="none" strike="noStrike" cap="none" normalizeH="0" baseline="0" dirty="0">
                <a:ln>
                  <a:noFill/>
                </a:ln>
                <a:effectLst/>
                <a:ea typeface="Open Sans"/>
              </a:rPr>
              <a:t>：当前环境中的变量字典。使用  </a:t>
            </a:r>
            <a:r>
              <a:rPr kumimoji="0" lang="zh-CN" altLang="zh-CN" sz="1400" b="1" i="0" u="none" strike="noStrike" cap="none" normalizeH="0" baseline="0" dirty="0">
                <a:ln>
                  <a:noFill/>
                </a:ln>
                <a:effectLst/>
                <a:latin typeface="Arial Unicode MS"/>
                <a:ea typeface="Menlo"/>
              </a:rPr>
              <a:t>environment["foo"]</a:t>
            </a:r>
            <a:r>
              <a:rPr kumimoji="0" lang="zh-CN" altLang="zh-CN" sz="1400" b="1" i="0" u="none" strike="noStrike" cap="none" normalizeH="0" baseline="0" dirty="0">
                <a:ln>
                  <a:noFill/>
                </a:ln>
                <a:effectLst/>
                <a:ea typeface="Open Sans"/>
              </a:rPr>
              <a:t> 访问“foo”的环境变量的值。注意：这只能用于读取变量。使用  </a:t>
            </a:r>
            <a:r>
              <a:rPr kumimoji="0" lang="zh-CN" altLang="zh-CN" sz="1400" b="1" i="0" u="none" strike="noStrike" cap="none" normalizeH="0" baseline="0" dirty="0">
                <a:ln>
                  <a:noFill/>
                </a:ln>
                <a:effectLst/>
                <a:latin typeface="Arial Unicode MS"/>
                <a:ea typeface="Menlo"/>
              </a:rPr>
              <a:t>setEnvironmentVariable()</a:t>
            </a:r>
            <a:r>
              <a:rPr kumimoji="0" lang="zh-CN" altLang="zh-CN" sz="1400" b="1" i="0" u="none" strike="noStrike" cap="none" normalizeH="0" baseline="0" dirty="0">
                <a:ln>
                  <a:noFill/>
                </a:ln>
                <a:effectLst/>
                <a:ea typeface="Open Sans"/>
              </a:rPr>
              <a:t> 设置值。</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effectLst/>
                <a:latin typeface="Arial Unicode MS"/>
                <a:ea typeface="Menlo"/>
              </a:rPr>
              <a:t>globals</a:t>
            </a:r>
            <a:r>
              <a:rPr kumimoji="0" lang="zh-CN" altLang="zh-CN" sz="1400" b="1" i="0" u="none" strike="noStrike" cap="none" normalizeH="0" baseline="0" dirty="0">
                <a:ln>
                  <a:noFill/>
                </a:ln>
                <a:effectLst/>
                <a:ea typeface="Open Sans"/>
              </a:rPr>
              <a:t>全局变量字典 使用  </a:t>
            </a:r>
            <a:r>
              <a:rPr kumimoji="0" lang="zh-CN" altLang="zh-CN" sz="1400" b="1" i="0" u="none" strike="noStrike" cap="none" normalizeH="0" baseline="0" dirty="0">
                <a:ln>
                  <a:noFill/>
                </a:ln>
                <a:effectLst/>
                <a:latin typeface="Arial Unicode MS"/>
                <a:ea typeface="Menlo"/>
              </a:rPr>
              <a:t>globals["bar"]</a:t>
            </a:r>
            <a:r>
              <a:rPr kumimoji="0" lang="zh-CN" altLang="zh-CN" sz="1400" b="1" i="0" u="none" strike="noStrike" cap="none" normalizeH="0" baseline="0" dirty="0">
                <a:ln>
                  <a:noFill/>
                </a:ln>
                <a:effectLst/>
                <a:ea typeface="Open Sans"/>
              </a:rPr>
              <a:t> 访问“栏中的”全局变量的值。注意：这只能用于读取变量。使用  </a:t>
            </a:r>
            <a:r>
              <a:rPr kumimoji="0" lang="zh-CN" altLang="zh-CN" sz="1400" b="1" i="0" u="none" strike="noStrike" cap="none" normalizeH="0" baseline="0" dirty="0">
                <a:ln>
                  <a:noFill/>
                </a:ln>
                <a:effectLst/>
                <a:latin typeface="Arial Unicode MS"/>
                <a:ea typeface="Menlo"/>
              </a:rPr>
              <a:t>setGlobalVariable()</a:t>
            </a:r>
            <a:r>
              <a:rPr kumimoji="0" lang="zh-CN" altLang="zh-CN" sz="1400" b="1" i="0" u="none" strike="noStrike" cap="none" normalizeH="0" baseline="0" dirty="0">
                <a:ln>
                  <a:noFill/>
                </a:ln>
                <a:effectLst/>
                <a:ea typeface="Open Sans"/>
              </a:rPr>
              <a:t> 设置值</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1" i="0" u="none" strike="noStrike" cap="none" normalizeH="0" baseline="0" dirty="0">
              <a:ln>
                <a:noFill/>
              </a:ln>
              <a:effectLst/>
            </a:endParaRPr>
          </a:p>
        </p:txBody>
      </p:sp>
    </p:spTree>
    <p:extLst>
      <p:ext uri="{BB962C8B-B14F-4D97-AF65-F5344CB8AC3E}">
        <p14:creationId xmlns:p14="http://schemas.microsoft.com/office/powerpoint/2010/main" val="33269087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28795" y="47783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t>动态变量</a:t>
            </a:r>
          </a:p>
        </p:txBody>
      </p:sp>
      <p:sp>
        <p:nvSpPr>
          <p:cNvPr id="7" name="矩形 6"/>
          <p:cNvSpPr/>
          <p:nvPr/>
        </p:nvSpPr>
        <p:spPr>
          <a:xfrm>
            <a:off x="1057389" y="1030345"/>
            <a:ext cx="7772196" cy="923330"/>
          </a:xfrm>
          <a:prstGeom prst="rect">
            <a:avLst/>
          </a:prstGeom>
        </p:spPr>
        <p:txBody>
          <a:bodyPr wrap="square">
            <a:spAutoFit/>
          </a:bodyPr>
          <a:lstStyle/>
          <a:p>
            <a:r>
              <a:rPr lang="en-US" altLang="zh-CN" dirty="0" err="1">
                <a:solidFill>
                  <a:schemeClr val="bg1"/>
                </a:solidFill>
              </a:rPr>
              <a:t>PostMan</a:t>
            </a:r>
            <a:r>
              <a:rPr lang="zh-CN" altLang="en-US" dirty="0">
                <a:solidFill>
                  <a:schemeClr val="bg1"/>
                </a:solidFill>
              </a:rPr>
              <a:t>还有一些动态</a:t>
            </a:r>
            <a:r>
              <a:rPr lang="zh-CN" altLang="en-US">
                <a:solidFill>
                  <a:schemeClr val="bg1"/>
                </a:solidFill>
              </a:rPr>
              <a:t>变量，您可以在您的</a:t>
            </a:r>
            <a:r>
              <a:rPr lang="zh-CN" altLang="en-US" dirty="0">
                <a:solidFill>
                  <a:schemeClr val="bg1"/>
                </a:solidFill>
              </a:rPr>
              <a:t>请求中使用。 请注意，动态变量不能在沙盒中</a:t>
            </a:r>
            <a:r>
              <a:rPr lang="zh-CN" altLang="en-US">
                <a:solidFill>
                  <a:schemeClr val="bg1"/>
                </a:solidFill>
              </a:rPr>
              <a:t>使用。您只能 </a:t>
            </a:r>
            <a:r>
              <a:rPr lang="zh-CN" altLang="en-US" dirty="0">
                <a:solidFill>
                  <a:schemeClr val="bg1"/>
                </a:solidFill>
              </a:rPr>
              <a:t>以请求</a:t>
            </a:r>
            <a:r>
              <a:rPr lang="en-US" altLang="zh-CN" dirty="0">
                <a:solidFill>
                  <a:schemeClr val="bg1"/>
                </a:solidFill>
              </a:rPr>
              <a:t>URL / headers / body </a:t>
            </a:r>
            <a:r>
              <a:rPr lang="zh-CN" altLang="en-US" dirty="0">
                <a:solidFill>
                  <a:schemeClr val="bg1"/>
                </a:solidFill>
              </a:rPr>
              <a:t>中的格式使用它们  。</a:t>
            </a:r>
            <a:r>
              <a:rPr lang="en-US" altLang="zh-CN" dirty="0">
                <a:solidFill>
                  <a:schemeClr val="bg1"/>
                </a:solidFill>
              </a:rPr>
              <a:t>{{..}}</a:t>
            </a:r>
            <a:endParaRPr lang="zh-CN" altLang="en-US" dirty="0">
              <a:solidFill>
                <a:schemeClr val="bg1"/>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2581799533"/>
              </p:ext>
            </p:extLst>
          </p:nvPr>
        </p:nvGraphicFramePr>
        <p:xfrm>
          <a:off x="1057389" y="2401909"/>
          <a:ext cx="8610375" cy="949198"/>
        </p:xfrm>
        <a:graphic>
          <a:graphicData uri="http://schemas.openxmlformats.org/drawingml/2006/table">
            <a:tbl>
              <a:tblPr firstRow="1" bandRow="1">
                <a:tableStyleId>{5C22544A-7EE6-4342-B048-85BDC9FD1C3A}</a:tableStyleId>
              </a:tblPr>
              <a:tblGrid>
                <a:gridCol w="2870125">
                  <a:extLst>
                    <a:ext uri="{9D8B030D-6E8A-4147-A177-3AD203B41FA5}">
                      <a16:colId xmlns:a16="http://schemas.microsoft.com/office/drawing/2014/main" val="4255219031"/>
                    </a:ext>
                  </a:extLst>
                </a:gridCol>
                <a:gridCol w="2870125">
                  <a:extLst>
                    <a:ext uri="{9D8B030D-6E8A-4147-A177-3AD203B41FA5}">
                      <a16:colId xmlns:a16="http://schemas.microsoft.com/office/drawing/2014/main" val="990687743"/>
                    </a:ext>
                  </a:extLst>
                </a:gridCol>
                <a:gridCol w="2870125">
                  <a:extLst>
                    <a:ext uri="{9D8B030D-6E8A-4147-A177-3AD203B41FA5}">
                      <a16:colId xmlns:a16="http://schemas.microsoft.com/office/drawing/2014/main" val="95690077"/>
                    </a:ext>
                  </a:extLst>
                </a:gridCol>
              </a:tblGrid>
              <a:tr h="370840">
                <a:tc>
                  <a:txBody>
                    <a:bodyPr/>
                    <a:lstStyle/>
                    <a:p>
                      <a:r>
                        <a:rPr kumimoji="0" lang="zh-CN" altLang="zh-CN" sz="1600" u="none" strike="noStrike" cap="none" normalizeH="0" baseline="0" dirty="0">
                          <a:ln>
                            <a:noFill/>
                          </a:ln>
                          <a:effectLst/>
                        </a:rPr>
                        <a:t>{{$guid}}</a:t>
                      </a:r>
                      <a:endParaRPr lang="zh-CN" altLang="en-US" dirty="0">
                        <a:solidFill>
                          <a:schemeClr val="tx1"/>
                        </a:solidFill>
                      </a:endParaRPr>
                    </a:p>
                  </a:txBody>
                  <a:tcPr/>
                </a:tc>
                <a:tc>
                  <a:txBody>
                    <a:bodyPr/>
                    <a:lstStyle/>
                    <a:p>
                      <a:r>
                        <a:rPr kumimoji="0" lang="zh-CN" altLang="zh-CN" sz="1600" u="none" strike="noStrike" cap="none" normalizeH="0" baseline="0" dirty="0">
                          <a:ln>
                            <a:noFill/>
                          </a:ln>
                          <a:effectLst/>
                        </a:rPr>
                        <a:t>{{$timestamp}}</a:t>
                      </a:r>
                      <a:endParaRPr lang="zh-CN" altLang="en-US" dirty="0">
                        <a:solidFill>
                          <a:schemeClr val="tx1"/>
                        </a:solidFill>
                      </a:endParaRPr>
                    </a:p>
                  </a:txBody>
                  <a:tcPr/>
                </a:tc>
                <a:tc>
                  <a:txBody>
                    <a:bodyPr/>
                    <a:lstStyle/>
                    <a:p>
                      <a:r>
                        <a:rPr kumimoji="0" lang="zh-CN" altLang="zh-CN" sz="1600" u="none" strike="noStrike" cap="none" normalizeH="0" baseline="0" dirty="0">
                          <a:ln>
                            <a:noFill/>
                          </a:ln>
                          <a:effectLst/>
                        </a:rPr>
                        <a:t>{{$randomInt}}</a:t>
                      </a:r>
                      <a:endParaRPr lang="zh-CN" altLang="en-US" dirty="0">
                        <a:solidFill>
                          <a:schemeClr val="tx1"/>
                        </a:solidFill>
                      </a:endParaRPr>
                    </a:p>
                  </a:txBody>
                  <a:tcPr/>
                </a:tc>
                <a:extLst>
                  <a:ext uri="{0D108BD9-81ED-4DB2-BD59-A6C34878D82A}">
                    <a16:rowId xmlns:a16="http://schemas.microsoft.com/office/drawing/2014/main" val="4017139353"/>
                  </a:ext>
                </a:extLst>
              </a:tr>
              <a:tr h="370840">
                <a:tc>
                  <a:txBody>
                    <a:bodyPr/>
                    <a:lstStyle/>
                    <a:p>
                      <a:pPr marL="0" marR="0" lvl="0" indent="0" algn="l" defTabSz="810067" rtl="0" eaLnBrk="1" fontAlgn="auto" latinLnBrk="0" hangingPunct="1">
                        <a:lnSpc>
                          <a:spcPct val="100000"/>
                        </a:lnSpc>
                        <a:spcBef>
                          <a:spcPts val="0"/>
                        </a:spcBef>
                        <a:spcAft>
                          <a:spcPts val="0"/>
                        </a:spcAft>
                        <a:buClrTx/>
                        <a:buSzTx/>
                        <a:buFontTx/>
                        <a:buNone/>
                        <a:tabLst/>
                        <a:defRPr/>
                      </a:pPr>
                      <a:r>
                        <a:rPr kumimoji="0" lang="zh-CN" altLang="zh-CN" sz="1600" u="none" strike="noStrike" cap="none" normalizeH="0" baseline="0" dirty="0">
                          <a:ln>
                            <a:noFill/>
                          </a:ln>
                          <a:effectLst/>
                        </a:rPr>
                        <a:t>添加v4风格的guid</a:t>
                      </a:r>
                    </a:p>
                    <a:p>
                      <a:endParaRPr lang="zh-CN" altLang="en-US" dirty="0">
                        <a:solidFill>
                          <a:schemeClr val="tx1"/>
                        </a:solidFill>
                      </a:endParaRPr>
                    </a:p>
                  </a:txBody>
                  <a:tcPr/>
                </a:tc>
                <a:tc>
                  <a:txBody>
                    <a:bodyPr/>
                    <a:lstStyle/>
                    <a:p>
                      <a:pPr marL="0" marR="0" lvl="0" indent="0" algn="l" defTabSz="810067" rtl="0" eaLnBrk="1" fontAlgn="auto" latinLnBrk="0" hangingPunct="1">
                        <a:lnSpc>
                          <a:spcPct val="100000"/>
                        </a:lnSpc>
                        <a:spcBef>
                          <a:spcPts val="0"/>
                        </a:spcBef>
                        <a:spcAft>
                          <a:spcPts val="0"/>
                        </a:spcAft>
                        <a:buClrTx/>
                        <a:buSzTx/>
                        <a:buFontTx/>
                        <a:buNone/>
                        <a:tabLst/>
                        <a:defRPr/>
                      </a:pPr>
                      <a:r>
                        <a:rPr kumimoji="0" lang="zh-CN" altLang="zh-CN" sz="1600" u="none" strike="noStrike" cap="none" normalizeH="0" baseline="0" dirty="0">
                          <a:ln>
                            <a:noFill/>
                          </a:ln>
                          <a:effectLst/>
                        </a:rPr>
                        <a:t>添加当前时间戳</a:t>
                      </a:r>
                    </a:p>
                    <a:p>
                      <a:endParaRPr lang="zh-CN" altLang="en-US" dirty="0">
                        <a:solidFill>
                          <a:schemeClr val="tx1"/>
                        </a:solidFill>
                      </a:endParaRPr>
                    </a:p>
                  </a:txBody>
                  <a:tcPr/>
                </a:tc>
                <a:tc>
                  <a:txBody>
                    <a:bodyPr/>
                    <a:lstStyle/>
                    <a:p>
                      <a:pPr marL="0" marR="0" lvl="0" indent="0" algn="l" defTabSz="810067" rtl="0" eaLnBrk="1" fontAlgn="auto" latinLnBrk="0" hangingPunct="1">
                        <a:lnSpc>
                          <a:spcPct val="100000"/>
                        </a:lnSpc>
                        <a:spcBef>
                          <a:spcPts val="0"/>
                        </a:spcBef>
                        <a:spcAft>
                          <a:spcPts val="0"/>
                        </a:spcAft>
                        <a:buClrTx/>
                        <a:buSzTx/>
                        <a:buFontTx/>
                        <a:buNone/>
                        <a:tabLst/>
                        <a:defRPr/>
                      </a:pPr>
                      <a:r>
                        <a:rPr kumimoji="0" lang="zh-CN" altLang="zh-CN" sz="1600" u="none" strike="noStrike" cap="none" normalizeH="0" baseline="0" dirty="0">
                          <a:ln>
                            <a:noFill/>
                          </a:ln>
                          <a:effectLst/>
                        </a:rPr>
                        <a:t>添加0到1000之间的随机整数</a:t>
                      </a:r>
                      <a:endParaRPr kumimoji="0" lang="zh-CN" altLang="zh-CN" sz="1600" b="0" i="0" u="none" strike="noStrike" cap="none" normalizeH="0" baseline="0" dirty="0">
                        <a:ln>
                          <a:noFill/>
                        </a:ln>
                        <a:solidFill>
                          <a:schemeClr val="tx1"/>
                        </a:solidFill>
                        <a:effectLst/>
                        <a:latin typeface="Arial" panose="020B0604020202020204" pitchFamily="34" charset="0"/>
                        <a:ea typeface="Open Sans"/>
                      </a:endParaRPr>
                    </a:p>
                  </a:txBody>
                  <a:tcPr/>
                </a:tc>
                <a:extLst>
                  <a:ext uri="{0D108BD9-81ED-4DB2-BD59-A6C34878D82A}">
                    <a16:rowId xmlns:a16="http://schemas.microsoft.com/office/drawing/2014/main" val="39692184"/>
                  </a:ext>
                </a:extLst>
              </a:tr>
            </a:tbl>
          </a:graphicData>
        </a:graphic>
      </p:graphicFrame>
    </p:spTree>
    <p:extLst>
      <p:ext uri="{BB962C8B-B14F-4D97-AF65-F5344CB8AC3E}">
        <p14:creationId xmlns:p14="http://schemas.microsoft.com/office/powerpoint/2010/main" val="2312695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8795" y="47783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2000" b="1" dirty="0">
                <a:solidFill>
                  <a:schemeClr val="bg1"/>
                </a:solidFill>
                <a:latin typeface="Open Sans"/>
              </a:rPr>
              <a:t>Cookies</a:t>
            </a:r>
            <a:endParaRPr lang="zh-CN" altLang="en-US" sz="2000" b="1" dirty="0">
              <a:solidFill>
                <a:schemeClr val="bg1"/>
              </a:solidFill>
              <a:latin typeface="Open Sans"/>
            </a:endParaRPr>
          </a:p>
        </p:txBody>
      </p:sp>
      <p:graphicFrame>
        <p:nvGraphicFramePr>
          <p:cNvPr id="4" name="表格 3"/>
          <p:cNvGraphicFramePr>
            <a:graphicFrameLocks noGrp="1"/>
          </p:cNvGraphicFramePr>
          <p:nvPr>
            <p:extLst>
              <p:ext uri="{D42A27DB-BD31-4B8C-83A1-F6EECF244321}">
                <p14:modId xmlns:p14="http://schemas.microsoft.com/office/powerpoint/2010/main" val="2673622427"/>
              </p:ext>
            </p:extLst>
          </p:nvPr>
        </p:nvGraphicFramePr>
        <p:xfrm>
          <a:off x="828795" y="1563731"/>
          <a:ext cx="8762770" cy="1644396"/>
        </p:xfrm>
        <a:graphic>
          <a:graphicData uri="http://schemas.openxmlformats.org/drawingml/2006/table">
            <a:tbl>
              <a:tblPr firstRow="1" bandRow="1">
                <a:tableStyleId>{5C22544A-7EE6-4342-B048-85BDC9FD1C3A}</a:tableStyleId>
              </a:tblPr>
              <a:tblGrid>
                <a:gridCol w="4381385">
                  <a:extLst>
                    <a:ext uri="{9D8B030D-6E8A-4147-A177-3AD203B41FA5}">
                      <a16:colId xmlns:a16="http://schemas.microsoft.com/office/drawing/2014/main" val="2093287043"/>
                    </a:ext>
                  </a:extLst>
                </a:gridCol>
                <a:gridCol w="4381385">
                  <a:extLst>
                    <a:ext uri="{9D8B030D-6E8A-4147-A177-3AD203B41FA5}">
                      <a16:colId xmlns:a16="http://schemas.microsoft.com/office/drawing/2014/main" val="2234660977"/>
                    </a:ext>
                  </a:extLst>
                </a:gridCol>
              </a:tblGrid>
              <a:tr h="370840">
                <a:tc>
                  <a:txBody>
                    <a:bodyPr/>
                    <a:lstStyle/>
                    <a:p>
                      <a:r>
                        <a:rPr kumimoji="0" lang="zh-CN" altLang="zh-CN" sz="1600" u="none" strike="noStrike" cap="none" normalizeH="0" baseline="0" dirty="0">
                          <a:ln>
                            <a:noFill/>
                          </a:ln>
                          <a:effectLst/>
                        </a:rPr>
                        <a:t>responseCookies {array} Postman-only</a:t>
                      </a:r>
                      <a:endParaRPr lang="zh-CN" altLang="en-US" dirty="0"/>
                    </a:p>
                  </a:txBody>
                  <a:tcPr/>
                </a:tc>
                <a:tc>
                  <a:txBody>
                    <a:bodyPr/>
                    <a:lstStyle/>
                    <a:p>
                      <a:pPr marL="0" marR="0" lvl="0" indent="0" algn="l" defTabSz="810067" rtl="0" eaLnBrk="1" fontAlgn="auto" latinLnBrk="0" hangingPunct="1">
                        <a:lnSpc>
                          <a:spcPct val="100000"/>
                        </a:lnSpc>
                        <a:spcBef>
                          <a:spcPts val="0"/>
                        </a:spcBef>
                        <a:spcAft>
                          <a:spcPts val="0"/>
                        </a:spcAft>
                        <a:buClrTx/>
                        <a:buSzTx/>
                        <a:buFontTx/>
                        <a:buNone/>
                        <a:tabLst/>
                        <a:defRPr/>
                      </a:pPr>
                      <a:r>
                        <a:rPr kumimoji="0" lang="zh-CN" altLang="zh-CN" sz="1600" u="none" strike="noStrike" cap="none" normalizeH="0" baseline="0" dirty="0">
                          <a:ln>
                            <a:noFill/>
                          </a:ln>
                          <a:effectLst/>
                        </a:rPr>
                        <a:t>获取</a:t>
                      </a:r>
                      <a:r>
                        <a:rPr kumimoji="0" lang="zh-CN" altLang="zh-CN" sz="1600" b="0" u="none" strike="noStrike" cap="none" normalizeH="0" baseline="0" dirty="0">
                          <a:ln>
                            <a:noFill/>
                          </a:ln>
                          <a:effectLst/>
                        </a:rPr>
                        <a:t>为域设置的所有</a:t>
                      </a:r>
                      <a:r>
                        <a:rPr kumimoji="0" lang="zh-CN" altLang="zh-CN" sz="1600" b="0" u="none" strike="noStrike" cap="none" normalizeH="0" baseline="0">
                          <a:ln>
                            <a:noFill/>
                          </a:ln>
                          <a:effectLst/>
                        </a:rPr>
                        <a:t>Cookie。您将</a:t>
                      </a:r>
                      <a:r>
                        <a:rPr kumimoji="0" lang="zh-CN" altLang="zh-CN" sz="1600" b="0" u="none" strike="noStrike" cap="none" normalizeH="0" baseline="0" dirty="0">
                          <a:ln>
                            <a:noFill/>
                          </a:ln>
                          <a:effectLst/>
                        </a:rPr>
                        <a:t>需要启用  拦截器  才能工作。</a:t>
                      </a:r>
                    </a:p>
                    <a:p>
                      <a:endParaRPr lang="zh-CN" altLang="en-US" dirty="0"/>
                    </a:p>
                  </a:txBody>
                  <a:tcPr/>
                </a:tc>
                <a:extLst>
                  <a:ext uri="{0D108BD9-81ED-4DB2-BD59-A6C34878D82A}">
                    <a16:rowId xmlns:a16="http://schemas.microsoft.com/office/drawing/2014/main" val="2486948083"/>
                  </a:ext>
                </a:extLst>
              </a:tr>
              <a:tr h="370840">
                <a:tc>
                  <a:txBody>
                    <a:bodyPr/>
                    <a:lstStyle/>
                    <a:p>
                      <a:pPr marL="0" marR="0" indent="0" algn="l" defTabSz="810067" rtl="0" eaLnBrk="1" fontAlgn="auto" latinLnBrk="0" hangingPunct="1">
                        <a:lnSpc>
                          <a:spcPct val="100000"/>
                        </a:lnSpc>
                        <a:spcBef>
                          <a:spcPts val="0"/>
                        </a:spcBef>
                        <a:spcAft>
                          <a:spcPts val="0"/>
                        </a:spcAft>
                        <a:buClrTx/>
                        <a:buSzTx/>
                        <a:buFontTx/>
                        <a:buNone/>
                        <a:tabLst/>
                        <a:defRPr/>
                      </a:pPr>
                      <a:r>
                        <a:rPr kumimoji="0" lang="zh-CN" altLang="zh-CN" sz="1400" u="none" strike="noStrike" cap="none" normalizeH="0" baseline="0" dirty="0">
                          <a:ln>
                            <a:noFill/>
                          </a:ln>
                          <a:solidFill>
                            <a:schemeClr val="tx1"/>
                          </a:solidFill>
                          <a:effectLst/>
                        </a:rPr>
                        <a:t>postman.getResponseCookie(cookieName) Postman-only</a:t>
                      </a:r>
                      <a:endParaRPr lang="zh-CN" altLang="en-US" dirty="0">
                        <a:solidFill>
                          <a:schemeClr val="tx1"/>
                        </a:solidFill>
                      </a:endParaRPr>
                    </a:p>
                    <a:p>
                      <a:endParaRPr lang="zh-CN" altLang="en-US" dirty="0">
                        <a:solidFill>
                          <a:schemeClr val="tx1"/>
                        </a:solidFill>
                      </a:endParaRPr>
                    </a:p>
                  </a:txBody>
                  <a:tcPr/>
                </a:tc>
                <a:tc>
                  <a:txBody>
                    <a:bodyPr/>
                    <a:lstStyle/>
                    <a:p>
                      <a:pPr marL="0" marR="0" lvl="0" indent="0" algn="l" defTabSz="810067" rtl="0" eaLnBrk="1" fontAlgn="auto" latinLnBrk="0" hangingPunct="1">
                        <a:lnSpc>
                          <a:spcPct val="100000"/>
                        </a:lnSpc>
                        <a:spcBef>
                          <a:spcPts val="0"/>
                        </a:spcBef>
                        <a:spcAft>
                          <a:spcPts val="0"/>
                        </a:spcAft>
                        <a:buClrTx/>
                        <a:buSzTx/>
                        <a:buFontTx/>
                        <a:buNone/>
                        <a:tabLst/>
                        <a:defRPr/>
                      </a:pPr>
                      <a:r>
                        <a:rPr kumimoji="0" lang="zh-CN" altLang="zh-CN" sz="1600" u="none" strike="noStrike" cap="none" normalizeH="0" baseline="0" dirty="0">
                          <a:ln>
                            <a:noFill/>
                          </a:ln>
                          <a:solidFill>
                            <a:schemeClr val="tx1"/>
                          </a:solidFill>
                          <a:effectLst/>
                        </a:rPr>
                        <a:t>获取具有给定名称的响应</a:t>
                      </a:r>
                      <a:r>
                        <a:rPr kumimoji="0" lang="zh-CN" altLang="zh-CN" sz="1600" u="none" strike="noStrike" cap="none" normalizeH="0" baseline="0">
                          <a:ln>
                            <a:noFill/>
                          </a:ln>
                          <a:solidFill>
                            <a:schemeClr val="tx1"/>
                          </a:solidFill>
                          <a:effectLst/>
                        </a:rPr>
                        <a:t>cookie。您将</a:t>
                      </a:r>
                      <a:r>
                        <a:rPr kumimoji="0" lang="zh-CN" altLang="zh-CN" sz="1600" u="none" strike="noStrike" cap="none" normalizeH="0" baseline="0" dirty="0">
                          <a:ln>
                            <a:noFill/>
                          </a:ln>
                          <a:solidFill>
                            <a:schemeClr val="tx1"/>
                          </a:solidFill>
                          <a:effectLst/>
                        </a:rPr>
                        <a:t>需要启用拦截器才能工作。查看</a:t>
                      </a:r>
                      <a:r>
                        <a:rPr kumimoji="0" lang="zh-CN" altLang="zh-CN" sz="1600" u="sng" strike="noStrike" cap="none" normalizeH="0" baseline="0" dirty="0">
                          <a:ln>
                            <a:noFill/>
                          </a:ln>
                          <a:solidFill>
                            <a:schemeClr val="tx1"/>
                          </a:solidFill>
                          <a:effectLst/>
                          <a:hlinkClick r:id="rId2"/>
                        </a:rPr>
                        <a:t>博客文章</a:t>
                      </a:r>
                      <a:r>
                        <a:rPr kumimoji="0" lang="zh-CN" altLang="zh-CN" sz="1600" u="none" strike="noStrike" cap="none" normalizeH="0" baseline="0" dirty="0">
                          <a:ln>
                            <a:noFill/>
                          </a:ln>
                          <a:solidFill>
                            <a:schemeClr val="tx1"/>
                          </a:solidFill>
                          <a:effectLst/>
                        </a:rPr>
                        <a:t>。</a:t>
                      </a:r>
                    </a:p>
                    <a:p>
                      <a:endParaRPr lang="zh-CN" altLang="en-US" dirty="0">
                        <a:solidFill>
                          <a:schemeClr val="tx1"/>
                        </a:solidFill>
                      </a:endParaRPr>
                    </a:p>
                  </a:txBody>
                  <a:tcPr/>
                </a:tc>
                <a:extLst>
                  <a:ext uri="{0D108BD9-81ED-4DB2-BD59-A6C34878D82A}">
                    <a16:rowId xmlns:a16="http://schemas.microsoft.com/office/drawing/2014/main" val="1086029108"/>
                  </a:ext>
                </a:extLst>
              </a:tr>
            </a:tbl>
          </a:graphicData>
        </a:graphic>
      </p:graphicFrame>
    </p:spTree>
    <p:extLst>
      <p:ext uri="{BB962C8B-B14F-4D97-AF65-F5344CB8AC3E}">
        <p14:creationId xmlns:p14="http://schemas.microsoft.com/office/powerpoint/2010/main" val="67671755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8653</TotalTime>
  <Pages>0</Pages>
  <Words>14338</Words>
  <Characters>0</Characters>
  <Application>Microsoft Office PowerPoint</Application>
  <DocSecurity>0</DocSecurity>
  <PresentationFormat>自定义</PresentationFormat>
  <Lines>0</Lines>
  <Paragraphs>1002</Paragraphs>
  <Slides>164</Slides>
  <Notes>13</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164</vt:i4>
      </vt:variant>
    </vt:vector>
  </HeadingPairs>
  <TitlesOfParts>
    <vt:vector size="180" baseType="lpstr">
      <vt:lpstr>Arial Unicode MS</vt:lpstr>
      <vt:lpstr>Helvetica Light</vt:lpstr>
      <vt:lpstr>Menlo</vt:lpstr>
      <vt:lpstr>Open Sans</vt:lpstr>
      <vt:lpstr>华文仿宋</vt:lpstr>
      <vt:lpstr>华文行楷</vt:lpstr>
      <vt:lpstr>宋体</vt:lpstr>
      <vt:lpstr>微软雅黑</vt:lpstr>
      <vt:lpstr>Arial</vt:lpstr>
      <vt:lpstr>Calibri</vt:lpstr>
      <vt:lpstr>Calibri Light</vt:lpstr>
      <vt:lpstr>Tw Cen MT</vt:lpstr>
      <vt:lpstr>Tw Cen MT Condensed</vt:lpstr>
      <vt:lpstr>Wingdings 3</vt:lpstr>
      <vt:lpstr>自定义设计方案</vt:lpstr>
      <vt:lpstr>积分</vt:lpstr>
      <vt:lpstr>PowerPoint 演示文稿</vt:lpstr>
      <vt:lpstr>安装与更新</vt:lpstr>
      <vt:lpstr>总体内容</vt:lpstr>
      <vt:lpstr>PowerPoint 演示文稿</vt:lpstr>
      <vt:lpstr>什么是postMan？它有什么 用？</vt:lpstr>
      <vt:lpstr>PowerPoint 演示文稿</vt:lpstr>
      <vt:lpstr>PostMan界面布局</vt:lpstr>
      <vt:lpstr>PostMan界面布局</vt:lpstr>
      <vt:lpstr>发送Api请求</vt:lpstr>
      <vt:lpstr>request</vt:lpstr>
      <vt:lpstr>request</vt:lpstr>
      <vt:lpstr>PowerPoint 演示文稿</vt:lpstr>
      <vt:lpstr>PowerPoint 演示文稿</vt:lpstr>
      <vt:lpstr>PowerPoint 演示文稿</vt:lpstr>
      <vt:lpstr>PowerPoint 演示文稿</vt:lpstr>
      <vt:lpstr>request</vt:lpstr>
      <vt:lpstr>request</vt:lpstr>
      <vt:lpstr>REQUEST</vt:lpstr>
      <vt:lpstr>REQUEST</vt:lpstr>
      <vt:lpstr>REQUEST</vt:lpstr>
      <vt:lpstr>REQUEST</vt:lpstr>
      <vt:lpstr>RESPONSE</vt:lpstr>
      <vt:lpstr>RESPONSE</vt:lpstr>
      <vt:lpstr>RESPONSE</vt:lpstr>
      <vt:lpstr>RESPONSE</vt:lpstr>
      <vt:lpstr>RESPONSE</vt:lpstr>
      <vt:lpstr>RESPONSE</vt:lpstr>
      <vt:lpstr>RESPONSE</vt:lpstr>
      <vt:lpstr>RESPONSE</vt:lpstr>
      <vt:lpstr>RESPONSE</vt:lpstr>
      <vt:lpstr>History</vt:lpstr>
      <vt:lpstr>history</vt:lpstr>
      <vt:lpstr>history</vt:lpstr>
      <vt:lpstr>history</vt:lpstr>
      <vt:lpstr>Debugging and logs</vt:lpstr>
      <vt:lpstr>Debugging and logs</vt:lpstr>
      <vt:lpstr>Debugging and logs</vt:lpstr>
      <vt:lpstr>Authorization</vt:lpstr>
      <vt:lpstr>Authorization</vt:lpstr>
      <vt:lpstr>Authorization</vt:lpstr>
      <vt:lpstr>Authorization</vt:lpstr>
      <vt:lpstr>Authorization</vt:lpstr>
      <vt:lpstr>Authorization</vt:lpstr>
      <vt:lpstr>Authorization</vt:lpstr>
      <vt:lpstr>Cookies</vt:lpstr>
      <vt:lpstr>Cookies</vt:lpstr>
      <vt:lpstr>Cookies</vt:lpstr>
      <vt:lpstr>Cookies</vt:lpstr>
      <vt:lpstr>Cookies</vt:lpstr>
      <vt:lpstr>Generate code snippets</vt:lpstr>
      <vt:lpstr>Generate code snippets</vt:lpstr>
      <vt:lpstr>PowerPoint 演示文稿</vt:lpstr>
      <vt:lpstr>创建集合</vt:lpstr>
      <vt:lpstr>创建一个新集合</vt:lpstr>
      <vt:lpstr>将请求保存到集合</vt:lpstr>
      <vt:lpstr>保存到历史的集合</vt:lpstr>
      <vt:lpstr>复制现有集合</vt:lpstr>
      <vt:lpstr>分享收藏</vt:lpstr>
      <vt:lpstr>与您的团队共享一个集合（Pro功能）</vt:lpstr>
      <vt:lpstr>分享收藏模式</vt:lpstr>
      <vt:lpstr>管理集合 </vt:lpstr>
      <vt:lpstr>重新排列集合     收藏集合</vt:lpstr>
      <vt:lpstr>过滤收藏    删除集合</vt:lpstr>
      <vt:lpstr>其他收藏功能</vt:lpstr>
      <vt:lpstr>添加文件夹</vt:lpstr>
      <vt:lpstr>添加文件夹</vt:lpstr>
      <vt:lpstr>Examples</vt:lpstr>
      <vt:lpstr>什么是一个例子？</vt:lpstr>
      <vt:lpstr>为什么使用例子？</vt:lpstr>
      <vt:lpstr>添加一个例子</vt:lpstr>
      <vt:lpstr>一个新的自定义Response</vt:lpstr>
      <vt:lpstr>一个新的自定义response</vt:lpstr>
      <vt:lpstr>从服务器收到的响应</vt:lpstr>
      <vt:lpstr>访问您保存的示例</vt:lpstr>
      <vt:lpstr>examples如何在Postman文档中显示</vt:lpstr>
      <vt:lpstr>数据格式</vt:lpstr>
      <vt:lpstr>导出PostMan资料</vt:lpstr>
      <vt:lpstr>导入PostMan资料</vt:lpstr>
      <vt:lpstr>导入PostMan资料</vt:lpstr>
      <vt:lpstr>导入RAML</vt:lpstr>
      <vt:lpstr>Importer Swagger</vt:lpstr>
      <vt:lpstr>导入WADL</vt:lpstr>
      <vt:lpstr>验证收集JSON文件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变量(Variables)</vt:lpstr>
      <vt:lpstr>变量(Variables)</vt:lpstr>
      <vt:lpstr>变量(Variables)</vt:lpstr>
      <vt:lpstr>变量(Variables)</vt:lpstr>
      <vt:lpstr>变量(Variables)</vt:lpstr>
      <vt:lpstr>变量(Variables)</vt:lpstr>
      <vt:lpstr>变量(Variables)</vt:lpstr>
      <vt:lpstr>变量(Variables)</vt:lpstr>
      <vt:lpstr>管理环境 (Manage environments)</vt:lpstr>
      <vt:lpstr>管理环境 (Manage environments)</vt:lpstr>
      <vt:lpstr>管理环境 (Manage environments)</vt:lpstr>
      <vt:lpstr>管理环境 (Manage environments)</vt:lpstr>
      <vt:lpstr>管理全局变量 </vt:lpstr>
      <vt:lpstr>PowerPoint 演示文稿</vt:lpstr>
      <vt:lpstr>什么是API文档</vt:lpstr>
      <vt:lpstr>自动生成内容</vt:lpstr>
      <vt:lpstr>查看文档</vt:lpstr>
      <vt:lpstr>查看私人文档</vt:lpstr>
      <vt:lpstr>查看公共文档</vt:lpstr>
      <vt:lpstr>环境和环境模板</vt:lpstr>
      <vt:lpstr>公共文件中的环境</vt:lpstr>
      <vt:lpstr>发布公共文档</vt:lpstr>
      <vt:lpstr>生成公共文档</vt:lpstr>
      <vt:lpstr>自定义域</vt:lpstr>
      <vt:lpstr>添加和验证自定义域</vt:lpstr>
      <vt:lpstr>获取验证令牌</vt:lpstr>
      <vt:lpstr>添加DNS记录</vt:lpstr>
      <vt:lpstr>验证域名</vt:lpstr>
      <vt:lpstr>在新的自定义域上发布集合</vt:lpstr>
      <vt:lpstr>添加团队名称和徽标</vt:lpstr>
      <vt:lpstr>更新您的团队徽标</vt:lpstr>
      <vt:lpstr>PowerPoint 演示文稿</vt:lpstr>
      <vt:lpstr>设置一个模拟服务器</vt:lpstr>
      <vt:lpstr>设置一个模拟服务器</vt:lpstr>
      <vt:lpstr>MOCK实例</vt:lpstr>
      <vt:lpstr>MOCK实例</vt:lpstr>
      <vt:lpstr>MOCK实例</vt:lpstr>
      <vt:lpstr>MOCK实例</vt:lpstr>
      <vt:lpstr>MOCK实例</vt:lpstr>
      <vt:lpstr>MOCK实例</vt:lpstr>
      <vt:lpstr>MOCK实例</vt:lpstr>
      <vt:lpstr>MOCK实例</vt:lpstr>
      <vt:lpstr>MOCK实例</vt:lpstr>
      <vt:lpstr>MOCK实例</vt:lpstr>
      <vt:lpstr>MOCK实例</vt:lpstr>
      <vt:lpstr>MOCK实例</vt:lpstr>
      <vt:lpstr>MOCK实例</vt:lpstr>
      <vt:lpstr>MOCK实例</vt:lpstr>
      <vt:lpstr>MOCK实例</vt:lpstr>
      <vt:lpstr>Postman Pro API Mock</vt:lpstr>
      <vt:lpstr>Postman Pro API Mock</vt:lpstr>
      <vt:lpstr>Postman Pro API Mock</vt:lpstr>
      <vt:lpstr>Postman Pro API Mock</vt:lpstr>
      <vt:lpstr>Postman Pro API Mock</vt:lpstr>
      <vt:lpstr>Postman Pro API Mock</vt:lpstr>
      <vt:lpstr>匹配算法</vt:lpstr>
      <vt:lpstr>匹配算法</vt:lpstr>
      <vt:lpstr>匹配算法</vt:lpstr>
      <vt:lpstr>匹配算法</vt:lpstr>
      <vt:lpstr>匹配算法</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ASUS</dc:creator>
  <cp:keywords/>
  <dc:description/>
  <cp:lastModifiedBy>Administrator</cp:lastModifiedBy>
  <cp:revision>1329</cp:revision>
  <dcterms:created xsi:type="dcterms:W3CDTF">2013-06-06T02:43:31Z</dcterms:created>
  <dcterms:modified xsi:type="dcterms:W3CDTF">2017-09-04T09:07:42Z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2052-9.1.0.4764</vt:lpwstr>
  </property>
</Properties>
</file>